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48"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7389730D-4027-40FD-94E7-DC97D2204227}" type="datetimeFigureOut">
              <a:rPr lang="en-IE" smtClean="0"/>
              <a:t>24/03/2017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57E0DBE-D5BA-4AAD-81AD-E4566F4D2880}" type="slidenum">
              <a:rPr lang="en-IE" smtClean="0"/>
              <a:t>‹#›</a:t>
            </a:fld>
            <a:endParaRPr lang="en-IE"/>
          </a:p>
        </p:txBody>
      </p:sp>
    </p:spTree>
    <p:extLst>
      <p:ext uri="{BB962C8B-B14F-4D97-AF65-F5344CB8AC3E}">
        <p14:creationId xmlns:p14="http://schemas.microsoft.com/office/powerpoint/2010/main" val="277154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389730D-4027-40FD-94E7-DC97D2204227}" type="datetimeFigureOut">
              <a:rPr lang="en-IE" smtClean="0"/>
              <a:t>24/03/2017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57E0DBE-D5BA-4AAD-81AD-E4566F4D2880}" type="slidenum">
              <a:rPr lang="en-IE" smtClean="0"/>
              <a:t>‹#›</a:t>
            </a:fld>
            <a:endParaRPr lang="en-IE"/>
          </a:p>
        </p:txBody>
      </p:sp>
    </p:spTree>
    <p:extLst>
      <p:ext uri="{BB962C8B-B14F-4D97-AF65-F5344CB8AC3E}">
        <p14:creationId xmlns:p14="http://schemas.microsoft.com/office/powerpoint/2010/main" val="3159550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389730D-4027-40FD-94E7-DC97D2204227}" type="datetimeFigureOut">
              <a:rPr lang="en-IE" smtClean="0"/>
              <a:t>24/03/2017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57E0DBE-D5BA-4AAD-81AD-E4566F4D2880}" type="slidenum">
              <a:rPr lang="en-IE" smtClean="0"/>
              <a:t>‹#›</a:t>
            </a:fld>
            <a:endParaRPr lang="en-IE"/>
          </a:p>
        </p:txBody>
      </p:sp>
    </p:spTree>
    <p:extLst>
      <p:ext uri="{BB962C8B-B14F-4D97-AF65-F5344CB8AC3E}">
        <p14:creationId xmlns:p14="http://schemas.microsoft.com/office/powerpoint/2010/main" val="60331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389730D-4027-40FD-94E7-DC97D2204227}" type="datetimeFigureOut">
              <a:rPr lang="en-IE" smtClean="0"/>
              <a:t>24/03/2017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57E0DBE-D5BA-4AAD-81AD-E4566F4D2880}" type="slidenum">
              <a:rPr lang="en-IE" smtClean="0"/>
              <a:t>‹#›</a:t>
            </a:fld>
            <a:endParaRPr lang="en-IE"/>
          </a:p>
        </p:txBody>
      </p:sp>
    </p:spTree>
    <p:extLst>
      <p:ext uri="{BB962C8B-B14F-4D97-AF65-F5344CB8AC3E}">
        <p14:creationId xmlns:p14="http://schemas.microsoft.com/office/powerpoint/2010/main" val="2466620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89730D-4027-40FD-94E7-DC97D2204227}" type="datetimeFigureOut">
              <a:rPr lang="en-IE" smtClean="0"/>
              <a:t>24/03/2017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57E0DBE-D5BA-4AAD-81AD-E4566F4D2880}" type="slidenum">
              <a:rPr lang="en-IE" smtClean="0"/>
              <a:t>‹#›</a:t>
            </a:fld>
            <a:endParaRPr lang="en-IE"/>
          </a:p>
        </p:txBody>
      </p:sp>
    </p:spTree>
    <p:extLst>
      <p:ext uri="{BB962C8B-B14F-4D97-AF65-F5344CB8AC3E}">
        <p14:creationId xmlns:p14="http://schemas.microsoft.com/office/powerpoint/2010/main" val="342703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7389730D-4027-40FD-94E7-DC97D2204227}" type="datetimeFigureOut">
              <a:rPr lang="en-IE" smtClean="0"/>
              <a:t>24/03/2017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57E0DBE-D5BA-4AAD-81AD-E4566F4D2880}" type="slidenum">
              <a:rPr lang="en-IE" smtClean="0"/>
              <a:t>‹#›</a:t>
            </a:fld>
            <a:endParaRPr lang="en-IE"/>
          </a:p>
        </p:txBody>
      </p:sp>
    </p:spTree>
    <p:extLst>
      <p:ext uri="{BB962C8B-B14F-4D97-AF65-F5344CB8AC3E}">
        <p14:creationId xmlns:p14="http://schemas.microsoft.com/office/powerpoint/2010/main" val="3204440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7389730D-4027-40FD-94E7-DC97D2204227}" type="datetimeFigureOut">
              <a:rPr lang="en-IE" smtClean="0"/>
              <a:t>24/03/2017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57E0DBE-D5BA-4AAD-81AD-E4566F4D2880}" type="slidenum">
              <a:rPr lang="en-IE" smtClean="0"/>
              <a:t>‹#›</a:t>
            </a:fld>
            <a:endParaRPr lang="en-IE"/>
          </a:p>
        </p:txBody>
      </p:sp>
    </p:spTree>
    <p:extLst>
      <p:ext uri="{BB962C8B-B14F-4D97-AF65-F5344CB8AC3E}">
        <p14:creationId xmlns:p14="http://schemas.microsoft.com/office/powerpoint/2010/main" val="23252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7389730D-4027-40FD-94E7-DC97D2204227}" type="datetimeFigureOut">
              <a:rPr lang="en-IE" smtClean="0"/>
              <a:t>24/03/2017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57E0DBE-D5BA-4AAD-81AD-E4566F4D2880}" type="slidenum">
              <a:rPr lang="en-IE" smtClean="0"/>
              <a:t>‹#›</a:t>
            </a:fld>
            <a:endParaRPr lang="en-IE"/>
          </a:p>
        </p:txBody>
      </p:sp>
    </p:spTree>
    <p:extLst>
      <p:ext uri="{BB962C8B-B14F-4D97-AF65-F5344CB8AC3E}">
        <p14:creationId xmlns:p14="http://schemas.microsoft.com/office/powerpoint/2010/main" val="30974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9730D-4027-40FD-94E7-DC97D2204227}" type="datetimeFigureOut">
              <a:rPr lang="en-IE" smtClean="0"/>
              <a:t>24/03/2017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57E0DBE-D5BA-4AAD-81AD-E4566F4D2880}" type="slidenum">
              <a:rPr lang="en-IE" smtClean="0"/>
              <a:t>‹#›</a:t>
            </a:fld>
            <a:endParaRPr lang="en-IE"/>
          </a:p>
        </p:txBody>
      </p:sp>
    </p:spTree>
    <p:extLst>
      <p:ext uri="{BB962C8B-B14F-4D97-AF65-F5344CB8AC3E}">
        <p14:creationId xmlns:p14="http://schemas.microsoft.com/office/powerpoint/2010/main" val="1268192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9730D-4027-40FD-94E7-DC97D2204227}" type="datetimeFigureOut">
              <a:rPr lang="en-IE" smtClean="0"/>
              <a:t>24/03/2017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57E0DBE-D5BA-4AAD-81AD-E4566F4D2880}" type="slidenum">
              <a:rPr lang="en-IE" smtClean="0"/>
              <a:t>‹#›</a:t>
            </a:fld>
            <a:endParaRPr lang="en-IE"/>
          </a:p>
        </p:txBody>
      </p:sp>
    </p:spTree>
    <p:extLst>
      <p:ext uri="{BB962C8B-B14F-4D97-AF65-F5344CB8AC3E}">
        <p14:creationId xmlns:p14="http://schemas.microsoft.com/office/powerpoint/2010/main" val="77811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9730D-4027-40FD-94E7-DC97D2204227}" type="datetimeFigureOut">
              <a:rPr lang="en-IE" smtClean="0"/>
              <a:t>24/03/2017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57E0DBE-D5BA-4AAD-81AD-E4566F4D2880}" type="slidenum">
              <a:rPr lang="en-IE" smtClean="0"/>
              <a:t>‹#›</a:t>
            </a:fld>
            <a:endParaRPr lang="en-IE"/>
          </a:p>
        </p:txBody>
      </p:sp>
    </p:spTree>
    <p:extLst>
      <p:ext uri="{BB962C8B-B14F-4D97-AF65-F5344CB8AC3E}">
        <p14:creationId xmlns:p14="http://schemas.microsoft.com/office/powerpoint/2010/main" val="1923201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730D-4027-40FD-94E7-DC97D2204227}" type="datetimeFigureOut">
              <a:rPr lang="en-IE" smtClean="0"/>
              <a:t>24/03/2017</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E0DBE-D5BA-4AAD-81AD-E4566F4D2880}" type="slidenum">
              <a:rPr lang="en-IE" smtClean="0"/>
              <a:t>‹#›</a:t>
            </a:fld>
            <a:endParaRPr lang="en-IE"/>
          </a:p>
        </p:txBody>
      </p:sp>
    </p:spTree>
    <p:extLst>
      <p:ext uri="{BB962C8B-B14F-4D97-AF65-F5344CB8AC3E}">
        <p14:creationId xmlns:p14="http://schemas.microsoft.com/office/powerpoint/2010/main" val="3719813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Wife Who Smashed Television Set Gets Jail</a:t>
            </a:r>
            <a:endParaRPr lang="en-IE" dirty="0"/>
          </a:p>
        </p:txBody>
      </p:sp>
      <p:sp>
        <p:nvSpPr>
          <p:cNvPr id="3" name="Subtitle 2"/>
          <p:cNvSpPr>
            <a:spLocks noGrp="1"/>
          </p:cNvSpPr>
          <p:nvPr>
            <p:ph type="subTitle" idx="1"/>
          </p:nvPr>
        </p:nvSpPr>
        <p:spPr/>
        <p:txBody>
          <a:bodyPr/>
          <a:lstStyle/>
          <a:p>
            <a:r>
              <a:rPr lang="en-IE" dirty="0" smtClean="0"/>
              <a:t>Paul </a:t>
            </a:r>
            <a:r>
              <a:rPr lang="en-IE" dirty="0" err="1" smtClean="0"/>
              <a:t>Durcan</a:t>
            </a:r>
            <a:endParaRPr lang="en-IE" dirty="0"/>
          </a:p>
        </p:txBody>
      </p:sp>
    </p:spTree>
    <p:extLst>
      <p:ext uri="{BB962C8B-B14F-4D97-AF65-F5344CB8AC3E}">
        <p14:creationId xmlns:p14="http://schemas.microsoft.com/office/powerpoint/2010/main" val="1660401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112713"/>
            <a:ext cx="9720262" cy="1117600"/>
          </a:xfrm>
        </p:spPr>
        <p:txBody>
          <a:bodyPr/>
          <a:lstStyle/>
          <a:p>
            <a:pPr>
              <a:defRPr/>
            </a:pPr>
            <a:r>
              <a:rPr lang="en-IE" b="1" dirty="0" smtClean="0"/>
              <a:t>Style</a:t>
            </a:r>
            <a:r>
              <a:rPr lang="en-IE" dirty="0" smtClean="0"/>
              <a:t>: Language, tone, structure etc. </a:t>
            </a:r>
            <a:endParaRPr lang="en-IE" dirty="0"/>
          </a:p>
        </p:txBody>
      </p:sp>
      <p:sp>
        <p:nvSpPr>
          <p:cNvPr id="20483" name="Content Placeholder 2"/>
          <p:cNvSpPr>
            <a:spLocks noGrp="1"/>
          </p:cNvSpPr>
          <p:nvPr>
            <p:ph idx="1"/>
          </p:nvPr>
        </p:nvSpPr>
        <p:spPr>
          <a:xfrm>
            <a:off x="882650" y="1039813"/>
            <a:ext cx="6022975" cy="5645150"/>
          </a:xfrm>
        </p:spPr>
        <p:txBody>
          <a:bodyPr/>
          <a:lstStyle/>
          <a:p>
            <a:r>
              <a:rPr lang="en-IE" altLang="en-US" sz="2800" b="1" u="sng" smtClean="0"/>
              <a:t>Form:</a:t>
            </a:r>
          </a:p>
          <a:p>
            <a:pPr>
              <a:buFont typeface="Wingdings" panose="05000000000000000000" pitchFamily="2" charset="2"/>
              <a:buChar char="Ø"/>
            </a:pPr>
            <a:r>
              <a:rPr lang="en-IE" altLang="en-US" sz="2800" smtClean="0"/>
              <a:t> The poem’s most notable feature is its presentation as a newspaper report. The title is written in the style of a newspaper headline, while the body of the poem mixes quotes and reportage just as a real court report would. </a:t>
            </a:r>
          </a:p>
          <a:p>
            <a:pPr>
              <a:buFont typeface="Wingdings" panose="05000000000000000000" pitchFamily="2" charset="2"/>
              <a:buChar char="Ø"/>
            </a:pPr>
            <a:endParaRPr lang="en-IE" altLang="en-US" sz="2800" smtClean="0"/>
          </a:p>
          <a:p>
            <a:pPr>
              <a:buFont typeface="Wingdings" panose="05000000000000000000" pitchFamily="2" charset="2"/>
              <a:buChar char="Ø"/>
            </a:pPr>
            <a:r>
              <a:rPr lang="en-IE" altLang="en-US" sz="2800" smtClean="0"/>
              <a:t>The husband’s testimony is quoted verbatim, while in the last six lines Durcan skilfully captures the clipped, neutral style of the court reporter.  </a:t>
            </a:r>
          </a:p>
        </p:txBody>
      </p:sp>
      <p:pic>
        <p:nvPicPr>
          <p:cNvPr id="2048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19950" y="1198563"/>
            <a:ext cx="473075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1032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112713"/>
            <a:ext cx="9720262" cy="1117600"/>
          </a:xfrm>
        </p:spPr>
        <p:txBody>
          <a:bodyPr/>
          <a:lstStyle/>
          <a:p>
            <a:pPr>
              <a:defRPr/>
            </a:pPr>
            <a:r>
              <a:rPr lang="en-IE" b="1" dirty="0" smtClean="0"/>
              <a:t>Style</a:t>
            </a:r>
            <a:r>
              <a:rPr lang="en-IE" dirty="0" smtClean="0"/>
              <a:t>: Language, tone, structure etc. </a:t>
            </a:r>
            <a:endParaRPr lang="en-IE" dirty="0"/>
          </a:p>
        </p:txBody>
      </p:sp>
      <p:sp>
        <p:nvSpPr>
          <p:cNvPr id="21507" name="Content Placeholder 2"/>
          <p:cNvSpPr>
            <a:spLocks noGrp="1"/>
          </p:cNvSpPr>
          <p:nvPr>
            <p:ph idx="1"/>
          </p:nvPr>
        </p:nvSpPr>
        <p:spPr>
          <a:xfrm>
            <a:off x="4287838" y="1039813"/>
            <a:ext cx="7756525" cy="5645150"/>
          </a:xfrm>
        </p:spPr>
        <p:txBody>
          <a:bodyPr/>
          <a:lstStyle/>
          <a:p>
            <a:r>
              <a:rPr lang="en-IE" altLang="en-US" sz="2800" b="1" u="sng" smtClean="0"/>
              <a:t>Tone:</a:t>
            </a:r>
          </a:p>
          <a:p>
            <a:pPr>
              <a:buFont typeface="Wingdings" panose="05000000000000000000" pitchFamily="2" charset="2"/>
              <a:buChar char="Ø"/>
            </a:pPr>
            <a:r>
              <a:rPr lang="en-IE" altLang="en-US" sz="2800" smtClean="0"/>
              <a:t> Durcan brilliantly captures the tone of the husband’s speech as he gives his testimony. There is something very realistic about the way he moves from a casual style of conversation (</a:t>
            </a:r>
            <a:r>
              <a:rPr lang="en-IE" altLang="en-US" sz="2800" b="1" i="1" smtClean="0"/>
              <a:t>“me and the kids”, “my mother’s place”, “my mother has a fondness”</a:t>
            </a:r>
            <a:r>
              <a:rPr lang="en-IE" altLang="en-US" sz="2800" smtClean="0"/>
              <a:t>) to a more formal one (</a:t>
            </a:r>
            <a:r>
              <a:rPr lang="en-IE" altLang="en-US" sz="2800" b="1" i="1" smtClean="0"/>
              <a:t>“peaceably”, “my Lord”, “whereupon”</a:t>
            </a:r>
            <a:r>
              <a:rPr lang="en-IE" altLang="en-US" sz="2800" smtClean="0"/>
              <a:t>).</a:t>
            </a:r>
          </a:p>
          <a:p>
            <a:pPr>
              <a:buFont typeface="Wingdings" panose="05000000000000000000" pitchFamily="2" charset="2"/>
              <a:buChar char="Ø"/>
            </a:pPr>
            <a:endParaRPr lang="en-IE" altLang="en-US" sz="2800" smtClean="0"/>
          </a:p>
          <a:p>
            <a:pPr>
              <a:buFont typeface="Wingdings" panose="05000000000000000000" pitchFamily="2" charset="2"/>
              <a:buChar char="Ø"/>
            </a:pPr>
            <a:r>
              <a:rPr lang="en-IE" altLang="en-US" sz="2800" smtClean="0"/>
              <a:t>We are left with a vivid impression of a man used to speaking in a casual manner who throws in a few big words to try to impress the judge and win his favour. </a:t>
            </a:r>
          </a:p>
        </p:txBody>
      </p:sp>
      <p:pic>
        <p:nvPicPr>
          <p:cNvPr id="2150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3075" y="1039813"/>
            <a:ext cx="3405188"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6628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112713"/>
            <a:ext cx="9720262" cy="1117600"/>
          </a:xfrm>
        </p:spPr>
        <p:txBody>
          <a:bodyPr/>
          <a:lstStyle/>
          <a:p>
            <a:pPr>
              <a:defRPr/>
            </a:pPr>
            <a:r>
              <a:rPr lang="en-IE" b="1" dirty="0" smtClean="0"/>
              <a:t>Style</a:t>
            </a:r>
            <a:r>
              <a:rPr lang="en-IE" dirty="0" smtClean="0"/>
              <a:t>: Language, tone, structure etc. </a:t>
            </a:r>
            <a:endParaRPr lang="en-IE" dirty="0"/>
          </a:p>
        </p:txBody>
      </p:sp>
      <p:sp>
        <p:nvSpPr>
          <p:cNvPr id="22531" name="Content Placeholder 2"/>
          <p:cNvSpPr>
            <a:spLocks noGrp="1"/>
          </p:cNvSpPr>
          <p:nvPr>
            <p:ph idx="1"/>
          </p:nvPr>
        </p:nvSpPr>
        <p:spPr>
          <a:xfrm>
            <a:off x="882650" y="1039813"/>
            <a:ext cx="6022975" cy="5645150"/>
          </a:xfrm>
        </p:spPr>
        <p:txBody>
          <a:bodyPr/>
          <a:lstStyle/>
          <a:p>
            <a:r>
              <a:rPr lang="en-IE" altLang="en-US" sz="2800" b="1" u="sng" smtClean="0"/>
              <a:t>Language:</a:t>
            </a:r>
          </a:p>
          <a:p>
            <a:pPr>
              <a:buFont typeface="Wingdings" panose="05000000000000000000" pitchFamily="2" charset="2"/>
              <a:buChar char="Ø"/>
            </a:pPr>
            <a:r>
              <a:rPr lang="en-IE" altLang="en-US" sz="2800" smtClean="0"/>
              <a:t> It’s important to look at the words used by the husband to describe his wife’s behaviour. </a:t>
            </a:r>
          </a:p>
          <a:p>
            <a:pPr>
              <a:buFont typeface="Wingdings" panose="05000000000000000000" pitchFamily="2" charset="2"/>
              <a:buChar char="Ø"/>
            </a:pPr>
            <a:endParaRPr lang="en-IE" altLang="en-US" sz="2800" smtClean="0"/>
          </a:p>
          <a:p>
            <a:pPr>
              <a:buFont typeface="Wingdings" panose="05000000000000000000" pitchFamily="2" charset="2"/>
              <a:buChar char="Ø"/>
            </a:pPr>
            <a:r>
              <a:rPr lang="en-IE" altLang="en-US" sz="2800" smtClean="0"/>
              <a:t>He frames her outburst in emotionally charged language, designed to make her actions seem violent and unreasonable and uses words like </a:t>
            </a:r>
            <a:r>
              <a:rPr lang="en-IE" altLang="en-US" sz="2800" b="1" i="1" smtClean="0"/>
              <a:t>“marched”, “smashed”, “declared”, “disappeared”</a:t>
            </a:r>
            <a:r>
              <a:rPr lang="en-IE" altLang="en-US" sz="2800" smtClean="0"/>
              <a:t>.  </a:t>
            </a:r>
          </a:p>
        </p:txBody>
      </p:sp>
      <p:pic>
        <p:nvPicPr>
          <p:cNvPr id="2253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42175" y="1039813"/>
            <a:ext cx="4456113" cy="564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5943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112713"/>
            <a:ext cx="9720262" cy="1117600"/>
          </a:xfrm>
        </p:spPr>
        <p:txBody>
          <a:bodyPr/>
          <a:lstStyle/>
          <a:p>
            <a:pPr>
              <a:defRPr/>
            </a:pPr>
            <a:r>
              <a:rPr lang="en-IE" b="1" dirty="0" smtClean="0"/>
              <a:t>Style</a:t>
            </a:r>
            <a:r>
              <a:rPr lang="en-IE" dirty="0" smtClean="0"/>
              <a:t>: Language, tone, structure etc. </a:t>
            </a:r>
            <a:endParaRPr lang="en-IE" dirty="0"/>
          </a:p>
        </p:txBody>
      </p:sp>
      <p:sp>
        <p:nvSpPr>
          <p:cNvPr id="23555" name="Content Placeholder 2"/>
          <p:cNvSpPr>
            <a:spLocks noGrp="1"/>
          </p:cNvSpPr>
          <p:nvPr>
            <p:ph idx="1"/>
          </p:nvPr>
        </p:nvSpPr>
        <p:spPr>
          <a:xfrm>
            <a:off x="741363" y="882650"/>
            <a:ext cx="11450637" cy="5643563"/>
          </a:xfrm>
        </p:spPr>
        <p:txBody>
          <a:bodyPr>
            <a:normAutofit lnSpcReduction="10000"/>
          </a:bodyPr>
          <a:lstStyle/>
          <a:p>
            <a:r>
              <a:rPr lang="en-IE" altLang="en-US" sz="2800" b="1" u="sng" dirty="0" smtClean="0"/>
              <a:t>Humour:</a:t>
            </a:r>
          </a:p>
          <a:p>
            <a:pPr>
              <a:buFont typeface="Wingdings" panose="05000000000000000000" pitchFamily="2" charset="2"/>
              <a:buChar char="Ø"/>
            </a:pPr>
            <a:r>
              <a:rPr lang="en-IE" altLang="en-US" sz="2800" dirty="0" smtClean="0"/>
              <a:t> This poem is rich in the surreal </a:t>
            </a:r>
            <a:r>
              <a:rPr lang="en-IE" altLang="en-US" sz="2800" smtClean="0"/>
              <a:t>humour </a:t>
            </a:r>
            <a:r>
              <a:rPr lang="en-IE" altLang="en-US" sz="2800" smtClean="0"/>
              <a:t>that </a:t>
            </a:r>
            <a:r>
              <a:rPr lang="en-IE" altLang="en-US" sz="2800" dirty="0" smtClean="0"/>
              <a:t>flavours much of </a:t>
            </a:r>
            <a:r>
              <a:rPr lang="en-IE" altLang="en-US" sz="2800" dirty="0" err="1" smtClean="0"/>
              <a:t>Durcan’s</a:t>
            </a:r>
            <a:r>
              <a:rPr lang="en-IE" altLang="en-US" sz="2800" dirty="0" smtClean="0"/>
              <a:t> poetry . We see this in the wife’s attack on the television and the husband’s equally bizarre response as he rushes his kids to his mother’s place to catch the end of </a:t>
            </a:r>
            <a:r>
              <a:rPr lang="en-IE" altLang="en-US" sz="2800" i="1" dirty="0" smtClean="0"/>
              <a:t>Kojak.</a:t>
            </a:r>
          </a:p>
          <a:p>
            <a:pPr>
              <a:buFont typeface="Wingdings" panose="05000000000000000000" pitchFamily="2" charset="2"/>
              <a:buChar char="Ø"/>
            </a:pPr>
            <a:endParaRPr lang="en-IE" altLang="en-US" sz="2800" i="1" dirty="0" smtClean="0"/>
          </a:p>
          <a:p>
            <a:pPr>
              <a:buFont typeface="Wingdings" panose="05000000000000000000" pitchFamily="2" charset="2"/>
              <a:buChar char="Ø"/>
            </a:pPr>
            <a:r>
              <a:rPr lang="en-IE" altLang="en-US" sz="2800" dirty="0" smtClean="0"/>
              <a:t>We also see it in the judge’s overreaction as he imprisons the wife for breaking what is, after all, her own appliance. </a:t>
            </a:r>
          </a:p>
          <a:p>
            <a:pPr>
              <a:buFont typeface="Wingdings" panose="05000000000000000000" pitchFamily="2" charset="2"/>
              <a:buChar char="Ø"/>
            </a:pPr>
            <a:endParaRPr lang="en-IE" altLang="en-US" sz="2800" dirty="0" smtClean="0"/>
          </a:p>
          <a:p>
            <a:pPr>
              <a:buFont typeface="Wingdings" panose="05000000000000000000" pitchFamily="2" charset="2"/>
              <a:buChar char="Ø"/>
            </a:pPr>
            <a:r>
              <a:rPr lang="en-IE" altLang="en-US" sz="2800" dirty="0" err="1" smtClean="0"/>
              <a:t>Durcan</a:t>
            </a:r>
            <a:r>
              <a:rPr lang="en-IE" altLang="en-US" sz="2800" dirty="0" smtClean="0"/>
              <a:t> uses this bizarre scenario to make a serious point, attacking bot the destructive influence of television and the oppression of women in the Ireland of the day. Although the poem is very quirky, it is also a powerful piece of social criticism.</a:t>
            </a:r>
          </a:p>
        </p:txBody>
      </p:sp>
    </p:spTree>
    <p:extLst>
      <p:ext uri="{BB962C8B-B14F-4D97-AF65-F5344CB8AC3E}">
        <p14:creationId xmlns:p14="http://schemas.microsoft.com/office/powerpoint/2010/main" val="57689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438" y="0"/>
            <a:ext cx="9720262" cy="1498600"/>
          </a:xfrm>
        </p:spPr>
        <p:txBody>
          <a:bodyPr/>
          <a:lstStyle/>
          <a:p>
            <a:pPr algn="ctr">
              <a:defRPr/>
            </a:pPr>
            <a:r>
              <a:rPr lang="en-IE" b="1" i="1" dirty="0" smtClean="0"/>
              <a:t>Personal response</a:t>
            </a:r>
            <a:endParaRPr lang="en-IE" b="1" i="1" dirty="0"/>
          </a:p>
        </p:txBody>
      </p:sp>
      <p:sp>
        <p:nvSpPr>
          <p:cNvPr id="5" name="Oval 4"/>
          <p:cNvSpPr/>
          <p:nvPr/>
        </p:nvSpPr>
        <p:spPr>
          <a:xfrm>
            <a:off x="677863" y="1498600"/>
            <a:ext cx="11004550" cy="5013325"/>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E" sz="3200" dirty="0"/>
              <a:t>This poem was written at a time when televisions were the only form of electronic entertainment. Yet its message is even more relevant today in our world of smart phones, laptops and games consoles. We now have so many different screens to get lost in – so many different ways to ignore each other. </a:t>
            </a:r>
          </a:p>
        </p:txBody>
      </p:sp>
    </p:spTree>
    <p:extLst>
      <p:ext uri="{BB962C8B-B14F-4D97-AF65-F5344CB8AC3E}">
        <p14:creationId xmlns:p14="http://schemas.microsoft.com/office/powerpoint/2010/main" val="1209106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0"/>
            <a:ext cx="9720262" cy="896938"/>
          </a:xfrm>
        </p:spPr>
        <p:txBody>
          <a:bodyPr/>
          <a:lstStyle/>
          <a:p>
            <a:pPr>
              <a:defRPr/>
            </a:pPr>
            <a:r>
              <a:rPr lang="en-IE" u="sng" dirty="0" smtClean="0"/>
              <a:t>QUESTIONS</a:t>
            </a:r>
            <a:endParaRPr lang="en-IE" u="sng" dirty="0"/>
          </a:p>
        </p:txBody>
      </p:sp>
      <p:sp>
        <p:nvSpPr>
          <p:cNvPr id="25603" name="Content Placeholder 2"/>
          <p:cNvSpPr>
            <a:spLocks noGrp="1"/>
          </p:cNvSpPr>
          <p:nvPr>
            <p:ph idx="1"/>
          </p:nvPr>
        </p:nvSpPr>
        <p:spPr>
          <a:xfrm>
            <a:off x="1260475" y="896938"/>
            <a:ext cx="10783888" cy="5740400"/>
          </a:xfrm>
        </p:spPr>
        <p:txBody>
          <a:bodyPr>
            <a:normAutofit/>
          </a:bodyPr>
          <a:lstStyle/>
          <a:p>
            <a:pPr marL="457200" indent="-457200">
              <a:buFont typeface="Tw Cen MT Condensed" panose="020B0606020104020203" pitchFamily="34" charset="0"/>
              <a:buAutoNum type="arabicPeriod"/>
            </a:pPr>
            <a:r>
              <a:rPr lang="en-IE" altLang="en-US" sz="3600" dirty="0" smtClean="0"/>
              <a:t>The wife feels it is better for a family to drink in the pub together than watch television together. Why do you think she believes this? Do you feel that she has a point?</a:t>
            </a:r>
          </a:p>
          <a:p>
            <a:pPr marL="457200" indent="-457200">
              <a:buFont typeface="Tw Cen MT Condensed" panose="020B0606020104020203" pitchFamily="34" charset="0"/>
              <a:buAutoNum type="arabicPeriod"/>
            </a:pPr>
            <a:endParaRPr lang="en-IE" altLang="en-US" sz="3600" dirty="0" smtClean="0"/>
          </a:p>
          <a:p>
            <a:pPr marL="457200" indent="-457200">
              <a:buFont typeface="Tw Cen MT Condensed" panose="020B0606020104020203" pitchFamily="34" charset="0"/>
              <a:buAutoNum type="arabicPeriod"/>
            </a:pPr>
            <a:r>
              <a:rPr lang="en-IE" altLang="en-US" sz="3600" dirty="0" smtClean="0"/>
              <a:t>Given that this poem was written in the 1970’s is it still relevant to the Ireland of today? Give a reason for your answer.</a:t>
            </a:r>
          </a:p>
          <a:p>
            <a:pPr marL="457200" indent="-457200">
              <a:buFont typeface="Tw Cen MT Condensed" panose="020B0606020104020203" pitchFamily="34" charset="0"/>
              <a:buAutoNum type="arabicPeriod"/>
            </a:pPr>
            <a:endParaRPr lang="en-IE" altLang="en-US" sz="3600" dirty="0" smtClean="0"/>
          </a:p>
          <a:p>
            <a:pPr marL="457200" indent="-457200">
              <a:buFont typeface="Tw Cen MT Condensed" panose="020B0606020104020203" pitchFamily="34" charset="0"/>
              <a:buAutoNum type="arabicPeriod"/>
            </a:pPr>
            <a:r>
              <a:rPr lang="en-IE" altLang="en-US" sz="3600" dirty="0" smtClean="0"/>
              <a:t>Write a personal response to this poem.</a:t>
            </a:r>
          </a:p>
        </p:txBody>
      </p:sp>
    </p:spTree>
    <p:extLst>
      <p:ext uri="{BB962C8B-B14F-4D97-AF65-F5344CB8AC3E}">
        <p14:creationId xmlns:p14="http://schemas.microsoft.com/office/powerpoint/2010/main" val="2184718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1150938"/>
          </a:xfrm>
        </p:spPr>
        <p:txBody>
          <a:bodyPr/>
          <a:lstStyle/>
          <a:p>
            <a:pPr eaLnBrk="1" fontAlgn="auto" hangingPunct="1">
              <a:spcAft>
                <a:spcPts val="0"/>
              </a:spcAft>
              <a:defRPr/>
            </a:pPr>
            <a:r>
              <a:rPr lang="en-IE" b="1" dirty="0" smtClean="0">
                <a:solidFill>
                  <a:schemeClr val="tx1">
                    <a:lumMod val="95000"/>
                    <a:lumOff val="5000"/>
                  </a:schemeClr>
                </a:solidFill>
              </a:rPr>
              <a:t>Wife Who smashed television gets jail</a:t>
            </a:r>
            <a:endParaRPr lang="en-IE" b="1" dirty="0">
              <a:solidFill>
                <a:schemeClr val="tx1">
                  <a:lumMod val="95000"/>
                  <a:lumOff val="5000"/>
                </a:schemeClr>
              </a:solidFill>
            </a:endParaRPr>
          </a:p>
        </p:txBody>
      </p:sp>
      <p:sp>
        <p:nvSpPr>
          <p:cNvPr id="13315" name="Content Placeholder 2"/>
          <p:cNvSpPr>
            <a:spLocks noGrp="1"/>
          </p:cNvSpPr>
          <p:nvPr>
            <p:ph idx="1"/>
          </p:nvPr>
        </p:nvSpPr>
        <p:spPr>
          <a:xfrm>
            <a:off x="3162300" y="1150938"/>
            <a:ext cx="8836025" cy="5422900"/>
          </a:xfrm>
        </p:spPr>
        <p:txBody>
          <a:bodyPr/>
          <a:lstStyle/>
          <a:p>
            <a:pPr eaLnBrk="1" hangingPunct="1">
              <a:buFont typeface="Wingdings" panose="05000000000000000000" pitchFamily="2" charset="2"/>
              <a:buChar char="Ø"/>
            </a:pPr>
            <a:r>
              <a:rPr lang="en-IE" altLang="en-US" sz="2800" smtClean="0"/>
              <a:t>This poem is unusual in that it takes the form of a newspaper report. The poem reports how the woman’s husband testified against her, telling the judge how </a:t>
            </a:r>
            <a:r>
              <a:rPr lang="en-IE" altLang="en-US" sz="2800" b="1" i="1" smtClean="0"/>
              <a:t>“She came home, my Lord, and smashed in the television”.</a:t>
            </a:r>
          </a:p>
          <a:p>
            <a:pPr eaLnBrk="1" hangingPunct="1">
              <a:buFont typeface="Wingdings" panose="05000000000000000000" pitchFamily="2" charset="2"/>
              <a:buChar char="Ø"/>
            </a:pPr>
            <a:endParaRPr lang="en-IE" altLang="en-US" sz="2800" b="1" i="1" smtClean="0"/>
          </a:p>
          <a:p>
            <a:pPr eaLnBrk="1" hangingPunct="1">
              <a:buFont typeface="Wingdings" panose="05000000000000000000" pitchFamily="2" charset="2"/>
              <a:buChar char="Ø"/>
            </a:pPr>
            <a:r>
              <a:rPr lang="en-IE" altLang="en-US" sz="2800" smtClean="0"/>
              <a:t>Midway through an episode of </a:t>
            </a:r>
            <a:r>
              <a:rPr lang="en-IE" altLang="en-US" sz="2800" i="1" smtClean="0"/>
              <a:t>Kojak</a:t>
            </a:r>
            <a:r>
              <a:rPr lang="en-IE" altLang="en-US" sz="2800" smtClean="0"/>
              <a:t>, his wife returned from the pub and </a:t>
            </a:r>
            <a:r>
              <a:rPr lang="en-IE" altLang="en-US" sz="2800" b="1" i="1" smtClean="0"/>
              <a:t>“marched”</a:t>
            </a:r>
            <a:r>
              <a:rPr lang="en-IE" altLang="en-US" sz="2800" smtClean="0"/>
              <a:t> angrily into the living room.</a:t>
            </a:r>
          </a:p>
          <a:p>
            <a:pPr eaLnBrk="1" hangingPunct="1">
              <a:buFont typeface="Wingdings" panose="05000000000000000000" pitchFamily="2" charset="2"/>
              <a:buChar char="Ø"/>
            </a:pPr>
            <a:endParaRPr lang="en-IE" altLang="en-US" sz="2800" smtClean="0"/>
          </a:p>
          <a:p>
            <a:pPr eaLnBrk="1" hangingPunct="1">
              <a:buFont typeface="Wingdings" panose="05000000000000000000" pitchFamily="2" charset="2"/>
              <a:buChar char="Ø"/>
            </a:pPr>
            <a:r>
              <a:rPr lang="en-IE" altLang="en-US" sz="2800" smtClean="0"/>
              <a:t>She seems enraged by the fact that families spend all their time watching television rather than engaging in conversation.</a:t>
            </a:r>
          </a:p>
        </p:txBody>
      </p:sp>
      <p:pic>
        <p:nvPicPr>
          <p:cNvPr id="1331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7338" y="1027113"/>
            <a:ext cx="2874962" cy="554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0214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160338"/>
            <a:ext cx="9720262" cy="911225"/>
          </a:xfrm>
        </p:spPr>
        <p:txBody>
          <a:bodyPr>
            <a:normAutofit/>
          </a:bodyPr>
          <a:lstStyle/>
          <a:p>
            <a:pPr>
              <a:defRPr/>
            </a:pPr>
            <a:r>
              <a:rPr lang="en-IE" b="1" dirty="0" smtClean="0">
                <a:solidFill>
                  <a:schemeClr val="tx1">
                    <a:lumMod val="95000"/>
                    <a:lumOff val="5000"/>
                  </a:schemeClr>
                </a:solidFill>
              </a:rPr>
              <a:t>Wife Who smashed television gets jail</a:t>
            </a:r>
            <a:endParaRPr lang="en-IE" dirty="0"/>
          </a:p>
        </p:txBody>
      </p:sp>
      <p:sp>
        <p:nvSpPr>
          <p:cNvPr id="14339" name="Content Placeholder 2"/>
          <p:cNvSpPr>
            <a:spLocks noGrp="1"/>
          </p:cNvSpPr>
          <p:nvPr>
            <p:ph idx="1"/>
          </p:nvPr>
        </p:nvSpPr>
        <p:spPr>
          <a:xfrm>
            <a:off x="4587875" y="1071563"/>
            <a:ext cx="7424738" cy="5440362"/>
          </a:xfrm>
        </p:spPr>
        <p:txBody>
          <a:bodyPr/>
          <a:lstStyle/>
          <a:p>
            <a:pPr eaLnBrk="1" hangingPunct="1">
              <a:buFont typeface="Wingdings" panose="05000000000000000000" pitchFamily="2" charset="2"/>
              <a:buChar char="Ø"/>
            </a:pPr>
            <a:r>
              <a:rPr lang="en-IE" altLang="en-US" sz="2800" smtClean="0"/>
              <a:t>He refuses to turn it off and she makes good on her threat, using her boots as a hammer to smash the appliance. </a:t>
            </a:r>
            <a:r>
              <a:rPr lang="en-IE" altLang="en-US" sz="2800" b="1" i="1" smtClean="0"/>
              <a:t>“I didn’t turn it off, so instead she turned it off”</a:t>
            </a:r>
            <a:r>
              <a:rPr lang="en-IE" altLang="en-US" sz="2800" smtClean="0"/>
              <a:t>.</a:t>
            </a:r>
          </a:p>
          <a:p>
            <a:pPr eaLnBrk="1" hangingPunct="1">
              <a:buFont typeface="Wingdings" panose="05000000000000000000" pitchFamily="2" charset="2"/>
              <a:buChar char="Ø"/>
            </a:pPr>
            <a:endParaRPr lang="en-IE" altLang="en-US" sz="2800" smtClean="0"/>
          </a:p>
          <a:p>
            <a:pPr eaLnBrk="1" hangingPunct="1">
              <a:buFont typeface="Wingdings" panose="05000000000000000000" pitchFamily="2" charset="2"/>
              <a:buChar char="Ø"/>
            </a:pPr>
            <a:r>
              <a:rPr lang="en-IE" altLang="en-US" sz="2800" smtClean="0"/>
              <a:t>Television sets, she suggests, have infiltrated family life and now play the role of parents and spouses: </a:t>
            </a:r>
            <a:r>
              <a:rPr lang="en-IE" altLang="en-US" sz="2800" b="1" i="1" smtClean="0"/>
              <a:t>“I didn’t get married to a television”. </a:t>
            </a:r>
            <a:r>
              <a:rPr lang="en-IE" altLang="en-US" sz="2800" smtClean="0"/>
              <a:t>In her opinion, the family would be better spending their time in the pub as it is at least a place of human interaction.</a:t>
            </a:r>
          </a:p>
          <a:p>
            <a:pPr>
              <a:buFont typeface="Wingdings" panose="05000000000000000000" pitchFamily="2" charset="2"/>
              <a:buChar char="Ø"/>
            </a:pPr>
            <a:endParaRPr lang="en-IE" altLang="en-US" sz="2800" smtClean="0"/>
          </a:p>
        </p:txBody>
      </p:sp>
      <p:pic>
        <p:nvPicPr>
          <p:cNvPr id="1434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6713" y="1071563"/>
            <a:ext cx="3873500" cy="544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4977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1150938"/>
          </a:xfrm>
        </p:spPr>
        <p:txBody>
          <a:bodyPr/>
          <a:lstStyle/>
          <a:p>
            <a:pPr eaLnBrk="1" fontAlgn="auto" hangingPunct="1">
              <a:spcAft>
                <a:spcPts val="0"/>
              </a:spcAft>
              <a:defRPr/>
            </a:pPr>
            <a:r>
              <a:rPr lang="en-IE" b="1" dirty="0" smtClean="0">
                <a:solidFill>
                  <a:schemeClr val="tx1">
                    <a:lumMod val="95000"/>
                    <a:lumOff val="5000"/>
                  </a:schemeClr>
                </a:solidFill>
              </a:rPr>
              <a:t>Wife Who smashed television gets jail</a:t>
            </a:r>
            <a:endParaRPr lang="en-IE" b="1" dirty="0">
              <a:solidFill>
                <a:schemeClr val="tx1">
                  <a:lumMod val="95000"/>
                  <a:lumOff val="5000"/>
                </a:schemeClr>
              </a:solidFill>
            </a:endParaRPr>
          </a:p>
        </p:txBody>
      </p:sp>
      <p:sp>
        <p:nvSpPr>
          <p:cNvPr id="15363" name="Content Placeholder 2"/>
          <p:cNvSpPr>
            <a:spLocks noGrp="1"/>
          </p:cNvSpPr>
          <p:nvPr>
            <p:ph idx="1"/>
          </p:nvPr>
        </p:nvSpPr>
        <p:spPr>
          <a:xfrm>
            <a:off x="4346575" y="1150938"/>
            <a:ext cx="7651750" cy="5422900"/>
          </a:xfrm>
        </p:spPr>
        <p:txBody>
          <a:bodyPr/>
          <a:lstStyle/>
          <a:p>
            <a:pPr eaLnBrk="1" hangingPunct="1">
              <a:buFont typeface="Wingdings" panose="05000000000000000000" pitchFamily="2" charset="2"/>
              <a:buChar char="Ø"/>
            </a:pPr>
            <a:r>
              <a:rPr lang="en-IE" altLang="en-US" sz="2800" smtClean="0"/>
              <a:t>The report switches from reporting the husband’s testimony to describing the reaction of the presiding judge. He suggests televisions should be considered members of the families who own them: </a:t>
            </a:r>
            <a:r>
              <a:rPr lang="en-IE" altLang="en-US" sz="2800" b="1" i="1" smtClean="0"/>
              <a:t>“the television itself could be said to be a basic unit of the family”</a:t>
            </a:r>
            <a:r>
              <a:rPr lang="en-IE" altLang="en-US" sz="2800" smtClean="0"/>
              <a:t>.</a:t>
            </a:r>
          </a:p>
          <a:p>
            <a:pPr eaLnBrk="1" hangingPunct="1">
              <a:buFont typeface="Wingdings" panose="05000000000000000000" pitchFamily="2" charset="2"/>
              <a:buChar char="Ø"/>
            </a:pPr>
            <a:endParaRPr lang="en-IE" altLang="en-US" sz="2800" smtClean="0"/>
          </a:p>
          <a:p>
            <a:pPr eaLnBrk="1" hangingPunct="1">
              <a:buFont typeface="Wingdings" panose="05000000000000000000" pitchFamily="2" charset="2"/>
              <a:buChar char="Ø"/>
            </a:pPr>
            <a:r>
              <a:rPr lang="en-IE" altLang="en-US" sz="2800" smtClean="0"/>
              <a:t>The judge deems that any wife who shows a preference to the pub rather than watching television is a </a:t>
            </a:r>
            <a:r>
              <a:rPr lang="en-IE" altLang="en-US" sz="2800" b="1" i="1" smtClean="0"/>
              <a:t>“threat to the family”</a:t>
            </a:r>
            <a:r>
              <a:rPr lang="en-IE" altLang="en-US" sz="2800" smtClean="0"/>
              <a:t>. He sentences her to an unspecified time in jail with no chance for an appeal. </a:t>
            </a:r>
          </a:p>
          <a:p>
            <a:pPr eaLnBrk="1" hangingPunct="1">
              <a:buFont typeface="Wingdings" panose="05000000000000000000" pitchFamily="2" charset="2"/>
              <a:buChar char="Ø"/>
            </a:pPr>
            <a:endParaRPr lang="en-IE" altLang="en-US" sz="2800" smtClean="0"/>
          </a:p>
          <a:p>
            <a:pPr eaLnBrk="1" hangingPunct="1">
              <a:buFont typeface="Wingdings" panose="05000000000000000000" pitchFamily="2" charset="2"/>
              <a:buChar char="Ø"/>
            </a:pPr>
            <a:endParaRPr lang="en-IE" altLang="en-US" sz="2800" smtClean="0"/>
          </a:p>
          <a:p>
            <a:pPr eaLnBrk="1" hangingPunct="1">
              <a:buFont typeface="Wingdings" panose="05000000000000000000" pitchFamily="2" charset="2"/>
              <a:buChar char="Ø"/>
            </a:pPr>
            <a:endParaRPr lang="en-IE" altLang="en-US" sz="2800" smtClean="0"/>
          </a:p>
          <a:p>
            <a:pPr eaLnBrk="1" hangingPunct="1">
              <a:buFont typeface="Wingdings" panose="05000000000000000000" pitchFamily="2" charset="2"/>
              <a:buChar char="Ø"/>
            </a:pPr>
            <a:endParaRPr lang="en-IE" altLang="en-US" sz="2800" smtClean="0"/>
          </a:p>
          <a:p>
            <a:pPr eaLnBrk="1" hangingPunct="1">
              <a:buFont typeface="Wingdings" panose="05000000000000000000" pitchFamily="2" charset="2"/>
              <a:buChar char="Ø"/>
            </a:pPr>
            <a:endParaRPr lang="en-IE" altLang="en-US" sz="2800" smtClean="0"/>
          </a:p>
          <a:p>
            <a:pPr eaLnBrk="1" hangingPunct="1">
              <a:buFont typeface="Wingdings" panose="05000000000000000000" pitchFamily="2" charset="2"/>
              <a:buChar char="Ø"/>
            </a:pPr>
            <a:endParaRPr lang="en-IE" altLang="en-US" sz="2800" smtClean="0"/>
          </a:p>
        </p:txBody>
      </p:sp>
      <p:pic>
        <p:nvPicPr>
          <p:cNvPr id="1536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3675" y="954088"/>
            <a:ext cx="3432175"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1025" y="4849813"/>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2512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688" y="144463"/>
            <a:ext cx="9720262" cy="738187"/>
          </a:xfrm>
        </p:spPr>
        <p:txBody>
          <a:bodyPr/>
          <a:lstStyle/>
          <a:p>
            <a:pPr>
              <a:defRPr/>
            </a:pPr>
            <a:r>
              <a:rPr lang="en-IE" u="sng" dirty="0" smtClean="0"/>
              <a:t>THEME: </a:t>
            </a:r>
            <a:r>
              <a:rPr lang="en-IE" u="sng" dirty="0"/>
              <a:t>F</a:t>
            </a:r>
            <a:r>
              <a:rPr lang="en-IE" u="sng" dirty="0" smtClean="0"/>
              <a:t>AMILY</a:t>
            </a:r>
            <a:endParaRPr lang="en-IE" u="sng" dirty="0"/>
          </a:p>
        </p:txBody>
      </p:sp>
      <p:sp>
        <p:nvSpPr>
          <p:cNvPr id="16387" name="Content Placeholder 2"/>
          <p:cNvSpPr>
            <a:spLocks noGrp="1"/>
          </p:cNvSpPr>
          <p:nvPr>
            <p:ph idx="1"/>
          </p:nvPr>
        </p:nvSpPr>
        <p:spPr>
          <a:xfrm>
            <a:off x="204788" y="741363"/>
            <a:ext cx="11761787" cy="5518150"/>
          </a:xfrm>
        </p:spPr>
        <p:txBody>
          <a:bodyPr>
            <a:normAutofit fontScale="92500" lnSpcReduction="10000"/>
          </a:bodyPr>
          <a:lstStyle/>
          <a:p>
            <a:pPr>
              <a:buFont typeface="Wingdings" panose="05000000000000000000" pitchFamily="2" charset="2"/>
              <a:buChar char="Ø"/>
            </a:pPr>
            <a:r>
              <a:rPr lang="en-IE" altLang="en-US" sz="2800" smtClean="0"/>
              <a:t>This poem highlights the negative impact of technology can have on family life. The wife laments how the family sit stupefied in front of the screen while the old traditions of eating together, talking, sharing news and opinions are all gone. </a:t>
            </a:r>
          </a:p>
          <a:p>
            <a:pPr>
              <a:buFont typeface="Wingdings" panose="05000000000000000000" pitchFamily="2" charset="2"/>
              <a:buChar char="Ø"/>
            </a:pPr>
            <a:endParaRPr lang="en-IE" altLang="en-US" sz="2800" smtClean="0"/>
          </a:p>
          <a:p>
            <a:pPr>
              <a:buFont typeface="Wingdings" panose="05000000000000000000" pitchFamily="2" charset="2"/>
              <a:buChar char="Ø"/>
            </a:pPr>
            <a:r>
              <a:rPr lang="en-IE" altLang="en-US" sz="2800" smtClean="0"/>
              <a:t>TV is portrayed as an insidious addiction – the husband’s response to his wife’s attack on the TV is to rush off elsewhere so he and his kids don’t miss a moment of </a:t>
            </a:r>
            <a:r>
              <a:rPr lang="en-IE" altLang="en-US" sz="2800" i="1" smtClean="0"/>
              <a:t>Kojak</a:t>
            </a:r>
            <a:r>
              <a:rPr lang="en-IE" altLang="en-US" sz="2800" smtClean="0"/>
              <a:t>. Though they have differing opinions on TV sets, both the wife and the judge make clear that televisions have become part of the family.</a:t>
            </a:r>
          </a:p>
          <a:p>
            <a:pPr>
              <a:buFont typeface="Wingdings" panose="05000000000000000000" pitchFamily="2" charset="2"/>
              <a:buChar char="Ø"/>
            </a:pPr>
            <a:endParaRPr lang="en-IE" altLang="en-US" sz="2800" smtClean="0"/>
          </a:p>
          <a:p>
            <a:pPr>
              <a:buFont typeface="Wingdings" panose="05000000000000000000" pitchFamily="2" charset="2"/>
              <a:buChar char="Ø"/>
            </a:pPr>
            <a:r>
              <a:rPr lang="en-IE" altLang="en-US" sz="2800" smtClean="0"/>
              <a:t>The poem, then, presents a conflict between human interaction on one hand and machine interaction on the other. This is especially clear when the wife declares she’d rather have her children in the pub than in front of the television. Pubs may be considered inappropriate for children but she feels at least there people engage with each other.</a:t>
            </a:r>
          </a:p>
          <a:p>
            <a:pPr>
              <a:buFont typeface="Wingdings" panose="05000000000000000000" pitchFamily="2" charset="2"/>
              <a:buChar char="Ø"/>
            </a:pPr>
            <a:endParaRPr lang="en-IE" altLang="en-US" sz="2800" smtClean="0"/>
          </a:p>
        </p:txBody>
      </p:sp>
    </p:spTree>
    <p:extLst>
      <p:ext uri="{BB962C8B-B14F-4D97-AF65-F5344CB8AC3E}">
        <p14:creationId xmlns:p14="http://schemas.microsoft.com/office/powerpoint/2010/main" val="4257231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269875"/>
            <a:ext cx="9720262" cy="739775"/>
          </a:xfrm>
        </p:spPr>
        <p:txBody>
          <a:bodyPr/>
          <a:lstStyle/>
          <a:p>
            <a:pPr>
              <a:defRPr/>
            </a:pPr>
            <a:r>
              <a:rPr lang="en-IE" u="sng" dirty="0" smtClean="0"/>
              <a:t>THEME: marriage</a:t>
            </a:r>
            <a:endParaRPr lang="en-IE" u="sng" dirty="0"/>
          </a:p>
        </p:txBody>
      </p:sp>
      <p:sp>
        <p:nvSpPr>
          <p:cNvPr id="17411" name="Content Placeholder 2"/>
          <p:cNvSpPr>
            <a:spLocks noGrp="1"/>
          </p:cNvSpPr>
          <p:nvPr>
            <p:ph idx="1"/>
          </p:nvPr>
        </p:nvSpPr>
        <p:spPr>
          <a:xfrm>
            <a:off x="1023938" y="1135063"/>
            <a:ext cx="10988675" cy="5518150"/>
          </a:xfrm>
        </p:spPr>
        <p:txBody>
          <a:bodyPr/>
          <a:lstStyle/>
          <a:p>
            <a:pPr>
              <a:buFont typeface="Wingdings" panose="05000000000000000000" pitchFamily="2" charset="2"/>
              <a:buChar char="Ø"/>
            </a:pPr>
            <a:r>
              <a:rPr lang="en-IE" altLang="en-US" sz="3200" smtClean="0"/>
              <a:t>Durcan’s poetry often presents a gritty and realistic view of marriage. However the relationship presented in this poem is likely the most dysfunctional of all.</a:t>
            </a:r>
          </a:p>
          <a:p>
            <a:pPr>
              <a:buFont typeface="Wingdings" panose="05000000000000000000" pitchFamily="2" charset="2"/>
              <a:buChar char="Ø"/>
            </a:pPr>
            <a:endParaRPr lang="en-IE" altLang="en-US" sz="3200" smtClean="0"/>
          </a:p>
          <a:p>
            <a:pPr>
              <a:buFont typeface="Wingdings" panose="05000000000000000000" pitchFamily="2" charset="2"/>
              <a:buChar char="Ø"/>
            </a:pPr>
            <a:r>
              <a:rPr lang="en-IE" altLang="en-US" sz="3200" smtClean="0"/>
              <a:t>The wife comes to feel so ignored and marginalised that she’s provoked into the violent attack on the television set.</a:t>
            </a:r>
          </a:p>
          <a:p>
            <a:pPr>
              <a:buFont typeface="Wingdings" panose="05000000000000000000" pitchFamily="2" charset="2"/>
              <a:buChar char="Ø"/>
            </a:pPr>
            <a:endParaRPr lang="en-IE" altLang="en-US" sz="3200" smtClean="0"/>
          </a:p>
          <a:p>
            <a:pPr>
              <a:buFont typeface="Wingdings" panose="05000000000000000000" pitchFamily="2" charset="2"/>
              <a:buChar char="Ø"/>
            </a:pPr>
            <a:r>
              <a:rPr lang="en-IE" altLang="en-US" sz="3200" smtClean="0"/>
              <a:t>This surely is marital breakdown in the extreme. Then to make matters even worse, the husband appears to report the wife’s action to the police, testifies against her in court and effectively gets her locked up. </a:t>
            </a:r>
          </a:p>
          <a:p>
            <a:pPr>
              <a:buFont typeface="Wingdings" panose="05000000000000000000" pitchFamily="2" charset="2"/>
              <a:buChar char="Ø"/>
            </a:pPr>
            <a:endParaRPr lang="en-IE" altLang="en-US" sz="2800" smtClean="0"/>
          </a:p>
        </p:txBody>
      </p:sp>
    </p:spTree>
    <p:extLst>
      <p:ext uri="{BB962C8B-B14F-4D97-AF65-F5344CB8AC3E}">
        <p14:creationId xmlns:p14="http://schemas.microsoft.com/office/powerpoint/2010/main" val="3125056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128588"/>
            <a:ext cx="9720262" cy="738187"/>
          </a:xfrm>
        </p:spPr>
        <p:txBody>
          <a:bodyPr>
            <a:normAutofit fontScale="90000"/>
          </a:bodyPr>
          <a:lstStyle/>
          <a:p>
            <a:pPr>
              <a:defRPr/>
            </a:pPr>
            <a:r>
              <a:rPr lang="en-IE" u="sng" dirty="0" smtClean="0"/>
              <a:t>THEME: the strength and power of women</a:t>
            </a:r>
            <a:endParaRPr lang="en-IE" u="sng" dirty="0"/>
          </a:p>
        </p:txBody>
      </p:sp>
      <p:sp>
        <p:nvSpPr>
          <p:cNvPr id="18435" name="Content Placeholder 2"/>
          <p:cNvSpPr>
            <a:spLocks noGrp="1"/>
          </p:cNvSpPr>
          <p:nvPr>
            <p:ph idx="1"/>
          </p:nvPr>
        </p:nvSpPr>
        <p:spPr>
          <a:xfrm>
            <a:off x="3925888" y="866775"/>
            <a:ext cx="8086725" cy="5518150"/>
          </a:xfrm>
        </p:spPr>
        <p:txBody>
          <a:bodyPr>
            <a:normAutofit fontScale="92500"/>
          </a:bodyPr>
          <a:lstStyle/>
          <a:p>
            <a:pPr>
              <a:buFont typeface="Wingdings" panose="05000000000000000000" pitchFamily="2" charset="2"/>
              <a:buChar char="Ø"/>
            </a:pPr>
            <a:r>
              <a:rPr lang="en-IE" altLang="en-US" sz="2800" smtClean="0"/>
              <a:t>Durcan’s poetry is full of strong and impressive women. Yet among these women, the woman who smashed the television stands out. </a:t>
            </a:r>
          </a:p>
          <a:p>
            <a:pPr>
              <a:buFont typeface="Wingdings" panose="05000000000000000000" pitchFamily="2" charset="2"/>
              <a:buChar char="Ø"/>
            </a:pPr>
            <a:endParaRPr lang="en-IE" altLang="en-US" sz="2800" smtClean="0"/>
          </a:p>
          <a:p>
            <a:pPr>
              <a:buFont typeface="Wingdings" panose="05000000000000000000" pitchFamily="2" charset="2"/>
              <a:buChar char="Ø"/>
            </a:pPr>
            <a:r>
              <a:rPr lang="en-IE" altLang="en-US" sz="2800" smtClean="0"/>
              <a:t>This is a woman not afraid to rebel. She has been ignored in favour of the television for long enough. She has watched the television destroy family life across the country for long enough. She responds with her own small but unforgettable act of rebellion.</a:t>
            </a:r>
          </a:p>
          <a:p>
            <a:pPr>
              <a:buFont typeface="Wingdings" panose="05000000000000000000" pitchFamily="2" charset="2"/>
              <a:buChar char="Ø"/>
            </a:pPr>
            <a:endParaRPr lang="en-IE" altLang="en-US" sz="2800" smtClean="0"/>
          </a:p>
          <a:p>
            <a:pPr>
              <a:buFont typeface="Wingdings" panose="05000000000000000000" pitchFamily="2" charset="2"/>
              <a:buChar char="Ø"/>
            </a:pPr>
            <a:r>
              <a:rPr lang="en-IE" altLang="en-US" sz="2800" smtClean="0"/>
              <a:t>It’s unsurprising then that she is compared with Queen Maeve, who in Irish legend was the fierce and powerful ruler of Connaught, and the equal of any king.</a:t>
            </a:r>
          </a:p>
          <a:p>
            <a:pPr>
              <a:buFont typeface="Wingdings" panose="05000000000000000000" pitchFamily="2" charset="2"/>
              <a:buChar char="Ø"/>
            </a:pPr>
            <a:endParaRPr lang="en-IE" altLang="en-US" sz="2800" smtClean="0"/>
          </a:p>
          <a:p>
            <a:pPr>
              <a:buFont typeface="Wingdings" panose="05000000000000000000" pitchFamily="2" charset="2"/>
              <a:buChar char="Ø"/>
            </a:pPr>
            <a:endParaRPr lang="en-IE" altLang="en-US" sz="2800" smtClean="0"/>
          </a:p>
        </p:txBody>
      </p:sp>
      <p:pic>
        <p:nvPicPr>
          <p:cNvPr id="1843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8763" y="866775"/>
            <a:ext cx="3446462" cy="551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6727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269875"/>
            <a:ext cx="9720262" cy="376238"/>
          </a:xfrm>
        </p:spPr>
        <p:txBody>
          <a:bodyPr>
            <a:normAutofit fontScale="90000"/>
          </a:bodyPr>
          <a:lstStyle/>
          <a:p>
            <a:pPr>
              <a:defRPr/>
            </a:pPr>
            <a:r>
              <a:rPr lang="en-IE" u="sng" dirty="0" smtClean="0"/>
              <a:t>THEME: Ireland and </a:t>
            </a:r>
            <a:r>
              <a:rPr lang="en-IE" u="sng" dirty="0"/>
              <a:t>I</a:t>
            </a:r>
            <a:r>
              <a:rPr lang="en-IE" u="sng" dirty="0" smtClean="0"/>
              <a:t>rish history</a:t>
            </a:r>
            <a:endParaRPr lang="en-IE" u="sng" dirty="0"/>
          </a:p>
        </p:txBody>
      </p:sp>
      <p:sp>
        <p:nvSpPr>
          <p:cNvPr id="3" name="Content Placeholder 2"/>
          <p:cNvSpPr>
            <a:spLocks noGrp="1"/>
          </p:cNvSpPr>
          <p:nvPr>
            <p:ph idx="1"/>
          </p:nvPr>
        </p:nvSpPr>
        <p:spPr>
          <a:xfrm>
            <a:off x="361950" y="993775"/>
            <a:ext cx="11650663" cy="5659438"/>
          </a:xfrm>
        </p:spPr>
        <p:txBody>
          <a:bodyPr>
            <a:normAutofit/>
          </a:bodyPr>
          <a:lstStyle/>
          <a:p>
            <a:pPr>
              <a:buFont typeface="Wingdings" panose="05000000000000000000" pitchFamily="2" charset="2"/>
              <a:buChar char="Ø"/>
              <a:defRPr/>
            </a:pPr>
            <a:r>
              <a:rPr lang="en-IE" sz="3600" dirty="0" smtClean="0"/>
              <a:t>This poem presents Ireland as an oppressive place – especially towards women. The role of women is to maintain the stability of the family unit, and thereby the stability of society itself. </a:t>
            </a:r>
          </a:p>
          <a:p>
            <a:pPr>
              <a:buFont typeface="Wingdings" panose="05000000000000000000" pitchFamily="2" charset="2"/>
              <a:buChar char="Ø"/>
              <a:defRPr/>
            </a:pPr>
            <a:r>
              <a:rPr lang="en-IE" sz="3600" dirty="0" smtClean="0"/>
              <a:t>In such an environment women must function as loyal and obedient wives who look after the household and their husbands needs. Any women who rebel against this role, like the wife in the poem, will be regarded as a social menace and dealt with severely by the authorities.</a:t>
            </a:r>
          </a:p>
        </p:txBody>
      </p:sp>
    </p:spTree>
    <p:extLst>
      <p:ext uri="{BB962C8B-B14F-4D97-AF65-F5344CB8AC3E}">
        <p14:creationId xmlns:p14="http://schemas.microsoft.com/office/powerpoint/2010/main" val="304598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742" y="409780"/>
            <a:ext cx="10515600" cy="4351338"/>
          </a:xfrm>
        </p:spPr>
        <p:txBody>
          <a:bodyPr>
            <a:noAutofit/>
          </a:bodyPr>
          <a:lstStyle/>
          <a:p>
            <a:pPr>
              <a:buFont typeface="Wingdings" panose="05000000000000000000" pitchFamily="2" charset="2"/>
              <a:buChar char="Ø"/>
              <a:defRPr/>
            </a:pPr>
            <a:r>
              <a:rPr lang="en-IE" sz="3200" dirty="0"/>
              <a:t>Tellingly, there is no mention in the report of the wife’s testimony. Perhaps the judge felt her husband was the only one worth listening to and was happy to convict on his evidence alone. Or perhaps she was invited to speak but the reporter felt her words were not worth sharing. Either way, her silencing reflects the marginalised status of women in Ireland at that time.</a:t>
            </a:r>
          </a:p>
          <a:p>
            <a:pPr marL="0" indent="0">
              <a:buFont typeface="Tw Cen MT" panose="020B0602020104020603" pitchFamily="34" charset="0"/>
              <a:buNone/>
              <a:defRPr/>
            </a:pPr>
            <a:r>
              <a:rPr lang="en-IE" sz="3200" dirty="0"/>
              <a:t> </a:t>
            </a:r>
          </a:p>
          <a:p>
            <a:pPr>
              <a:buFont typeface="Wingdings" panose="05000000000000000000" pitchFamily="2" charset="2"/>
              <a:buChar char="Ø"/>
              <a:defRPr/>
            </a:pPr>
            <a:r>
              <a:rPr lang="en-IE" sz="3200" dirty="0"/>
              <a:t>The bias against women is also suggested when the husband describes how Kojak shoots a woman who happens to share his wife’s name: </a:t>
            </a:r>
            <a:r>
              <a:rPr lang="en-IE" sz="3200" b="1" i="1" dirty="0"/>
              <a:t>“After shooting a dame with the same name as my wife”</a:t>
            </a:r>
            <a:r>
              <a:rPr lang="en-IE" sz="3200" dirty="0"/>
              <a:t>. We’re left with the impression that this is a world where women are controlled and oppressed.</a:t>
            </a:r>
          </a:p>
          <a:p>
            <a:endParaRPr lang="en-IE" sz="3200" dirty="0"/>
          </a:p>
        </p:txBody>
      </p:sp>
    </p:spTree>
    <p:extLst>
      <p:ext uri="{BB962C8B-B14F-4D97-AF65-F5344CB8AC3E}">
        <p14:creationId xmlns:p14="http://schemas.microsoft.com/office/powerpoint/2010/main" val="102330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1409</Words>
  <Application>Microsoft Office PowerPoint</Application>
  <PresentationFormat>Widescreen</PresentationFormat>
  <Paragraphs>74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Tw Cen MT</vt:lpstr>
      <vt:lpstr>Tw Cen MT Condensed</vt:lpstr>
      <vt:lpstr>Wingdings</vt:lpstr>
      <vt:lpstr>Office Theme</vt:lpstr>
      <vt:lpstr>Wife Who Smashed Television Set Gets Jail</vt:lpstr>
      <vt:lpstr>Wife Who smashed television gets jail</vt:lpstr>
      <vt:lpstr>Wife Who smashed television gets jail</vt:lpstr>
      <vt:lpstr>Wife Who smashed television gets jail</vt:lpstr>
      <vt:lpstr>THEME: FAMILY</vt:lpstr>
      <vt:lpstr>THEME: marriage</vt:lpstr>
      <vt:lpstr>THEME: the strength and power of women</vt:lpstr>
      <vt:lpstr>THEME: Ireland and Irish history</vt:lpstr>
      <vt:lpstr>PowerPoint Presentation</vt:lpstr>
      <vt:lpstr>Style: Language, tone, structure etc. </vt:lpstr>
      <vt:lpstr>Style: Language, tone, structure etc. </vt:lpstr>
      <vt:lpstr>Style: Language, tone, structure etc. </vt:lpstr>
      <vt:lpstr>Style: Language, tone, structure etc. </vt:lpstr>
      <vt:lpstr>Personal response</vt:lpstr>
      <vt:lpstr>QUESTIONS</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Wife Who Smashed Television Set Gets Jail</dc:title>
  <dc:creator>Liam Cooke</dc:creator>
  <cp:lastModifiedBy>Ciara Deasy</cp:lastModifiedBy>
  <cp:revision>5</cp:revision>
  <dcterms:created xsi:type="dcterms:W3CDTF">2017-02-08T20:22:24Z</dcterms:created>
  <dcterms:modified xsi:type="dcterms:W3CDTF">2017-03-24T13:03:32Z</dcterms:modified>
</cp:coreProperties>
</file>