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2"/>
  </p:notesMasterIdLst>
  <p:handoutMasterIdLst>
    <p:handoutMasterId r:id="rId13"/>
  </p:handoutMasterIdLst>
  <p:sldIdLst>
    <p:sldId id="268" r:id="rId3"/>
    <p:sldId id="275" r:id="rId4"/>
    <p:sldId id="258" r:id="rId5"/>
    <p:sldId id="269" r:id="rId6"/>
    <p:sldId id="270" r:id="rId7"/>
    <p:sldId id="271" r:id="rId8"/>
    <p:sldId id="272" r:id="rId9"/>
    <p:sldId id="273" r:id="rId10"/>
    <p:sldId id="27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2" d="100"/>
          <a:sy n="62" d="100"/>
        </p:scale>
        <p:origin x="1056" y="66"/>
      </p:cViewPr>
      <p:guideLst>
        <p:guide orient="horz" pos="2160"/>
        <p:guide pos="3840"/>
      </p:guideLst>
    </p:cSldViewPr>
  </p:slideViewPr>
  <p:notesTextViewPr>
    <p:cViewPr>
      <p:scale>
        <a:sx n="1" d="1"/>
        <a:sy n="1" d="1"/>
      </p:scale>
      <p:origin x="0" y="0"/>
    </p:cViewPr>
  </p:notesTextViewPr>
  <p:notesViewPr>
    <p:cSldViewPr snapToGrid="0" showGuides="1">
      <p:cViewPr varScale="1">
        <p:scale>
          <a:sx n="82" d="100"/>
          <a:sy n="82" d="100"/>
        </p:scale>
        <p:origin x="38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en-US" smtClean="0"/>
              <a:t>5/4/2016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en-US" smtClean="0"/>
              <a:t>‹#›</a:t>
            </a:fld>
            <a:endParaRPr lang="en-US"/>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en-US" smtClean="0"/>
              <a:t>5/4/2016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en-US" smtClean="0"/>
              <a:t>‹#›</a:t>
            </a:fld>
            <a:endParaRPr lang="en-US"/>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smtClean="0"/>
              <a:t>Click to edit Master title style</a:t>
            </a:r>
            <a:endParaRPr lang="en-US"/>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CC0096-1860-4642-9CD2-0079EA5E7CD1}" type="datetimeFigureOut">
              <a:rPr lang="en-US" smtClean="0"/>
              <a:t>5/4/2016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CC0096-1860-4642-9CD2-0079EA5E7CD1}" type="datetimeFigureOut">
              <a:rPr lang="en-US" smtClean="0"/>
              <a:t>5/4/2016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5/4/2016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smtClean="0"/>
              <a:t>Click to edit Master title style</a:t>
            </a:r>
            <a:endParaRPr lang="en-US"/>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800">
                <a:solidFill>
                  <a:schemeClr val="tx1"/>
                </a:solidFill>
              </a:defRPr>
            </a:lvl1pPr>
          </a:lstStyle>
          <a:p>
            <a:fld id="{37CC0096-1860-4642-9CD2-0079EA5E7CD1}" type="datetimeFigureOut">
              <a:rPr lang="en-US" smtClean="0"/>
              <a:pPr/>
              <a:t>5/4/2016</a:t>
            </a:fld>
            <a:endParaRPr lang="en-US"/>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800">
                <a:solidFill>
                  <a:schemeClr val="tx1"/>
                </a:solidFill>
              </a:defRPr>
            </a:lvl1pPr>
          </a:lstStyle>
          <a:p>
            <a:endParaRPr lang="en-US" dirty="0"/>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800">
                <a:solidFill>
                  <a:schemeClr val="tx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When You Are Old</a:t>
            </a:r>
            <a:endParaRPr lang="en-US" dirty="0"/>
          </a:p>
        </p:txBody>
      </p:sp>
      <p:sp>
        <p:nvSpPr>
          <p:cNvPr id="3" name="Subtitle 2"/>
          <p:cNvSpPr>
            <a:spLocks noGrp="1"/>
          </p:cNvSpPr>
          <p:nvPr>
            <p:ph type="subTitle" idx="1"/>
          </p:nvPr>
        </p:nvSpPr>
        <p:spPr/>
        <p:txBody>
          <a:bodyPr/>
          <a:lstStyle/>
          <a:p>
            <a:r>
              <a:rPr lang="en-US" dirty="0" smtClean="0"/>
              <a:t>WB Yeats</a:t>
            </a:r>
            <a:endParaRPr lang="en-US" dirty="0"/>
          </a:p>
        </p:txBody>
      </p:sp>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r>
              <a:rPr lang="en-IE" dirty="0"/>
              <a:t>The themes of the poem are love, loss and regret and although based on the poet’s own personal life, the sentiment reflected in this poem is common to most, if not all, rejected lovers.</a:t>
            </a:r>
            <a:endParaRPr lang="en-IE" dirty="0"/>
          </a:p>
        </p:txBody>
      </p:sp>
    </p:spTree>
    <p:extLst>
      <p:ext uri="{BB962C8B-B14F-4D97-AF65-F5344CB8AC3E}">
        <p14:creationId xmlns:p14="http://schemas.microsoft.com/office/powerpoint/2010/main" val="313242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IE" dirty="0"/>
              <a:t>The speaker of the poem addresses his beloved saying that when she is aged she should read a particular book which will remind her of her youth. </a:t>
            </a:r>
            <a:endParaRPr lang="en-IE" dirty="0" smtClean="0"/>
          </a:p>
          <a:p>
            <a:r>
              <a:rPr lang="en-IE" dirty="0" smtClean="0"/>
              <a:t>She </a:t>
            </a:r>
            <a:r>
              <a:rPr lang="en-IE" dirty="0"/>
              <a:t>will remember the people who had loved her grace and her beauty with either real or fake sentiments in the past, and also that one man who had loved her soul unconditionally as she grew old and the way she looked changed. </a:t>
            </a:r>
            <a:endParaRPr lang="en-IE" dirty="0" smtClean="0"/>
          </a:p>
          <a:p>
            <a:r>
              <a:rPr lang="en-IE" dirty="0" smtClean="0"/>
              <a:t>As </a:t>
            </a:r>
            <a:r>
              <a:rPr lang="en-IE" dirty="0"/>
              <a:t>she is reminded of him, she will regret her missed opportunity of true love.</a:t>
            </a:r>
            <a:endParaRPr lang="en-US" dirty="0"/>
          </a:p>
        </p:txBody>
      </p:sp>
    </p:spTree>
    <p:extLst>
      <p:ext uri="{BB962C8B-B14F-4D97-AF65-F5344CB8AC3E}">
        <p14:creationId xmlns:p14="http://schemas.microsoft.com/office/powerpoint/2010/main" val="225353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CRITICAL ANALYSIS</a:t>
            </a:r>
            <a:endParaRPr lang="en-IE" dirty="0"/>
          </a:p>
        </p:txBody>
      </p:sp>
      <p:sp>
        <p:nvSpPr>
          <p:cNvPr id="3" name="Content Placeholder 2"/>
          <p:cNvSpPr>
            <a:spLocks noGrp="1"/>
          </p:cNvSpPr>
          <p:nvPr>
            <p:ph idx="1"/>
          </p:nvPr>
        </p:nvSpPr>
        <p:spPr/>
        <p:txBody>
          <a:bodyPr/>
          <a:lstStyle/>
          <a:p>
            <a:r>
              <a:rPr lang="en-IE" dirty="0" smtClean="0"/>
              <a:t>In </a:t>
            </a:r>
            <a:r>
              <a:rPr lang="en-IE" dirty="0"/>
              <a:t>the first two lines, the speaker pictures his beloved as “old, and </a:t>
            </a:r>
            <a:r>
              <a:rPr lang="en-IE" dirty="0" err="1"/>
              <a:t>gray</a:t>
            </a:r>
            <a:r>
              <a:rPr lang="en-IE" dirty="0"/>
              <a:t> and full of sleep”, “nodding by the fire”, taking down and reading “this” </a:t>
            </a:r>
            <a:r>
              <a:rPr lang="en-IE" dirty="0" smtClean="0"/>
              <a:t>book.</a:t>
            </a:r>
          </a:p>
          <a:p>
            <a:r>
              <a:rPr lang="en-IE" dirty="0" smtClean="0"/>
              <a:t>The </a:t>
            </a:r>
            <a:r>
              <a:rPr lang="en-IE" dirty="0"/>
              <a:t>image evoked is of a sleepy old woman by the fire. </a:t>
            </a:r>
            <a:endParaRPr lang="en-IE" dirty="0" smtClean="0"/>
          </a:p>
          <a:p>
            <a:r>
              <a:rPr lang="en-IE" dirty="0" smtClean="0"/>
              <a:t>The </a:t>
            </a:r>
            <a:r>
              <a:rPr lang="en-IE" dirty="0"/>
              <a:t>physical appearance of the woman is summarized by the word “</a:t>
            </a:r>
            <a:r>
              <a:rPr lang="en-IE" dirty="0" err="1"/>
              <a:t>gray</a:t>
            </a:r>
            <a:r>
              <a:rPr lang="en-IE" dirty="0"/>
              <a:t>” – her hair, eyes and skin have become lustreless and dull. </a:t>
            </a:r>
            <a:endParaRPr lang="en-IE" dirty="0" smtClean="0"/>
          </a:p>
          <a:p>
            <a:r>
              <a:rPr lang="en-IE" dirty="0" smtClean="0"/>
              <a:t>The </a:t>
            </a:r>
            <a:r>
              <a:rPr lang="en-IE" dirty="0"/>
              <a:t>phrase “full of sleep” suggests weariness, peace and her proximity to death.</a:t>
            </a:r>
            <a:endParaRPr lang="en-IE" dirty="0"/>
          </a:p>
        </p:txBody>
      </p:sp>
    </p:spTree>
    <p:extLst>
      <p:ext uri="{BB962C8B-B14F-4D97-AF65-F5344CB8AC3E}">
        <p14:creationId xmlns:p14="http://schemas.microsoft.com/office/powerpoint/2010/main" val="111907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r>
              <a:rPr lang="en-IE" dirty="0"/>
              <a:t>As she reads this book, she will be reminded of the “soft look” and the deep “shadows” that her eyes had once possessed. </a:t>
            </a:r>
            <a:endParaRPr lang="en-IE" dirty="0" smtClean="0"/>
          </a:p>
          <a:p>
            <a:r>
              <a:rPr lang="en-IE" dirty="0" smtClean="0"/>
              <a:t>Here </a:t>
            </a:r>
            <a:r>
              <a:rPr lang="en-IE" dirty="0"/>
              <a:t>the poem gives us a glimpse of the woman’s youth, going on to mention her “glad grace” which had aroused “true or false” feelings of love in her lovers. </a:t>
            </a:r>
            <a:endParaRPr lang="en-IE" dirty="0" smtClean="0"/>
          </a:p>
          <a:p>
            <a:r>
              <a:rPr lang="en-IE" dirty="0" smtClean="0"/>
              <a:t>The </a:t>
            </a:r>
            <a:r>
              <a:rPr lang="en-IE" dirty="0"/>
              <a:t>words “sleep”, “slowly”, “soft”, “shadows” suggests a sense of stupor. The “shadows deep” evokes a sense of the unknown and the mysterious, perhaps implying the calm retained by a person who has not experienced the bitter aspects of life or the ravages of time – innocence.</a:t>
            </a:r>
            <a:endParaRPr lang="en-IE" dirty="0"/>
          </a:p>
        </p:txBody>
      </p:sp>
    </p:spTree>
    <p:extLst>
      <p:ext uri="{BB962C8B-B14F-4D97-AF65-F5344CB8AC3E}">
        <p14:creationId xmlns:p14="http://schemas.microsoft.com/office/powerpoint/2010/main" val="350023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r>
              <a:rPr lang="en-IE" dirty="0"/>
              <a:t>As she remembers this, she will also remember that one man who had loved her for her “pilgrim soul” and the “sorrows of her changing face” as her youth wilted into old age. </a:t>
            </a:r>
            <a:endParaRPr lang="en-IE" dirty="0" smtClean="0"/>
          </a:p>
          <a:p>
            <a:r>
              <a:rPr lang="en-IE" dirty="0" smtClean="0"/>
              <a:t>The </a:t>
            </a:r>
            <a:r>
              <a:rPr lang="en-IE" dirty="0"/>
              <a:t>“pilgrim soul” refers to the journeying soul, searching for a place of devotion, moving through life towards the final significance of death and salvation. </a:t>
            </a:r>
            <a:endParaRPr lang="en-IE" dirty="0" smtClean="0"/>
          </a:p>
          <a:p>
            <a:r>
              <a:rPr lang="en-IE" dirty="0" smtClean="0"/>
              <a:t>The </a:t>
            </a:r>
            <a:r>
              <a:rPr lang="en-IE" dirty="0"/>
              <a:t>line also suggests the reverence the speaker feels for the beloved. This man loved her truly and unconditionally. </a:t>
            </a:r>
            <a:endParaRPr lang="en-IE" dirty="0" smtClean="0"/>
          </a:p>
          <a:p>
            <a:r>
              <a:rPr lang="en-IE" dirty="0" smtClean="0"/>
              <a:t>The </a:t>
            </a:r>
            <a:r>
              <a:rPr lang="en-IE" dirty="0"/>
              <a:t>“one man” here refers to Yeats himself since the poem is based on Maud Gonne’s rejection of him, and is autobiographical.</a:t>
            </a:r>
            <a:endParaRPr lang="en-IE" dirty="0"/>
          </a:p>
        </p:txBody>
      </p:sp>
    </p:spTree>
    <p:extLst>
      <p:ext uri="{BB962C8B-B14F-4D97-AF65-F5344CB8AC3E}">
        <p14:creationId xmlns:p14="http://schemas.microsoft.com/office/powerpoint/2010/main" val="391976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r>
              <a:rPr lang="en-IE" dirty="0"/>
              <a:t>The poem returns to the time frame of her old age and describes her “bending down beside the glowing bars” and murmuring to herself a little sadly how “Love fled/ And paced upon the mountains overhead/ And hid his face amid a crowd of stars”. </a:t>
            </a:r>
            <a:endParaRPr lang="en-IE" dirty="0" smtClean="0"/>
          </a:p>
          <a:p>
            <a:r>
              <a:rPr lang="en-IE" dirty="0" smtClean="0"/>
              <a:t>The </a:t>
            </a:r>
            <a:r>
              <a:rPr lang="en-IE" dirty="0"/>
              <a:t>“glowing bars” refer to the grate railings of Gonne’s hearth</a:t>
            </a:r>
            <a:r>
              <a:rPr lang="en-IE" dirty="0" smtClean="0"/>
              <a:t>.</a:t>
            </a:r>
          </a:p>
          <a:p>
            <a:r>
              <a:rPr lang="en-IE" dirty="0" smtClean="0"/>
              <a:t>The </a:t>
            </a:r>
            <a:r>
              <a:rPr lang="en-IE" dirty="0"/>
              <a:t>final lines seem to suggest Yeats’ romantic heartbreak, disturbed and fuddled, yet attaining the magnitude of the universe in his feelings.</a:t>
            </a:r>
            <a:endParaRPr lang="en-IE" dirty="0"/>
          </a:p>
        </p:txBody>
      </p:sp>
    </p:spTree>
    <p:extLst>
      <p:ext uri="{BB962C8B-B14F-4D97-AF65-F5344CB8AC3E}">
        <p14:creationId xmlns:p14="http://schemas.microsoft.com/office/powerpoint/2010/main" val="379409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r>
              <a:rPr lang="en-IE" dirty="0"/>
              <a:t>The poem creates a subtle contrast between Maud Gonne, who having rejected true love has dwindled into withdrawn domesticity whereas, the speaker’s love has become absolute as a result of his faith in the dignity of the Heavens. </a:t>
            </a:r>
            <a:endParaRPr lang="en-IE" dirty="0" smtClean="0"/>
          </a:p>
          <a:p>
            <a:r>
              <a:rPr lang="en-IE" dirty="0" smtClean="0"/>
              <a:t>The </a:t>
            </a:r>
            <a:r>
              <a:rPr lang="en-IE" dirty="0"/>
              <a:t>contrast is established through the disjunction between the “glowing bars” and “the crowd of stars”. Instead of hurling bitter allegations at her for not returning his love, he makes an unobtrusive declaration of his devotion.</a:t>
            </a:r>
            <a:endParaRPr lang="en-IE" dirty="0"/>
          </a:p>
        </p:txBody>
      </p:sp>
    </p:spTree>
    <p:extLst>
      <p:ext uri="{BB962C8B-B14F-4D97-AF65-F5344CB8AC3E}">
        <p14:creationId xmlns:p14="http://schemas.microsoft.com/office/powerpoint/2010/main" val="109592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POETIC DEVICES</a:t>
            </a:r>
            <a:endParaRPr lang="en-IE" dirty="0"/>
          </a:p>
        </p:txBody>
      </p:sp>
      <p:sp>
        <p:nvSpPr>
          <p:cNvPr id="3" name="Content Placeholder 2"/>
          <p:cNvSpPr>
            <a:spLocks noGrp="1"/>
          </p:cNvSpPr>
          <p:nvPr>
            <p:ph idx="1"/>
          </p:nvPr>
        </p:nvSpPr>
        <p:spPr/>
        <p:txBody>
          <a:bodyPr/>
          <a:lstStyle/>
          <a:p>
            <a:r>
              <a:rPr lang="en-IE" dirty="0"/>
              <a:t>The poem is written in iambic pentameter with the rhyme scheme </a:t>
            </a:r>
            <a:endParaRPr lang="en-IE" dirty="0" smtClean="0"/>
          </a:p>
          <a:p>
            <a:pPr lvl="1"/>
            <a:r>
              <a:rPr lang="en-IE" dirty="0" smtClean="0"/>
              <a:t>ABBA </a:t>
            </a:r>
            <a:r>
              <a:rPr lang="en-IE" dirty="0"/>
              <a:t>CDDC EFFE which gives a steady rhythm to the poem. </a:t>
            </a:r>
            <a:endParaRPr lang="en-IE" dirty="0" smtClean="0"/>
          </a:p>
          <a:p>
            <a:r>
              <a:rPr lang="en-IE" dirty="0" smtClean="0"/>
              <a:t>There </a:t>
            </a:r>
            <a:r>
              <a:rPr lang="en-IE" dirty="0"/>
              <a:t>is a use of alliteration in “glad grace” and “Love” is personified in the last </a:t>
            </a:r>
            <a:r>
              <a:rPr lang="en-IE" dirty="0" smtClean="0"/>
              <a:t>stanza.</a:t>
            </a:r>
          </a:p>
          <a:p>
            <a:r>
              <a:rPr lang="en-IE" dirty="0"/>
              <a:t>The repeated use of the word “and” in the first stanza gives a slow pace to poem, contributing to the stagnant atmosphere of the scene and the slow movements of the old woman, as she turns the pages of the book</a:t>
            </a:r>
            <a:r>
              <a:rPr lang="en-IE" dirty="0" smtClean="0"/>
              <a:t>.</a:t>
            </a:r>
          </a:p>
          <a:p>
            <a:r>
              <a:rPr lang="en-IE"/>
              <a:t>The literary devices in this poem are not very complex, as the poem flows smoothly by virtue of its simple rhyme scheme creating a sad reflective atmosphere which tones down the warning conveyed through the poem.</a:t>
            </a:r>
            <a:endParaRPr lang="en-IE" dirty="0"/>
          </a:p>
        </p:txBody>
      </p:sp>
    </p:spTree>
    <p:extLst>
      <p:ext uri="{BB962C8B-B14F-4D97-AF65-F5344CB8AC3E}">
        <p14:creationId xmlns:p14="http://schemas.microsoft.com/office/powerpoint/2010/main" val="421735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7CB48F5-D6B9-4A73-B7C9-0F05E58E1A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Cherry blossom nature presentation (widescreen)</Template>
  <TotalTime>0</TotalTime>
  <Words>778</Words>
  <Application>Microsoft Office PowerPoint</Application>
  <PresentationFormat>Widescreen</PresentationFormat>
  <Paragraphs>30</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Cambria</vt:lpstr>
      <vt:lpstr>Cherry Blossom 16x9</vt:lpstr>
      <vt:lpstr>When You Are Old</vt:lpstr>
      <vt:lpstr>PowerPoint Presentation</vt:lpstr>
      <vt:lpstr>Summary</vt:lpstr>
      <vt:lpstr>CRITICAL ANALYSIS</vt:lpstr>
      <vt:lpstr>PowerPoint Presentation</vt:lpstr>
      <vt:lpstr>PowerPoint Presentation</vt:lpstr>
      <vt:lpstr>PowerPoint Presentation</vt:lpstr>
      <vt:lpstr>PowerPoint Presentation</vt:lpstr>
      <vt:lpstr>POETIC DEVICES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2016-05-04T17:48:46Z</dcterms:created>
  <dcterms:modified xsi:type="dcterms:W3CDTF">2016-05-04T17:56:29Z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TC030310029991</vt:lpwstr>
  </property>
</Properties>
</file>