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9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5216B-8669-4B6F-B613-B58CE9F10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325DCB7-125A-4B9C-A2CE-EA78722E7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DB14C98-23C9-4BF8-A1A0-84B499ADDA95}"/>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5" name="Footer Placeholder 4">
            <a:extLst>
              <a:ext uri="{FF2B5EF4-FFF2-40B4-BE49-F238E27FC236}">
                <a16:creationId xmlns:a16="http://schemas.microsoft.com/office/drawing/2014/main" id="{5C89EB9C-B952-428D-9E28-2D568AC3BDF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2464E6F-525C-462D-8D90-9B316EF13954}"/>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20743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2ECFC-D176-4122-9978-38A6E95E9BBD}"/>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463A62E-A209-41EA-96EE-FD3216549D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FEEA492-D689-4AA8-B01D-04196EEA50A2}"/>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5" name="Footer Placeholder 4">
            <a:extLst>
              <a:ext uri="{FF2B5EF4-FFF2-40B4-BE49-F238E27FC236}">
                <a16:creationId xmlns:a16="http://schemas.microsoft.com/office/drawing/2014/main" id="{6D7F2EDC-E074-4730-B602-84881BDDBFD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225DB45-02EB-4C82-BFE2-E9ACD119AE58}"/>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273128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1BEB98-5B6D-4D12-B179-12711C97A6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D5C9487-0E5E-452D-90E1-19D66A0656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6A0991D-C9EF-4F63-9B44-045FD8C6D618}"/>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5" name="Footer Placeholder 4">
            <a:extLst>
              <a:ext uri="{FF2B5EF4-FFF2-40B4-BE49-F238E27FC236}">
                <a16:creationId xmlns:a16="http://schemas.microsoft.com/office/drawing/2014/main" id="{5C9BCB9E-E9C7-4AB0-8FE1-BCEEF6A2448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9F434FB-BCAB-48E7-B994-B1547BB8727A}"/>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289402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4872C-5F9D-446F-BD10-EAFB86A5AC5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F9AB262-289E-4177-A3F5-C0FF03EF18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B730D0C-F2BC-438E-B118-D77D19BC8F1A}"/>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5" name="Footer Placeholder 4">
            <a:extLst>
              <a:ext uri="{FF2B5EF4-FFF2-40B4-BE49-F238E27FC236}">
                <a16:creationId xmlns:a16="http://schemas.microsoft.com/office/drawing/2014/main" id="{9EA593AD-2DC8-4624-9573-4D4C66B6DE4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56CF9DD-6876-44A8-B6F0-78FC1534CA3F}"/>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167264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C528-BAA4-4487-8EDC-36F226F915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9E8C8DD-2822-43D1-A09E-67DC8D93C8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1B8FC4-7DC6-4E64-9510-D3ECF7FA7C4C}"/>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5" name="Footer Placeholder 4">
            <a:extLst>
              <a:ext uri="{FF2B5EF4-FFF2-40B4-BE49-F238E27FC236}">
                <a16:creationId xmlns:a16="http://schemas.microsoft.com/office/drawing/2014/main" id="{3BDBA4FC-AC74-4E11-847C-D279A03F482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F30DD3B-711C-492C-BFAF-D6358BAAF271}"/>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1325286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74DE-9F32-4E41-A09D-8244C649332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EBECB29-51FB-4375-A934-8956280FB6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72B6EE9E-D944-46DB-AF31-B6B4CBFFBE3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0898A64C-27F5-478A-85D9-7B3A880C460B}"/>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6" name="Footer Placeholder 5">
            <a:extLst>
              <a:ext uri="{FF2B5EF4-FFF2-40B4-BE49-F238E27FC236}">
                <a16:creationId xmlns:a16="http://schemas.microsoft.com/office/drawing/2014/main" id="{94DC2465-82AA-4A99-AE6F-658A37CC072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7A03836-4A9B-47C5-846C-501097BAFB6F}"/>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50525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DC80E-489A-4FDD-86D7-D93577EB4E4F}"/>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49FF457-A495-4456-8DB4-5C3C93355D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8615D8-4848-43B9-A40A-68DCCE3CDB3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18CCFCF-EAD1-4076-9F71-92EFAC533C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E866E07-5D4D-4197-B87D-262397DB1B6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0A8CC848-E043-4469-B952-C8CC1201A241}"/>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8" name="Footer Placeholder 7">
            <a:extLst>
              <a:ext uri="{FF2B5EF4-FFF2-40B4-BE49-F238E27FC236}">
                <a16:creationId xmlns:a16="http://schemas.microsoft.com/office/drawing/2014/main" id="{D4981F01-5CCB-4C4E-8DA9-5FE3D08156A0}"/>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F2C2CDEE-29B4-46EB-935D-774786648E7A}"/>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2300249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AA131-2C1D-4465-B926-A7E257E168C3}"/>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801E2A67-A90A-40A5-B20F-3165E2D27D03}"/>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4" name="Footer Placeholder 3">
            <a:extLst>
              <a:ext uri="{FF2B5EF4-FFF2-40B4-BE49-F238E27FC236}">
                <a16:creationId xmlns:a16="http://schemas.microsoft.com/office/drawing/2014/main" id="{2E3299F4-465F-45DE-9F0B-6D7CE4E1B3BC}"/>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737FF1B1-4613-4E65-B433-5C3E826AF7DC}"/>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111940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408288-6599-468A-8AF5-2876595DE1F8}"/>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3" name="Footer Placeholder 2">
            <a:extLst>
              <a:ext uri="{FF2B5EF4-FFF2-40B4-BE49-F238E27FC236}">
                <a16:creationId xmlns:a16="http://schemas.microsoft.com/office/drawing/2014/main" id="{AB6B0D2F-F26D-42EF-B3EB-86206FA59D2C}"/>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BE73A649-6467-4A18-A511-361DC402E180}"/>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135314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043E6-BD03-49EB-AE45-E4CF0E5272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3972B6F7-D4C3-46F3-9470-3ECD7C9596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73775B44-FDFF-4D30-98C6-3CC0D1F4A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0F17CCE-6C15-494B-A8D5-D7D091632990}"/>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6" name="Footer Placeholder 5">
            <a:extLst>
              <a:ext uri="{FF2B5EF4-FFF2-40B4-BE49-F238E27FC236}">
                <a16:creationId xmlns:a16="http://schemas.microsoft.com/office/drawing/2014/main" id="{53FC75E4-0356-496E-8195-2F0FC78B22D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DCCE6F1-ADEA-4196-A2C3-89B683C5A15A}"/>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178508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87578-793A-4ED7-84A8-991BF2CF59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E4614FB-E7CD-4A3D-9ADA-73DF5C0F17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392F706D-BB47-4284-B8D2-2BADDA9BB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2CDB10-3FC9-4F90-9808-ECA95F911E52}"/>
              </a:ext>
            </a:extLst>
          </p:cNvPr>
          <p:cNvSpPr>
            <a:spLocks noGrp="1"/>
          </p:cNvSpPr>
          <p:nvPr>
            <p:ph type="dt" sz="half" idx="10"/>
          </p:nvPr>
        </p:nvSpPr>
        <p:spPr/>
        <p:txBody>
          <a:bodyPr/>
          <a:lstStyle/>
          <a:p>
            <a:fld id="{3813F651-A4C3-4D70-8F56-46315BEED228}" type="datetimeFigureOut">
              <a:rPr lang="en-IE" smtClean="0"/>
              <a:t>19/03/2019</a:t>
            </a:fld>
            <a:endParaRPr lang="en-IE"/>
          </a:p>
        </p:txBody>
      </p:sp>
      <p:sp>
        <p:nvSpPr>
          <p:cNvPr id="6" name="Footer Placeholder 5">
            <a:extLst>
              <a:ext uri="{FF2B5EF4-FFF2-40B4-BE49-F238E27FC236}">
                <a16:creationId xmlns:a16="http://schemas.microsoft.com/office/drawing/2014/main" id="{28827654-EF46-4CAA-BC0D-31599D13018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0ABCA52-99B2-4D03-A8F5-919BD7DE2DE7}"/>
              </a:ext>
            </a:extLst>
          </p:cNvPr>
          <p:cNvSpPr>
            <a:spLocks noGrp="1"/>
          </p:cNvSpPr>
          <p:nvPr>
            <p:ph type="sldNum" sz="quarter" idx="12"/>
          </p:nvPr>
        </p:nvSpPr>
        <p:spPr/>
        <p:txBody>
          <a:bodyPr/>
          <a:lstStyle/>
          <a:p>
            <a:fld id="{D75D0BEE-BE13-44DD-8CD5-8DAEE927DF97}" type="slidenum">
              <a:rPr lang="en-IE" smtClean="0"/>
              <a:t>‹#›</a:t>
            </a:fld>
            <a:endParaRPr lang="en-IE"/>
          </a:p>
        </p:txBody>
      </p:sp>
    </p:spTree>
    <p:extLst>
      <p:ext uri="{BB962C8B-B14F-4D97-AF65-F5344CB8AC3E}">
        <p14:creationId xmlns:p14="http://schemas.microsoft.com/office/powerpoint/2010/main" val="359228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86E411-B44A-45A0-971C-A1FE3B2CF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29B2907-8B05-4161-AADB-C0CB73E1AA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B7D803E-31A6-43B5-B2DB-3AE3CE49FB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3F651-A4C3-4D70-8F56-46315BEED228}" type="datetimeFigureOut">
              <a:rPr lang="en-IE" smtClean="0"/>
              <a:t>19/03/2019</a:t>
            </a:fld>
            <a:endParaRPr lang="en-IE"/>
          </a:p>
        </p:txBody>
      </p:sp>
      <p:sp>
        <p:nvSpPr>
          <p:cNvPr id="5" name="Footer Placeholder 4">
            <a:extLst>
              <a:ext uri="{FF2B5EF4-FFF2-40B4-BE49-F238E27FC236}">
                <a16:creationId xmlns:a16="http://schemas.microsoft.com/office/drawing/2014/main" id="{73F6834B-DEBA-4341-91DD-CC2DD8BE67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7A1D75B1-96A3-43B5-9F3A-42A5E6BFF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D0BEE-BE13-44DD-8CD5-8DAEE927DF97}" type="slidenum">
              <a:rPr lang="en-IE" smtClean="0"/>
              <a:t>‹#›</a:t>
            </a:fld>
            <a:endParaRPr lang="en-IE"/>
          </a:p>
        </p:txBody>
      </p:sp>
    </p:spTree>
    <p:extLst>
      <p:ext uri="{BB962C8B-B14F-4D97-AF65-F5344CB8AC3E}">
        <p14:creationId xmlns:p14="http://schemas.microsoft.com/office/powerpoint/2010/main" val="1076272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350E2-418B-41F6-82B3-514ACA37C4DC}"/>
              </a:ext>
            </a:extLst>
          </p:cNvPr>
          <p:cNvSpPr>
            <a:spLocks noGrp="1"/>
          </p:cNvSpPr>
          <p:nvPr>
            <p:ph type="ctrTitle"/>
          </p:nvPr>
        </p:nvSpPr>
        <p:spPr/>
        <p:txBody>
          <a:bodyPr/>
          <a:lstStyle/>
          <a:p>
            <a:r>
              <a:rPr lang="en-IE" dirty="0"/>
              <a:t>Translation</a:t>
            </a:r>
          </a:p>
        </p:txBody>
      </p:sp>
      <p:sp>
        <p:nvSpPr>
          <p:cNvPr id="3" name="Subtitle 2">
            <a:extLst>
              <a:ext uri="{FF2B5EF4-FFF2-40B4-BE49-F238E27FC236}">
                <a16:creationId xmlns:a16="http://schemas.microsoft.com/office/drawing/2014/main" id="{EBEC16F6-673E-419F-B385-FAB5510BA8DC}"/>
              </a:ext>
            </a:extLst>
          </p:cNvPr>
          <p:cNvSpPr>
            <a:spLocks noGrp="1"/>
          </p:cNvSpPr>
          <p:nvPr>
            <p:ph type="subTitle" idx="1"/>
          </p:nvPr>
        </p:nvSpPr>
        <p:spPr/>
        <p:txBody>
          <a:bodyPr/>
          <a:lstStyle/>
          <a:p>
            <a:r>
              <a:rPr lang="en-IE" dirty="0" err="1"/>
              <a:t>Eilean</a:t>
            </a:r>
            <a:r>
              <a:rPr lang="en-IE" dirty="0"/>
              <a:t> </a:t>
            </a:r>
            <a:r>
              <a:rPr lang="en-IE" dirty="0" err="1"/>
              <a:t>Ní</a:t>
            </a:r>
            <a:r>
              <a:rPr lang="en-IE" dirty="0"/>
              <a:t> </a:t>
            </a:r>
            <a:r>
              <a:rPr lang="en-IE" dirty="0" err="1"/>
              <a:t>Chuilleanáin</a:t>
            </a:r>
            <a:endParaRPr lang="en-IE" dirty="0"/>
          </a:p>
        </p:txBody>
      </p:sp>
    </p:spTree>
    <p:extLst>
      <p:ext uri="{BB962C8B-B14F-4D97-AF65-F5344CB8AC3E}">
        <p14:creationId xmlns:p14="http://schemas.microsoft.com/office/powerpoint/2010/main" val="2837775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5253B-ED74-4C89-900D-F6B3B9CF4841}"/>
              </a:ext>
            </a:extLst>
          </p:cNvPr>
          <p:cNvSpPr>
            <a:spLocks noGrp="1"/>
          </p:cNvSpPr>
          <p:nvPr>
            <p:ph type="title"/>
          </p:nvPr>
        </p:nvSpPr>
        <p:spPr/>
        <p:txBody>
          <a:bodyPr/>
          <a:lstStyle/>
          <a:p>
            <a:endParaRPr lang="en-IE" dirty="0"/>
          </a:p>
        </p:txBody>
      </p:sp>
      <p:sp>
        <p:nvSpPr>
          <p:cNvPr id="3" name="Content Placeholder 2">
            <a:extLst>
              <a:ext uri="{FF2B5EF4-FFF2-40B4-BE49-F238E27FC236}">
                <a16:creationId xmlns:a16="http://schemas.microsoft.com/office/drawing/2014/main" id="{DB659746-ABF8-46D5-93AF-AC8D6CC34584}"/>
              </a:ext>
            </a:extLst>
          </p:cNvPr>
          <p:cNvSpPr>
            <a:spLocks noGrp="1"/>
          </p:cNvSpPr>
          <p:nvPr>
            <p:ph idx="1"/>
          </p:nvPr>
        </p:nvSpPr>
        <p:spPr/>
        <p:txBody>
          <a:bodyPr>
            <a:normAutofit/>
          </a:bodyPr>
          <a:lstStyle/>
          <a:p>
            <a:r>
              <a:rPr lang="en-IE" sz="4000" dirty="0"/>
              <a:t>To be “under the veil, shifting” might mean that they are still restless spirits trying to pierce through the veil to find peace everlasting.</a:t>
            </a:r>
          </a:p>
          <a:p>
            <a:r>
              <a:rPr lang="en-IE" sz="4000" dirty="0"/>
              <a:t>They are still confused and upset at what has happened to them in life and so is society as a whole.</a:t>
            </a:r>
          </a:p>
        </p:txBody>
      </p:sp>
    </p:spTree>
    <p:extLst>
      <p:ext uri="{BB962C8B-B14F-4D97-AF65-F5344CB8AC3E}">
        <p14:creationId xmlns:p14="http://schemas.microsoft.com/office/powerpoint/2010/main" val="98955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43C8F-8EC8-4F6C-9112-D25DF8643452}"/>
              </a:ext>
            </a:extLst>
          </p:cNvPr>
          <p:cNvSpPr>
            <a:spLocks noGrp="1"/>
          </p:cNvSpPr>
          <p:nvPr>
            <p:ph type="title"/>
          </p:nvPr>
        </p:nvSpPr>
        <p:spPr/>
        <p:txBody>
          <a:bodyPr/>
          <a:lstStyle/>
          <a:p>
            <a:r>
              <a:rPr lang="en-IE" dirty="0"/>
              <a:t>Stanza 4</a:t>
            </a:r>
          </a:p>
        </p:txBody>
      </p:sp>
      <p:sp>
        <p:nvSpPr>
          <p:cNvPr id="3" name="Content Placeholder 2">
            <a:extLst>
              <a:ext uri="{FF2B5EF4-FFF2-40B4-BE49-F238E27FC236}">
                <a16:creationId xmlns:a16="http://schemas.microsoft.com/office/drawing/2014/main" id="{3A07A0B4-D6A0-4539-9E0F-173E21E9CA76}"/>
              </a:ext>
            </a:extLst>
          </p:cNvPr>
          <p:cNvSpPr>
            <a:spLocks noGrp="1"/>
          </p:cNvSpPr>
          <p:nvPr>
            <p:ph idx="1"/>
          </p:nvPr>
        </p:nvSpPr>
        <p:spPr/>
        <p:txBody>
          <a:bodyPr>
            <a:noAutofit/>
          </a:bodyPr>
          <a:lstStyle/>
          <a:p>
            <a:r>
              <a:rPr lang="en-IE" sz="3200" dirty="0"/>
              <a:t>The term “translation” blurs the distinction between word and flesh, and according to Christian belief our human word is the word of God made flesh. But this poem tracks an uneasy relationship between human identity and the world of the spirit. “The edges of words grinding against nature” sounds difficult, even painful.</a:t>
            </a:r>
          </a:p>
          <a:p>
            <a:r>
              <a:rPr lang="en-IE" sz="3200" dirty="0"/>
              <a:t>Stanza four shows us that if steam (or the spirit) rises, water (or the body) sinks or falls: “As if, when water sank between the rotten teeth / Of soap, and every grasp seemed melted”.</a:t>
            </a:r>
          </a:p>
        </p:txBody>
      </p:sp>
    </p:spTree>
    <p:extLst>
      <p:ext uri="{BB962C8B-B14F-4D97-AF65-F5344CB8AC3E}">
        <p14:creationId xmlns:p14="http://schemas.microsoft.com/office/powerpoint/2010/main" val="214668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A796C-2B74-43ED-8355-5A551E07EFEA}"/>
              </a:ext>
            </a:extLst>
          </p:cNvPr>
          <p:cNvSpPr>
            <a:spLocks noGrp="1"/>
          </p:cNvSpPr>
          <p:nvPr>
            <p:ph type="title"/>
          </p:nvPr>
        </p:nvSpPr>
        <p:spPr/>
        <p:txBody>
          <a:bodyPr/>
          <a:lstStyle/>
          <a:p>
            <a:endParaRPr lang="en-IE" dirty="0"/>
          </a:p>
        </p:txBody>
      </p:sp>
      <p:sp>
        <p:nvSpPr>
          <p:cNvPr id="3" name="Content Placeholder 2">
            <a:extLst>
              <a:ext uri="{FF2B5EF4-FFF2-40B4-BE49-F238E27FC236}">
                <a16:creationId xmlns:a16="http://schemas.microsoft.com/office/drawing/2014/main" id="{5D388D72-B136-41E5-83A7-EDCA24D22096}"/>
              </a:ext>
            </a:extLst>
          </p:cNvPr>
          <p:cNvSpPr>
            <a:spLocks noGrp="1"/>
          </p:cNvSpPr>
          <p:nvPr>
            <p:ph idx="1"/>
          </p:nvPr>
        </p:nvSpPr>
        <p:spPr>
          <a:xfrm>
            <a:off x="838200" y="579755"/>
            <a:ext cx="10515600" cy="4351338"/>
          </a:xfrm>
        </p:spPr>
        <p:txBody>
          <a:bodyPr>
            <a:noAutofit/>
          </a:bodyPr>
          <a:lstStyle/>
          <a:p>
            <a:r>
              <a:rPr lang="en-IE" sz="3600" dirty="0"/>
              <a:t>The paradox here is that soap is meant to clean things, but instead it absorbs the filth of everything it cleans. The girls live in abject poverty, cleaning everyone </a:t>
            </a:r>
            <a:r>
              <a:rPr lang="en-IE" sz="3600" dirty="0" err="1"/>
              <a:t>elses</a:t>
            </a:r>
            <a:r>
              <a:rPr lang="en-IE" sz="3600" dirty="0"/>
              <a:t> filth and being regarded as filthy themselves.</a:t>
            </a:r>
          </a:p>
          <a:p>
            <a:r>
              <a:rPr lang="en-IE" sz="3600" dirty="0"/>
              <a:t>The irony here is that the “rot” is in the society that incarcerated these girls away from the world in an endless cycle of cleaning.</a:t>
            </a:r>
          </a:p>
          <a:p>
            <a:r>
              <a:rPr lang="en-IE" sz="3600" dirty="0"/>
              <a:t>As soap melts in their hands, they feel their grasp on life itself is melting away. Now that they are dead, the poem implies that they are still haunted by, and haunting the world that treated them so badly.</a:t>
            </a:r>
          </a:p>
        </p:txBody>
      </p:sp>
    </p:spTree>
    <p:extLst>
      <p:ext uri="{BB962C8B-B14F-4D97-AF65-F5344CB8AC3E}">
        <p14:creationId xmlns:p14="http://schemas.microsoft.com/office/powerpoint/2010/main" val="1293124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82A8-FF82-45D9-AED1-F1B1090EE117}"/>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C43DE6EC-52EC-4DB2-8E59-688C45C86F84}"/>
              </a:ext>
            </a:extLst>
          </p:cNvPr>
          <p:cNvSpPr>
            <a:spLocks noGrp="1"/>
          </p:cNvSpPr>
          <p:nvPr>
            <p:ph idx="1"/>
          </p:nvPr>
        </p:nvSpPr>
        <p:spPr/>
        <p:txBody>
          <a:bodyPr>
            <a:normAutofit/>
          </a:bodyPr>
          <a:lstStyle/>
          <a:p>
            <a:r>
              <a:rPr lang="en-IE" sz="4000" dirty="0"/>
              <a:t>One girl seems to be tormented by the cry of steam: “Until every pocket in her skull blared with the note - / Allow us now to hear it, sharp as an infants cry”.</a:t>
            </a:r>
          </a:p>
          <a:p>
            <a:endParaRPr lang="en-IE" sz="4000" dirty="0"/>
          </a:p>
        </p:txBody>
      </p:sp>
    </p:spTree>
    <p:extLst>
      <p:ext uri="{BB962C8B-B14F-4D97-AF65-F5344CB8AC3E}">
        <p14:creationId xmlns:p14="http://schemas.microsoft.com/office/powerpoint/2010/main" val="3200852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441B1-3D9B-464A-B3CC-9A3FBEF96904}"/>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6E490441-2F34-46A3-B4B5-A217F77E0C85}"/>
              </a:ext>
            </a:extLst>
          </p:cNvPr>
          <p:cNvSpPr>
            <a:spLocks noGrp="1"/>
          </p:cNvSpPr>
          <p:nvPr>
            <p:ph idx="1"/>
          </p:nvPr>
        </p:nvSpPr>
        <p:spPr/>
        <p:txBody>
          <a:bodyPr>
            <a:noAutofit/>
          </a:bodyPr>
          <a:lstStyle/>
          <a:p>
            <a:r>
              <a:rPr lang="en-IE" sz="4000" dirty="0"/>
              <a:t>She may have become pregnant once and been put in the laundry as penance. </a:t>
            </a:r>
          </a:p>
          <a:p>
            <a:r>
              <a:rPr lang="en-IE" sz="4000" dirty="0"/>
              <a:t>The poet invites us to hear the cry of steam or infants, “While the grass takes root, while the steam rises.” Now they are buried and surrounded by the grass of graves, we imagine the roots of grass growing down into fresh- dug soil and the steam or spirits rising.</a:t>
            </a:r>
          </a:p>
        </p:txBody>
      </p:sp>
    </p:spTree>
    <p:extLst>
      <p:ext uri="{BB962C8B-B14F-4D97-AF65-F5344CB8AC3E}">
        <p14:creationId xmlns:p14="http://schemas.microsoft.com/office/powerpoint/2010/main" val="856093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2D3BE-3126-4BAE-9BC8-D1C8F7B90DCB}"/>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6E6C5BFE-AB9B-440A-BAE8-1D88A495A887}"/>
              </a:ext>
            </a:extLst>
          </p:cNvPr>
          <p:cNvSpPr>
            <a:spLocks noGrp="1"/>
          </p:cNvSpPr>
          <p:nvPr>
            <p:ph idx="1"/>
          </p:nvPr>
        </p:nvSpPr>
        <p:spPr>
          <a:xfrm>
            <a:off x="838200" y="842645"/>
            <a:ext cx="10515600" cy="4351338"/>
          </a:xfrm>
        </p:spPr>
        <p:txBody>
          <a:bodyPr>
            <a:noAutofit/>
          </a:bodyPr>
          <a:lstStyle/>
          <a:p>
            <a:r>
              <a:rPr lang="en-IE" sz="3200" dirty="0"/>
              <a:t>The final stanza changes voice from the narrator to one of the spirits. It says: “Washed clean of idiom – the baked crust/ Of worlds that made my temporary name.”</a:t>
            </a:r>
          </a:p>
          <a:p>
            <a:r>
              <a:rPr lang="en-IE" sz="3200" dirty="0"/>
              <a:t>Playing on the laundry imagery, the spirit says it has washed off the “idiom”(a word so specific to a place it can not be translated) of its earthly form.</a:t>
            </a:r>
          </a:p>
          <a:p>
            <a:r>
              <a:rPr lang="en-IE" sz="3200" dirty="0"/>
              <a:t>Word and dirt make us a “baked crust” of “temporary name”.</a:t>
            </a:r>
          </a:p>
          <a:p>
            <a:r>
              <a:rPr lang="en-IE" sz="3200" dirty="0"/>
              <a:t>The idea that the spirit was a filthy girl, a small helpless thing, is a delusion – “a parasite that grew in me – that spell lifted”.</a:t>
            </a:r>
          </a:p>
        </p:txBody>
      </p:sp>
    </p:spTree>
    <p:extLst>
      <p:ext uri="{BB962C8B-B14F-4D97-AF65-F5344CB8AC3E}">
        <p14:creationId xmlns:p14="http://schemas.microsoft.com/office/powerpoint/2010/main" val="1960866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B8C52-F96D-415D-BB03-CF058D9462B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DFD68FDE-CD04-4D79-8A62-6B41490E2F51}"/>
              </a:ext>
            </a:extLst>
          </p:cNvPr>
          <p:cNvSpPr>
            <a:spLocks noGrp="1"/>
          </p:cNvSpPr>
          <p:nvPr>
            <p:ph idx="1"/>
          </p:nvPr>
        </p:nvSpPr>
        <p:spPr>
          <a:xfrm>
            <a:off x="735330" y="682625"/>
            <a:ext cx="10515600" cy="4351338"/>
          </a:xfrm>
        </p:spPr>
        <p:txBody>
          <a:bodyPr>
            <a:noAutofit/>
          </a:bodyPr>
          <a:lstStyle/>
          <a:p>
            <a:r>
              <a:rPr lang="en-IE" sz="3600" dirty="0"/>
              <a:t>The spirit sees through the illusion, or veil, that kept her from seeing what she truly is.</a:t>
            </a:r>
          </a:p>
          <a:p>
            <a:r>
              <a:rPr lang="en-IE" sz="3600" dirty="0"/>
              <a:t>The image of a parasite growing inside her may also allude to how she might have been led to see her baby, and how she was forces to give it away and work in the laundry.</a:t>
            </a:r>
          </a:p>
          <a:p>
            <a:r>
              <a:rPr lang="en-IE" sz="3600" dirty="0"/>
              <a:t>“Let the bunched keys I bore slacken and fall”.</a:t>
            </a:r>
          </a:p>
          <a:p>
            <a:r>
              <a:rPr lang="en-IE" sz="3600" dirty="0"/>
              <a:t>Keys to locked doors are a common motif in </a:t>
            </a:r>
            <a:r>
              <a:rPr lang="en-IE" sz="3600" dirty="0" err="1"/>
              <a:t>Ní</a:t>
            </a:r>
            <a:r>
              <a:rPr lang="en-IE" sz="3600" dirty="0"/>
              <a:t> </a:t>
            </a:r>
            <a:r>
              <a:rPr lang="en-IE" sz="3600" dirty="0" err="1"/>
              <a:t>Chuilleanáin’s</a:t>
            </a:r>
            <a:r>
              <a:rPr lang="en-IE" sz="3600" dirty="0"/>
              <a:t> poetry.</a:t>
            </a:r>
          </a:p>
          <a:p>
            <a:r>
              <a:rPr lang="en-IE" sz="3600" dirty="0"/>
              <a:t>Bunched keys suggest a life with many locked doors.</a:t>
            </a:r>
          </a:p>
          <a:p>
            <a:pPr marL="0" indent="0">
              <a:buNone/>
            </a:pPr>
            <a:endParaRPr lang="en-IE" sz="3600" dirty="0"/>
          </a:p>
        </p:txBody>
      </p:sp>
    </p:spTree>
    <p:extLst>
      <p:ext uri="{BB962C8B-B14F-4D97-AF65-F5344CB8AC3E}">
        <p14:creationId xmlns:p14="http://schemas.microsoft.com/office/powerpoint/2010/main" val="460813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E1DBF-BBC3-4BD0-ACBD-D1FC89FC65EB}"/>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0B4F4999-D0DF-4092-AFE0-F074452A768B}"/>
              </a:ext>
            </a:extLst>
          </p:cNvPr>
          <p:cNvSpPr>
            <a:spLocks noGrp="1"/>
          </p:cNvSpPr>
          <p:nvPr>
            <p:ph idx="1"/>
          </p:nvPr>
        </p:nvSpPr>
        <p:spPr/>
        <p:txBody>
          <a:bodyPr>
            <a:normAutofit/>
          </a:bodyPr>
          <a:lstStyle/>
          <a:p>
            <a:r>
              <a:rPr lang="en-IE" sz="3600" dirty="0"/>
              <a:t>There are no locks now, so let the keys fall away.</a:t>
            </a:r>
          </a:p>
          <a:p>
            <a:r>
              <a:rPr lang="en-IE" sz="3600" dirty="0"/>
              <a:t>The soul rises like steam, liberated, but even in liberation it forms a cloud, darkening the society that allowed this shame to happen.</a:t>
            </a:r>
          </a:p>
          <a:p>
            <a:r>
              <a:rPr lang="en-IE" sz="3600" dirty="0"/>
              <a:t>Only in death can the women find their true identity.</a:t>
            </a:r>
          </a:p>
          <a:p>
            <a:r>
              <a:rPr lang="en-IE" sz="3600" dirty="0"/>
              <a:t>(each woman was given a temporary name, to conceal their true identities when they were in the laundry.)</a:t>
            </a:r>
          </a:p>
        </p:txBody>
      </p:sp>
    </p:spTree>
    <p:extLst>
      <p:ext uri="{BB962C8B-B14F-4D97-AF65-F5344CB8AC3E}">
        <p14:creationId xmlns:p14="http://schemas.microsoft.com/office/powerpoint/2010/main" val="240051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136775" y="228600"/>
            <a:ext cx="8153400" cy="990600"/>
          </a:xfrm>
        </p:spPr>
        <p:txBody>
          <a:bodyPr/>
          <a:lstStyle/>
          <a:p>
            <a:r>
              <a:rPr lang="en-IE" altLang="en-US" smtClean="0"/>
              <a:t>THEME: Irish History</a:t>
            </a:r>
          </a:p>
        </p:txBody>
      </p:sp>
      <p:sp>
        <p:nvSpPr>
          <p:cNvPr id="52227" name="Content Placeholder 2"/>
          <p:cNvSpPr>
            <a:spLocks noGrp="1"/>
          </p:cNvSpPr>
          <p:nvPr>
            <p:ph sz="quarter" idx="1"/>
          </p:nvPr>
        </p:nvSpPr>
        <p:spPr>
          <a:xfrm>
            <a:off x="274320" y="1074420"/>
            <a:ext cx="10015855" cy="5554980"/>
          </a:xfrm>
        </p:spPr>
        <p:txBody>
          <a:bodyPr>
            <a:noAutofit/>
          </a:bodyPr>
          <a:lstStyle/>
          <a:p>
            <a:r>
              <a:rPr lang="en-IE" altLang="en-US" sz="3600" dirty="0" smtClean="0"/>
              <a:t>‘</a:t>
            </a:r>
            <a:r>
              <a:rPr lang="en-IE" altLang="en-US" dirty="0"/>
              <a:t>Translation’ reveals Ni </a:t>
            </a:r>
            <a:r>
              <a:rPr lang="en-IE" altLang="en-US" dirty="0" err="1"/>
              <a:t>Chuilleanain’s</a:t>
            </a:r>
            <a:r>
              <a:rPr lang="en-IE" altLang="en-US" dirty="0"/>
              <a:t> deep concern with Irish history’s victims, those who suffered so cruelly in the past. It’s a poem that powerfully reminds us of the great hardships inflicted on the </a:t>
            </a:r>
            <a:r>
              <a:rPr lang="en-IE" altLang="en-US" dirty="0" err="1"/>
              <a:t>Magdalenes</a:t>
            </a:r>
            <a:r>
              <a:rPr lang="en-IE" altLang="en-US" dirty="0"/>
              <a:t> by the Irish Church and State.</a:t>
            </a:r>
          </a:p>
          <a:p>
            <a:r>
              <a:rPr lang="en-IE" altLang="en-US" dirty="0"/>
              <a:t>We are reminded of how the </a:t>
            </a:r>
            <a:r>
              <a:rPr lang="en-IE" altLang="en-US" dirty="0" err="1"/>
              <a:t>Magdalenes</a:t>
            </a:r>
            <a:r>
              <a:rPr lang="en-IE" altLang="en-US" dirty="0"/>
              <a:t> were robbed of their freedom, how they endured terrible working conditions and how they were forced to slave all day in a prison-like laundry, where the “hissing” of steam was ever-present. </a:t>
            </a:r>
          </a:p>
          <a:p>
            <a:r>
              <a:rPr lang="en-IE" altLang="en-US" dirty="0"/>
              <a:t>We are reminded of the days they spent scrubbing with “rotten teeth” of soap, their hands in agony from constant immersion in boiling water. We are reminded of how they lost their identities, in some cases the names their families gave them. </a:t>
            </a:r>
          </a:p>
          <a:p>
            <a:endParaRPr lang="en-IE" altLang="en-US" sz="3600" dirty="0" smtClean="0"/>
          </a:p>
        </p:txBody>
      </p:sp>
    </p:spTree>
    <p:extLst>
      <p:ext uri="{BB962C8B-B14F-4D97-AF65-F5344CB8AC3E}">
        <p14:creationId xmlns:p14="http://schemas.microsoft.com/office/powerpoint/2010/main" val="1188557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136775" y="228600"/>
            <a:ext cx="8153400" cy="990600"/>
          </a:xfrm>
        </p:spPr>
        <p:txBody>
          <a:bodyPr/>
          <a:lstStyle/>
          <a:p>
            <a:r>
              <a:rPr lang="en-IE" altLang="en-US" smtClean="0"/>
              <a:t>THEME: Irish History</a:t>
            </a:r>
          </a:p>
        </p:txBody>
      </p:sp>
      <p:sp>
        <p:nvSpPr>
          <p:cNvPr id="53251" name="Content Placeholder 2"/>
          <p:cNvSpPr>
            <a:spLocks noGrp="1"/>
          </p:cNvSpPr>
          <p:nvPr>
            <p:ph sz="quarter" idx="1"/>
          </p:nvPr>
        </p:nvSpPr>
        <p:spPr>
          <a:xfrm>
            <a:off x="1416051" y="1600200"/>
            <a:ext cx="5688013" cy="5029200"/>
          </a:xfrm>
        </p:spPr>
        <p:txBody>
          <a:bodyPr/>
          <a:lstStyle/>
          <a:p>
            <a:r>
              <a:rPr lang="en-IE" altLang="en-US" sz="2300" dirty="0"/>
              <a:t>We are reminded of how these poor women were considered so unworthy they were buried without dignity, their bodies simply stashed away without ceremony. </a:t>
            </a:r>
          </a:p>
          <a:p>
            <a:r>
              <a:rPr lang="en-IE" altLang="en-US" sz="2300" dirty="0"/>
              <a:t>Above all, however, we are reminded of how the </a:t>
            </a:r>
            <a:r>
              <a:rPr lang="en-IE" altLang="en-US" sz="2300" dirty="0" err="1"/>
              <a:t>Magdalenes</a:t>
            </a:r>
            <a:r>
              <a:rPr lang="en-IE" altLang="en-US" sz="2300" dirty="0"/>
              <a:t> were scarred by the words used against them. The words are described almost as weapons that ground down their minds and spirit: “</a:t>
            </a:r>
            <a:r>
              <a:rPr lang="en-IE" altLang="en-US" sz="2300" b="1" i="1" dirty="0"/>
              <a:t>the edges of words grinding against nature”.</a:t>
            </a:r>
            <a:endParaRPr lang="en-IE" altLang="en-US" sz="2300" dirty="0"/>
          </a:p>
          <a:p>
            <a:r>
              <a:rPr lang="en-IE" altLang="en-US" sz="2300" dirty="0"/>
              <a:t>They were branded as ‘unclean’, ‘fallen women’ or ‘prostitutes’. Such words covered them like dirt, grew inside them like parasites and controlled them like a “spell”.</a:t>
            </a:r>
          </a:p>
          <a:p>
            <a:endParaRPr lang="en-IE" altLang="en-US" dirty="0" smtClean="0"/>
          </a:p>
        </p:txBody>
      </p:sp>
      <p:pic>
        <p:nvPicPr>
          <p:cNvPr id="5325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9601" y="1600200"/>
            <a:ext cx="3457575"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973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201F1-A224-42CA-BFD0-8A25D1E30F1A}"/>
              </a:ext>
            </a:extLst>
          </p:cNvPr>
          <p:cNvSpPr>
            <a:spLocks noGrp="1"/>
          </p:cNvSpPr>
          <p:nvPr>
            <p:ph type="title"/>
          </p:nvPr>
        </p:nvSpPr>
        <p:spPr/>
        <p:txBody>
          <a:bodyPr/>
          <a:lstStyle/>
          <a:p>
            <a:r>
              <a:rPr lang="en-IE" dirty="0"/>
              <a:t>What does ‘Translation’ mean?</a:t>
            </a:r>
          </a:p>
        </p:txBody>
      </p:sp>
      <p:sp>
        <p:nvSpPr>
          <p:cNvPr id="3" name="Content Placeholder 2">
            <a:extLst>
              <a:ext uri="{FF2B5EF4-FFF2-40B4-BE49-F238E27FC236}">
                <a16:creationId xmlns:a16="http://schemas.microsoft.com/office/drawing/2014/main" id="{C8642A0F-4F49-45A5-AF2B-35C13656F9BB}"/>
              </a:ext>
            </a:extLst>
          </p:cNvPr>
          <p:cNvSpPr>
            <a:spLocks noGrp="1"/>
          </p:cNvSpPr>
          <p:nvPr>
            <p:ph idx="1"/>
          </p:nvPr>
        </p:nvSpPr>
        <p:spPr/>
        <p:txBody>
          <a:bodyPr>
            <a:noAutofit/>
          </a:bodyPr>
          <a:lstStyle/>
          <a:p>
            <a:r>
              <a:rPr lang="en-IE" sz="3200" dirty="0"/>
              <a:t>The word translation can mean many things: to change words from one language into another; to move the bones of a holy person, such as a saint, from one resting place to another; to transport someone from earth up to heaven without leaving the body behind; to transport someone from earth up to heaven without leaving the body behind; to transform a body from one state to another (like water into a stream); to reach a spiritual state of ecstasy, where the mind leaves the body.</a:t>
            </a:r>
          </a:p>
          <a:p>
            <a:r>
              <a:rPr lang="en-IE" sz="3200" dirty="0"/>
              <a:t>All of these meanings combine in the poem.</a:t>
            </a:r>
          </a:p>
        </p:txBody>
      </p:sp>
    </p:spTree>
    <p:extLst>
      <p:ext uri="{BB962C8B-B14F-4D97-AF65-F5344CB8AC3E}">
        <p14:creationId xmlns:p14="http://schemas.microsoft.com/office/powerpoint/2010/main" val="1585791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2136775" y="228600"/>
            <a:ext cx="8153400" cy="990600"/>
          </a:xfrm>
        </p:spPr>
        <p:txBody>
          <a:bodyPr/>
          <a:lstStyle/>
          <a:p>
            <a:r>
              <a:rPr lang="en-IE" altLang="en-US" smtClean="0"/>
              <a:t>THEME: Irish History</a:t>
            </a:r>
          </a:p>
        </p:txBody>
      </p:sp>
      <p:sp>
        <p:nvSpPr>
          <p:cNvPr id="54275" name="Content Placeholder 2"/>
          <p:cNvSpPr>
            <a:spLocks noGrp="1"/>
          </p:cNvSpPr>
          <p:nvPr>
            <p:ph sz="quarter" idx="1"/>
          </p:nvPr>
        </p:nvSpPr>
        <p:spPr>
          <a:xfrm>
            <a:off x="1774826" y="1600200"/>
            <a:ext cx="4537075" cy="5029200"/>
          </a:xfrm>
        </p:spPr>
        <p:txBody>
          <a:bodyPr/>
          <a:lstStyle/>
          <a:p>
            <a:r>
              <a:rPr lang="en-IE" altLang="en-US" sz="2300"/>
              <a:t>The Magdalene describes how her spirit is a “cloud” not only over the graveyard but also over her “time”. It darkens not only the landscape around Glasnevin but also the decades during which the laundries operated. </a:t>
            </a:r>
          </a:p>
          <a:p>
            <a:r>
              <a:rPr lang="en-IE" altLang="en-US" sz="2300"/>
              <a:t>This cloud of shadowing steam serves as a powerful symbol of Ireland’s great shame with regard to the Magdalene institutes and that entire period in the nation’s history. </a:t>
            </a:r>
            <a:endParaRPr lang="en-IE" altLang="en-US" smtClean="0"/>
          </a:p>
        </p:txBody>
      </p:sp>
      <p:pic>
        <p:nvPicPr>
          <p:cNvPr id="5427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801" y="1600201"/>
            <a:ext cx="376237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801" y="3860800"/>
            <a:ext cx="3762375"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6399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842324" y="170065"/>
            <a:ext cx="9447851" cy="1049135"/>
          </a:xfrm>
        </p:spPr>
        <p:txBody>
          <a:bodyPr/>
          <a:lstStyle/>
          <a:p>
            <a:r>
              <a:rPr lang="en-IE" altLang="en-US" sz="5400" smtClean="0"/>
              <a:t>THEME: Strength of Women</a:t>
            </a:r>
          </a:p>
        </p:txBody>
      </p:sp>
      <p:sp>
        <p:nvSpPr>
          <p:cNvPr id="55299" name="Content Placeholder 2"/>
          <p:cNvSpPr>
            <a:spLocks noGrp="1"/>
          </p:cNvSpPr>
          <p:nvPr>
            <p:ph sz="quarter" idx="1"/>
          </p:nvPr>
        </p:nvSpPr>
        <p:spPr>
          <a:xfrm>
            <a:off x="422910" y="1303020"/>
            <a:ext cx="9867265" cy="5326380"/>
          </a:xfrm>
        </p:spPr>
        <p:txBody>
          <a:bodyPr>
            <a:normAutofit/>
          </a:bodyPr>
          <a:lstStyle/>
          <a:p>
            <a:r>
              <a:rPr lang="en-IE" altLang="en-US"/>
              <a:t>Like many of Ni Chuilleanain’s poems, ‘Translation’, celebrates a strong and powerful woman. The poet imagines a single Magdalene who was brave enough to speak out against her confinement and abuse. </a:t>
            </a:r>
          </a:p>
          <a:p>
            <a:r>
              <a:rPr lang="en-IE" altLang="en-US"/>
              <a:t>She imagines an inmate standing up in the middle of a normal working day and insisting over and over again that she is not fallen or evil, that she is neither a sinner nor a criminal. </a:t>
            </a:r>
          </a:p>
          <a:p>
            <a:r>
              <a:rPr lang="en-IE" altLang="en-US"/>
              <a:t>We must remind ourselves, however, that this is what the poet imagines having happened, we don’t know if anyone inmate ever spoke out. We can only hope they did and continue to speak out for them. </a:t>
            </a:r>
            <a:endParaRPr lang="en-IE" altLang="en-US" sz="3600" smtClean="0"/>
          </a:p>
        </p:txBody>
      </p:sp>
    </p:spTree>
    <p:extLst>
      <p:ext uri="{BB962C8B-B14F-4D97-AF65-F5344CB8AC3E}">
        <p14:creationId xmlns:p14="http://schemas.microsoft.com/office/powerpoint/2010/main" val="2226371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0625E-49B9-4D4A-B453-45E8896A12AF}"/>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1AD8D61B-BFF4-4805-8F8D-6321057EBACD}"/>
              </a:ext>
            </a:extLst>
          </p:cNvPr>
          <p:cNvSpPr>
            <a:spLocks noGrp="1"/>
          </p:cNvSpPr>
          <p:nvPr>
            <p:ph idx="1"/>
          </p:nvPr>
        </p:nvSpPr>
        <p:spPr>
          <a:xfrm>
            <a:off x="838200" y="1027906"/>
            <a:ext cx="10515600" cy="4351338"/>
          </a:xfrm>
        </p:spPr>
        <p:txBody>
          <a:bodyPr>
            <a:noAutofit/>
          </a:bodyPr>
          <a:lstStyle/>
          <a:p>
            <a:r>
              <a:rPr lang="en-IE" sz="3600" dirty="0"/>
              <a:t>The poem opens with a dedication: “For the reburial of the </a:t>
            </a:r>
            <a:r>
              <a:rPr lang="en-IE" sz="3600" dirty="0" err="1"/>
              <a:t>Magdalenes</a:t>
            </a:r>
            <a:r>
              <a:rPr lang="en-IE" sz="3600" dirty="0"/>
              <a:t>”.</a:t>
            </a:r>
          </a:p>
          <a:p>
            <a:r>
              <a:rPr lang="en-IE" sz="3600" dirty="0"/>
              <a:t>The </a:t>
            </a:r>
            <a:r>
              <a:rPr lang="en-IE" sz="3600" dirty="0" err="1"/>
              <a:t>Magdalenes</a:t>
            </a:r>
            <a:r>
              <a:rPr lang="en-IE" sz="3600" dirty="0"/>
              <a:t> were young women who worked in slave labour laundries run by the Catholic church in Ireland from the eighteenth to the twentieth century.</a:t>
            </a:r>
          </a:p>
          <a:p>
            <a:r>
              <a:rPr lang="en-IE" sz="3600" dirty="0"/>
              <a:t>Typically, the girls were described as “fallen women” because many had become pregnant outside of marriage.</a:t>
            </a:r>
          </a:p>
          <a:p>
            <a:r>
              <a:rPr lang="en-IE" sz="3600" dirty="0"/>
              <a:t>Many were subjected to psychological and physical abuse and were not paid for their work.</a:t>
            </a:r>
          </a:p>
          <a:p>
            <a:pPr marL="0" indent="0">
              <a:buNone/>
            </a:pPr>
            <a:endParaRPr lang="en-IE" sz="3600" dirty="0"/>
          </a:p>
        </p:txBody>
      </p:sp>
    </p:spTree>
    <p:extLst>
      <p:ext uri="{BB962C8B-B14F-4D97-AF65-F5344CB8AC3E}">
        <p14:creationId xmlns:p14="http://schemas.microsoft.com/office/powerpoint/2010/main" val="4254599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889ED-39A9-48EE-823C-38ADC51749B9}"/>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1CCB9C5D-E7E3-4E00-896E-2C1998783786}"/>
              </a:ext>
            </a:extLst>
          </p:cNvPr>
          <p:cNvSpPr>
            <a:spLocks noGrp="1"/>
          </p:cNvSpPr>
          <p:nvPr>
            <p:ph idx="1"/>
          </p:nvPr>
        </p:nvSpPr>
        <p:spPr/>
        <p:txBody>
          <a:bodyPr>
            <a:normAutofit/>
          </a:bodyPr>
          <a:lstStyle/>
          <a:p>
            <a:r>
              <a:rPr lang="en-IE" sz="3600" dirty="0"/>
              <a:t>In 1993 the bodies of 155 laundry workers were found buried in a mass grave in north Dublin.</a:t>
            </a:r>
          </a:p>
          <a:p>
            <a:r>
              <a:rPr lang="en-IE" sz="3600" dirty="0"/>
              <a:t>The bodies were exhumed and cremated.</a:t>
            </a:r>
          </a:p>
          <a:p>
            <a:r>
              <a:rPr lang="en-IE" sz="3600" dirty="0"/>
              <a:t>This poem was recited by </a:t>
            </a:r>
            <a:r>
              <a:rPr lang="en-IE" sz="3600" dirty="0" err="1"/>
              <a:t>Ní</a:t>
            </a:r>
            <a:r>
              <a:rPr lang="en-IE" sz="3600" dirty="0"/>
              <a:t> </a:t>
            </a:r>
            <a:r>
              <a:rPr lang="en-IE" sz="3600" dirty="0" err="1"/>
              <a:t>Chuilleanáin</a:t>
            </a:r>
            <a:r>
              <a:rPr lang="en-IE" sz="3600" dirty="0"/>
              <a:t> as their ashes were reburied at Glasnevin Cemetery.</a:t>
            </a:r>
          </a:p>
        </p:txBody>
      </p:sp>
    </p:spTree>
    <p:extLst>
      <p:ext uri="{BB962C8B-B14F-4D97-AF65-F5344CB8AC3E}">
        <p14:creationId xmlns:p14="http://schemas.microsoft.com/office/powerpoint/2010/main" val="1096399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780B6-4568-4B4A-B602-E05A3C136A27}"/>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DD5FD398-C794-42BA-BE8C-8AA85D8262D4}"/>
              </a:ext>
            </a:extLst>
          </p:cNvPr>
          <p:cNvSpPr>
            <a:spLocks noGrp="1"/>
          </p:cNvSpPr>
          <p:nvPr>
            <p:ph idx="1"/>
          </p:nvPr>
        </p:nvSpPr>
        <p:spPr/>
        <p:txBody>
          <a:bodyPr>
            <a:normAutofit/>
          </a:bodyPr>
          <a:lstStyle/>
          <a:p>
            <a:r>
              <a:rPr lang="en-IE" sz="3600" dirty="0"/>
              <a:t>Interestingly, the name Magdalene comes from St. Mary Magdalene. She has been unfairly represented in art through the centuries as a prostitute or a “fallen woman” despite there being no biblical evidence she was ever anything but a beloved and important follower of Jesus.</a:t>
            </a:r>
          </a:p>
          <a:p>
            <a:endParaRPr lang="en-IE" sz="3600" dirty="0"/>
          </a:p>
        </p:txBody>
      </p:sp>
    </p:spTree>
    <p:extLst>
      <p:ext uri="{BB962C8B-B14F-4D97-AF65-F5344CB8AC3E}">
        <p14:creationId xmlns:p14="http://schemas.microsoft.com/office/powerpoint/2010/main" val="111892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47CF7-721D-46AA-9505-74A614083CF3}"/>
              </a:ext>
            </a:extLst>
          </p:cNvPr>
          <p:cNvSpPr>
            <a:spLocks noGrp="1"/>
          </p:cNvSpPr>
          <p:nvPr>
            <p:ph type="title"/>
          </p:nvPr>
        </p:nvSpPr>
        <p:spPr/>
        <p:txBody>
          <a:bodyPr/>
          <a:lstStyle/>
          <a:p>
            <a:r>
              <a:rPr lang="en-IE" dirty="0"/>
              <a:t>Stanza 1</a:t>
            </a:r>
          </a:p>
        </p:txBody>
      </p:sp>
      <p:sp>
        <p:nvSpPr>
          <p:cNvPr id="3" name="Content Placeholder 2">
            <a:extLst>
              <a:ext uri="{FF2B5EF4-FFF2-40B4-BE49-F238E27FC236}">
                <a16:creationId xmlns:a16="http://schemas.microsoft.com/office/drawing/2014/main" id="{5E9C1720-D9D5-42C5-9070-BD7968D88765}"/>
              </a:ext>
            </a:extLst>
          </p:cNvPr>
          <p:cNvSpPr>
            <a:spLocks noGrp="1"/>
          </p:cNvSpPr>
          <p:nvPr>
            <p:ph idx="1"/>
          </p:nvPr>
        </p:nvSpPr>
        <p:spPr/>
        <p:txBody>
          <a:bodyPr>
            <a:normAutofit/>
          </a:bodyPr>
          <a:lstStyle/>
          <a:p>
            <a:r>
              <a:rPr lang="en-IE" sz="3600" dirty="0"/>
              <a:t>The opening stanza implies two instances of translation: moving the girls’ bodies from under the laundry floor to the cemetery, and transforming them from flesh into ashes.</a:t>
            </a:r>
          </a:p>
          <a:p>
            <a:r>
              <a:rPr lang="en-IE" sz="3600" dirty="0"/>
              <a:t>Mixing the remains together into the soil “evens the score”, suggesting that no matter what your background is, everyone is equal in death.</a:t>
            </a:r>
          </a:p>
        </p:txBody>
      </p:sp>
    </p:spTree>
    <p:extLst>
      <p:ext uri="{BB962C8B-B14F-4D97-AF65-F5344CB8AC3E}">
        <p14:creationId xmlns:p14="http://schemas.microsoft.com/office/powerpoint/2010/main" val="335861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7F3AA-CB41-4DEA-A9AA-BF06B300D55B}"/>
              </a:ext>
            </a:extLst>
          </p:cNvPr>
          <p:cNvSpPr>
            <a:spLocks noGrp="1"/>
          </p:cNvSpPr>
          <p:nvPr>
            <p:ph type="title"/>
          </p:nvPr>
        </p:nvSpPr>
        <p:spPr/>
        <p:txBody>
          <a:bodyPr/>
          <a:lstStyle/>
          <a:p>
            <a:r>
              <a:rPr lang="en-IE" dirty="0"/>
              <a:t>Stanza 2</a:t>
            </a:r>
          </a:p>
        </p:txBody>
      </p:sp>
      <p:sp>
        <p:nvSpPr>
          <p:cNvPr id="3" name="Content Placeholder 2">
            <a:extLst>
              <a:ext uri="{FF2B5EF4-FFF2-40B4-BE49-F238E27FC236}">
                <a16:creationId xmlns:a16="http://schemas.microsoft.com/office/drawing/2014/main" id="{9ED8E28A-671C-4949-8D78-8D641E525AA4}"/>
              </a:ext>
            </a:extLst>
          </p:cNvPr>
          <p:cNvSpPr>
            <a:spLocks noGrp="1"/>
          </p:cNvSpPr>
          <p:nvPr>
            <p:ph idx="1"/>
          </p:nvPr>
        </p:nvSpPr>
        <p:spPr/>
        <p:txBody>
          <a:bodyPr>
            <a:noAutofit/>
          </a:bodyPr>
          <a:lstStyle/>
          <a:p>
            <a:r>
              <a:rPr lang="en-IE" sz="3600" dirty="0"/>
              <a:t>The second stanza is a flashback to life in the laundry.</a:t>
            </a:r>
          </a:p>
          <a:p>
            <a:r>
              <a:rPr lang="en-IE" sz="3600" dirty="0"/>
              <a:t>“White light blinded bleach out/ The high relief of a glance.”</a:t>
            </a:r>
          </a:p>
          <a:p>
            <a:r>
              <a:rPr lang="en-IE" sz="3600" dirty="0"/>
              <a:t>White light can be associated with holiness, but here such light is blinding. It’s the glaring white of endless laundry work.</a:t>
            </a:r>
          </a:p>
          <a:p>
            <a:r>
              <a:rPr lang="en-IE" sz="3600" dirty="0"/>
              <a:t>The girls are so controlled as to be denied the relief of even looking at each other as the bleach stains out of other people’s dirty sheets.</a:t>
            </a:r>
          </a:p>
        </p:txBody>
      </p:sp>
    </p:spTree>
    <p:extLst>
      <p:ext uri="{BB962C8B-B14F-4D97-AF65-F5344CB8AC3E}">
        <p14:creationId xmlns:p14="http://schemas.microsoft.com/office/powerpoint/2010/main" val="1129331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FC6C9-76F8-4EE8-89D5-45928C515FA5}"/>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3DEF6F71-857F-42CC-B5CD-E8BDD14FDAE7}"/>
              </a:ext>
            </a:extLst>
          </p:cNvPr>
          <p:cNvSpPr>
            <a:spLocks noGrp="1"/>
          </p:cNvSpPr>
          <p:nvPr>
            <p:ph idx="1"/>
          </p:nvPr>
        </p:nvSpPr>
        <p:spPr/>
        <p:txBody>
          <a:bodyPr>
            <a:normAutofit/>
          </a:bodyPr>
          <a:lstStyle/>
          <a:p>
            <a:r>
              <a:rPr lang="en-IE" sz="3600" dirty="0"/>
              <a:t>Another instance of translation occurs in the imagery of water turning to steam. The steam exhibits qualities of young carefree girls: it “danced” around cold stone drains that swallow water into an underworld of sorts.</a:t>
            </a:r>
          </a:p>
          <a:p>
            <a:r>
              <a:rPr lang="en-IE" sz="3600" dirty="0"/>
              <a:t>Steam doesn’t fall – it rises and escapes. We are told it “giggled and slipped across water”.</a:t>
            </a:r>
          </a:p>
          <a:p>
            <a:r>
              <a:rPr lang="en-IE" sz="3600" dirty="0"/>
              <a:t>The spirit of the young girl escapes being drawn down into any dark cold drain, or grave.</a:t>
            </a:r>
          </a:p>
        </p:txBody>
      </p:sp>
    </p:spTree>
    <p:extLst>
      <p:ext uri="{BB962C8B-B14F-4D97-AF65-F5344CB8AC3E}">
        <p14:creationId xmlns:p14="http://schemas.microsoft.com/office/powerpoint/2010/main" val="90369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2139F-4AA7-46D7-ACD9-DCB119EB473E}"/>
              </a:ext>
            </a:extLst>
          </p:cNvPr>
          <p:cNvSpPr>
            <a:spLocks noGrp="1"/>
          </p:cNvSpPr>
          <p:nvPr>
            <p:ph type="title"/>
          </p:nvPr>
        </p:nvSpPr>
        <p:spPr/>
        <p:txBody>
          <a:bodyPr/>
          <a:lstStyle/>
          <a:p>
            <a:r>
              <a:rPr lang="en-IE" dirty="0"/>
              <a:t>Stanza 3</a:t>
            </a:r>
          </a:p>
        </p:txBody>
      </p:sp>
      <p:sp>
        <p:nvSpPr>
          <p:cNvPr id="3" name="Content Placeholder 2">
            <a:extLst>
              <a:ext uri="{FF2B5EF4-FFF2-40B4-BE49-F238E27FC236}">
                <a16:creationId xmlns:a16="http://schemas.microsoft.com/office/drawing/2014/main" id="{D044E10F-B833-44D5-B627-2FFF09182E5B}"/>
              </a:ext>
            </a:extLst>
          </p:cNvPr>
          <p:cNvSpPr>
            <a:spLocks noGrp="1"/>
          </p:cNvSpPr>
          <p:nvPr>
            <p:ph idx="1"/>
          </p:nvPr>
        </p:nvSpPr>
        <p:spPr>
          <a:xfrm>
            <a:off x="838200" y="1299845"/>
            <a:ext cx="10515600" cy="4351338"/>
          </a:xfrm>
        </p:spPr>
        <p:txBody>
          <a:bodyPr>
            <a:noAutofit/>
          </a:bodyPr>
          <a:lstStyle/>
          <a:p>
            <a:r>
              <a:rPr lang="en-IE" sz="3200" dirty="0"/>
              <a:t>The third stanza becomes a prayer – “Assist them now”, and imagines the girls spirits set free through their bodies being buried properly.</a:t>
            </a:r>
          </a:p>
          <a:p>
            <a:r>
              <a:rPr lang="en-IE" sz="3200" dirty="0"/>
              <a:t>It imagines the spirits entering an afterlife and searching for their long dead parents, and the memories of their own names.</a:t>
            </a:r>
          </a:p>
          <a:p>
            <a:r>
              <a:rPr lang="en-IE" sz="3200" dirty="0"/>
              <a:t>The phrase “under the veil” is an obscure one. It may mean being held under the thumb of veiled nuns at the laundry. But a veil is also a common metaphor in Christianity, meaning a kind of blindness that prevents us from seeing through time, or human life, to perceive heaven (or God, or eternity) as it really is.</a:t>
            </a:r>
          </a:p>
          <a:p>
            <a:endParaRPr lang="en-IE" sz="3200" dirty="0"/>
          </a:p>
        </p:txBody>
      </p:sp>
    </p:spTree>
    <p:extLst>
      <p:ext uri="{BB962C8B-B14F-4D97-AF65-F5344CB8AC3E}">
        <p14:creationId xmlns:p14="http://schemas.microsoft.com/office/powerpoint/2010/main" val="3403340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1729</Words>
  <Application>Microsoft Office PowerPoint</Application>
  <PresentationFormat>Widescreen</PresentationFormat>
  <Paragraphs>67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Translation</vt:lpstr>
      <vt:lpstr>What does ‘Translation’ mean?</vt:lpstr>
      <vt:lpstr>PowerPoint Presentation</vt:lpstr>
      <vt:lpstr>PowerPoint Presentation</vt:lpstr>
      <vt:lpstr>PowerPoint Presentation</vt:lpstr>
      <vt:lpstr>Stanza 1</vt:lpstr>
      <vt:lpstr>Stanza 2</vt:lpstr>
      <vt:lpstr>PowerPoint Presentation</vt:lpstr>
      <vt:lpstr>Stanza 3</vt:lpstr>
      <vt:lpstr>PowerPoint Presentation</vt:lpstr>
      <vt:lpstr>Stanza 4</vt:lpstr>
      <vt:lpstr>PowerPoint Presentation</vt:lpstr>
      <vt:lpstr>PowerPoint Presentation</vt:lpstr>
      <vt:lpstr>PowerPoint Presentation</vt:lpstr>
      <vt:lpstr>PowerPoint Presentation</vt:lpstr>
      <vt:lpstr>PowerPoint Presentation</vt:lpstr>
      <vt:lpstr>PowerPoint Presentation</vt:lpstr>
      <vt:lpstr>THEME: Irish History</vt:lpstr>
      <vt:lpstr>THEME: Irish History</vt:lpstr>
      <vt:lpstr>THEME: Irish History</vt:lpstr>
      <vt:lpstr>THEME: Strength of Women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dc:title>
  <dc:creator>Ciara Deasy</dc:creator>
  <cp:lastModifiedBy>Ciara Deasy</cp:lastModifiedBy>
  <cp:revision>11</cp:revision>
  <dcterms:created xsi:type="dcterms:W3CDTF">2019-02-04T18:58:10Z</dcterms:created>
  <dcterms:modified xsi:type="dcterms:W3CDTF">2019-03-19T12:04:50Z</dcterms:modified>
</cp:coreProperties>
</file>