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7"/>
  </p:notesMasterIdLst>
  <p:handoutMasterIdLst>
    <p:handoutMasterId r:id="rId28"/>
  </p:handoutMasterIdLst>
  <p:sldIdLst>
    <p:sldId id="285" r:id="rId2"/>
    <p:sldId id="284" r:id="rId3"/>
    <p:sldId id="266" r:id="rId4"/>
    <p:sldId id="259" r:id="rId5"/>
    <p:sldId id="260" r:id="rId6"/>
    <p:sldId id="261" r:id="rId7"/>
    <p:sldId id="262" r:id="rId8"/>
    <p:sldId id="263" r:id="rId9"/>
    <p:sldId id="264" r:id="rId10"/>
    <p:sldId id="265" r:id="rId11"/>
    <p:sldId id="267" r:id="rId12"/>
    <p:sldId id="278" r:id="rId13"/>
    <p:sldId id="258" r:id="rId14"/>
    <p:sldId id="282" r:id="rId15"/>
    <p:sldId id="268" r:id="rId16"/>
    <p:sldId id="269" r:id="rId17"/>
    <p:sldId id="270" r:id="rId18"/>
    <p:sldId id="272" r:id="rId19"/>
    <p:sldId id="273" r:id="rId20"/>
    <p:sldId id="271" r:id="rId21"/>
    <p:sldId id="276" r:id="rId22"/>
    <p:sldId id="274" r:id="rId23"/>
    <p:sldId id="277" r:id="rId24"/>
    <p:sldId id="279" r:id="rId25"/>
    <p:sldId id="280" r:id="rId26"/>
  </p:sldIdLst>
  <p:sldSz cx="9144000" cy="6858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80324A9-BADF-48E9-AE1D-8DC4257D5201}">
          <p14:sldIdLst>
            <p14:sldId id="285"/>
            <p14:sldId id="284"/>
            <p14:sldId id="266"/>
            <p14:sldId id="259"/>
            <p14:sldId id="260"/>
            <p14:sldId id="261"/>
            <p14:sldId id="262"/>
            <p14:sldId id="263"/>
            <p14:sldId id="264"/>
            <p14:sldId id="265"/>
            <p14:sldId id="267"/>
            <p14:sldId id="278"/>
            <p14:sldId id="258"/>
            <p14:sldId id="282"/>
            <p14:sldId id="268"/>
            <p14:sldId id="269"/>
            <p14:sldId id="270"/>
            <p14:sldId id="272"/>
            <p14:sldId id="273"/>
            <p14:sldId id="271"/>
            <p14:sldId id="276"/>
            <p14:sldId id="274"/>
            <p14:sldId id="277"/>
            <p14:sldId id="279"/>
            <p14:sldId id="2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3" autoAdjust="0"/>
    <p:restoredTop sz="92462" autoAdjust="0"/>
  </p:normalViewPr>
  <p:slideViewPr>
    <p:cSldViewPr>
      <p:cViewPr varScale="1">
        <p:scale>
          <a:sx n="84" d="100"/>
          <a:sy n="84" d="100"/>
        </p:scale>
        <p:origin x="159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A9B0E632-8784-4FAE-AD0A-6AF730B6C963}" type="datetimeFigureOut">
              <a:rPr lang="en-IE" smtClean="0"/>
              <a:pPr/>
              <a:t>13/03/2019</a:t>
            </a:fld>
            <a:endParaRPr lang="en-IE"/>
          </a:p>
        </p:txBody>
      </p:sp>
      <p:sp>
        <p:nvSpPr>
          <p:cNvPr id="4" name="Footer Placeholder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A1D8F351-588D-410C-8AA3-802867225AE5}" type="slidenum">
              <a:rPr lang="en-IE" smtClean="0"/>
              <a:pPr/>
              <a:t>‹#›</a:t>
            </a:fld>
            <a:endParaRPr lang="en-IE"/>
          </a:p>
        </p:txBody>
      </p:sp>
    </p:spTree>
    <p:extLst>
      <p:ext uri="{BB962C8B-B14F-4D97-AF65-F5344CB8AC3E}">
        <p14:creationId xmlns:p14="http://schemas.microsoft.com/office/powerpoint/2010/main" val="2762490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76E2F7D6-C1E8-48A9-B28E-7E64D3F14EB1}" type="datetimeFigureOut">
              <a:rPr lang="en-IE" smtClean="0"/>
              <a:pPr/>
              <a:t>13/03/2019</a:t>
            </a:fld>
            <a:endParaRPr lang="en-IE"/>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04F8C9B3-9896-4452-806E-0017237759EF}" type="slidenum">
              <a:rPr lang="en-IE" smtClean="0"/>
              <a:pPr/>
              <a:t>‹#›</a:t>
            </a:fld>
            <a:endParaRPr lang="en-IE"/>
          </a:p>
        </p:txBody>
      </p:sp>
    </p:spTree>
    <p:extLst>
      <p:ext uri="{BB962C8B-B14F-4D97-AF65-F5344CB8AC3E}">
        <p14:creationId xmlns:p14="http://schemas.microsoft.com/office/powerpoint/2010/main" val="360830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04F8C9B3-9896-4452-806E-0017237759EF}" type="slidenum">
              <a:rPr lang="en-IE" smtClean="0"/>
              <a:pPr/>
              <a:t>2</a:t>
            </a:fld>
            <a:endParaRPr lang="en-IE"/>
          </a:p>
        </p:txBody>
      </p:sp>
    </p:spTree>
    <p:extLst>
      <p:ext uri="{BB962C8B-B14F-4D97-AF65-F5344CB8AC3E}">
        <p14:creationId xmlns:p14="http://schemas.microsoft.com/office/powerpoint/2010/main" val="1620654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4F8C9B3-9896-4452-806E-0017237759EF}" type="slidenum">
              <a:rPr lang="en-IE" smtClean="0"/>
              <a:pPr/>
              <a:t>18</a:t>
            </a:fld>
            <a:endParaRPr lang="en-IE"/>
          </a:p>
        </p:txBody>
      </p:sp>
    </p:spTree>
    <p:extLst>
      <p:ext uri="{BB962C8B-B14F-4D97-AF65-F5344CB8AC3E}">
        <p14:creationId xmlns:p14="http://schemas.microsoft.com/office/powerpoint/2010/main" val="836192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4F8C9B3-9896-4452-806E-0017237759EF}" type="slidenum">
              <a:rPr lang="en-IE" smtClean="0"/>
              <a:pPr/>
              <a:t>20</a:t>
            </a:fld>
            <a:endParaRPr lang="en-IE"/>
          </a:p>
        </p:txBody>
      </p:sp>
    </p:spTree>
    <p:extLst>
      <p:ext uri="{BB962C8B-B14F-4D97-AF65-F5344CB8AC3E}">
        <p14:creationId xmlns:p14="http://schemas.microsoft.com/office/powerpoint/2010/main" val="65076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B7558A29-FC98-44C9-BF68-7C49B25B3E37}" type="datetime1">
              <a:rPr lang="en-IE" smtClean="0"/>
              <a:pPr/>
              <a:t>13/03/2019</a:t>
            </a:fld>
            <a:endParaRPr lang="en-IE"/>
          </a:p>
        </p:txBody>
      </p:sp>
      <p:sp>
        <p:nvSpPr>
          <p:cNvPr id="5" name="Footer Placeholder 4"/>
          <p:cNvSpPr>
            <a:spLocks noGrp="1"/>
          </p:cNvSpPr>
          <p:nvPr>
            <p:ph type="ftr" sz="quarter" idx="11"/>
          </p:nvPr>
        </p:nvSpPr>
        <p:spPr/>
        <p:txBody>
          <a:bodyPr/>
          <a:lstStyle/>
          <a:p>
            <a:r>
              <a:rPr lang="en-IE" smtClean="0"/>
              <a:t>Ms. M. Mc Namara                                   Kinsale Community School</a:t>
            </a:r>
            <a:endParaRPr lang="en-IE"/>
          </a:p>
        </p:txBody>
      </p:sp>
      <p:sp>
        <p:nvSpPr>
          <p:cNvPr id="6" name="Slide Number Placeholder 5"/>
          <p:cNvSpPr>
            <a:spLocks noGrp="1"/>
          </p:cNvSpPr>
          <p:nvPr>
            <p:ph type="sldNum" sz="quarter" idx="12"/>
          </p:nvPr>
        </p:nvSpPr>
        <p:spPr/>
        <p:txBody>
          <a:bodyPr/>
          <a:lstStyle/>
          <a:p>
            <a:fld id="{4FA78E7F-3A19-4EF1-A6AC-C1CF5BC17F92}" type="slidenum">
              <a:rPr lang="en-IE" smtClean="0"/>
              <a:pPr/>
              <a:t>‹#›</a:t>
            </a:fld>
            <a:endParaRPr lang="en-IE"/>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EA33E4-9D66-475C-9A2E-4EBD5791911B}" type="datetime1">
              <a:rPr lang="en-IE" smtClean="0"/>
              <a:pPr/>
              <a:t>13/03/2019</a:t>
            </a:fld>
            <a:endParaRPr lang="en-IE"/>
          </a:p>
        </p:txBody>
      </p:sp>
      <p:sp>
        <p:nvSpPr>
          <p:cNvPr id="5" name="Footer Placeholder 4"/>
          <p:cNvSpPr>
            <a:spLocks noGrp="1"/>
          </p:cNvSpPr>
          <p:nvPr>
            <p:ph type="ftr" sz="quarter" idx="11"/>
          </p:nvPr>
        </p:nvSpPr>
        <p:spPr/>
        <p:txBody>
          <a:bodyPr/>
          <a:lstStyle/>
          <a:p>
            <a:r>
              <a:rPr lang="en-IE" smtClean="0"/>
              <a:t>Ms. M. Mc Namara                                   Kinsale Community School</a:t>
            </a:r>
            <a:endParaRPr lang="en-IE"/>
          </a:p>
        </p:txBody>
      </p:sp>
      <p:sp>
        <p:nvSpPr>
          <p:cNvPr id="6" name="Slide Number Placeholder 5"/>
          <p:cNvSpPr>
            <a:spLocks noGrp="1"/>
          </p:cNvSpPr>
          <p:nvPr>
            <p:ph type="sldNum" sz="quarter" idx="12"/>
          </p:nvPr>
        </p:nvSpPr>
        <p:spPr/>
        <p:txBody>
          <a:bodyPr/>
          <a:lstStyle/>
          <a:p>
            <a:fld id="{4FA78E7F-3A19-4EF1-A6AC-C1CF5BC17F92}"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BC49FE-7AD6-4BA8-AAAC-75C457EB08EF}" type="datetime1">
              <a:rPr lang="en-IE" smtClean="0"/>
              <a:pPr/>
              <a:t>13/03/2019</a:t>
            </a:fld>
            <a:endParaRPr lang="en-IE"/>
          </a:p>
        </p:txBody>
      </p:sp>
      <p:sp>
        <p:nvSpPr>
          <p:cNvPr id="5" name="Footer Placeholder 4"/>
          <p:cNvSpPr>
            <a:spLocks noGrp="1"/>
          </p:cNvSpPr>
          <p:nvPr>
            <p:ph type="ftr" sz="quarter" idx="11"/>
          </p:nvPr>
        </p:nvSpPr>
        <p:spPr>
          <a:xfrm>
            <a:off x="2640597" y="6377459"/>
            <a:ext cx="3836404" cy="365125"/>
          </a:xfrm>
        </p:spPr>
        <p:txBody>
          <a:bodyPr/>
          <a:lstStyle/>
          <a:p>
            <a:r>
              <a:rPr lang="en-IE" smtClean="0"/>
              <a:t>Ms. M. Mc Namara                                   Kinsale Community School</a:t>
            </a:r>
            <a:endParaRPr lang="en-IE"/>
          </a:p>
        </p:txBody>
      </p:sp>
      <p:sp>
        <p:nvSpPr>
          <p:cNvPr id="6" name="Slide Number Placeholder 5"/>
          <p:cNvSpPr>
            <a:spLocks noGrp="1"/>
          </p:cNvSpPr>
          <p:nvPr>
            <p:ph type="sldNum" sz="quarter" idx="12"/>
          </p:nvPr>
        </p:nvSpPr>
        <p:spPr/>
        <p:txBody>
          <a:bodyPr/>
          <a:lstStyle/>
          <a:p>
            <a:fld id="{4FA78E7F-3A19-4EF1-A6AC-C1CF5BC17F92}"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14EB8C-4484-4E4E-97C1-B193D3D9ADB6}" type="datetime1">
              <a:rPr lang="en-IE" smtClean="0"/>
              <a:pPr/>
              <a:t>13/03/2019</a:t>
            </a:fld>
            <a:endParaRPr lang="en-IE"/>
          </a:p>
        </p:txBody>
      </p:sp>
      <p:sp>
        <p:nvSpPr>
          <p:cNvPr id="5" name="Footer Placeholder 4"/>
          <p:cNvSpPr>
            <a:spLocks noGrp="1"/>
          </p:cNvSpPr>
          <p:nvPr>
            <p:ph type="ftr" sz="quarter" idx="11"/>
          </p:nvPr>
        </p:nvSpPr>
        <p:spPr/>
        <p:txBody>
          <a:bodyPr/>
          <a:lstStyle/>
          <a:p>
            <a:r>
              <a:rPr lang="en-IE" smtClean="0"/>
              <a:t>Ms. M. Mc Namara                                   Kinsale Community School</a:t>
            </a:r>
            <a:endParaRPr lang="en-IE"/>
          </a:p>
        </p:txBody>
      </p:sp>
      <p:sp>
        <p:nvSpPr>
          <p:cNvPr id="6" name="Slide Number Placeholder 5"/>
          <p:cNvSpPr>
            <a:spLocks noGrp="1"/>
          </p:cNvSpPr>
          <p:nvPr>
            <p:ph type="sldNum" sz="quarter" idx="12"/>
          </p:nvPr>
        </p:nvSpPr>
        <p:spPr/>
        <p:txBody>
          <a:bodyPr/>
          <a:lstStyle/>
          <a:p>
            <a:fld id="{4FA78E7F-3A19-4EF1-A6AC-C1CF5BC17F92}"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AAED4D2-C682-4EBF-A560-8DFAD3433F32}" type="datetime1">
              <a:rPr lang="en-IE" smtClean="0"/>
              <a:pPr/>
              <a:t>13/03/2019</a:t>
            </a:fld>
            <a:endParaRPr lang="en-IE"/>
          </a:p>
        </p:txBody>
      </p:sp>
      <p:sp>
        <p:nvSpPr>
          <p:cNvPr id="5" name="Footer Placeholder 4"/>
          <p:cNvSpPr>
            <a:spLocks noGrp="1"/>
          </p:cNvSpPr>
          <p:nvPr>
            <p:ph type="ftr" sz="quarter" idx="11"/>
          </p:nvPr>
        </p:nvSpPr>
        <p:spPr/>
        <p:txBody>
          <a:bodyPr/>
          <a:lstStyle/>
          <a:p>
            <a:r>
              <a:rPr lang="en-IE" smtClean="0"/>
              <a:t>Ms. M. Mc Namara                                   Kinsale Community School</a:t>
            </a:r>
            <a:endParaRPr lang="en-IE"/>
          </a:p>
        </p:txBody>
      </p:sp>
      <p:sp>
        <p:nvSpPr>
          <p:cNvPr id="6" name="Slide Number Placeholder 5"/>
          <p:cNvSpPr>
            <a:spLocks noGrp="1"/>
          </p:cNvSpPr>
          <p:nvPr>
            <p:ph type="sldNum" sz="quarter" idx="12"/>
          </p:nvPr>
        </p:nvSpPr>
        <p:spPr/>
        <p:txBody>
          <a:bodyPr/>
          <a:lstStyle/>
          <a:p>
            <a:fld id="{4FA78E7F-3A19-4EF1-A6AC-C1CF5BC17F92}" type="slidenum">
              <a:rPr lang="en-IE" smtClean="0"/>
              <a:pPr/>
              <a:t>‹#›</a:t>
            </a:fld>
            <a:endParaRPr lang="en-I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48C6F5-E0AA-49D8-9553-C1F6DE368534}" type="datetime1">
              <a:rPr lang="en-IE" smtClean="0"/>
              <a:pPr/>
              <a:t>13/03/2019</a:t>
            </a:fld>
            <a:endParaRPr lang="en-IE"/>
          </a:p>
        </p:txBody>
      </p:sp>
      <p:sp>
        <p:nvSpPr>
          <p:cNvPr id="6" name="Footer Placeholder 5"/>
          <p:cNvSpPr>
            <a:spLocks noGrp="1"/>
          </p:cNvSpPr>
          <p:nvPr>
            <p:ph type="ftr" sz="quarter" idx="11"/>
          </p:nvPr>
        </p:nvSpPr>
        <p:spPr/>
        <p:txBody>
          <a:bodyPr/>
          <a:lstStyle/>
          <a:p>
            <a:r>
              <a:rPr lang="en-IE" smtClean="0"/>
              <a:t>Ms. M. Mc Namara                                   Kinsale Community School</a:t>
            </a:r>
            <a:endParaRPr lang="en-IE"/>
          </a:p>
        </p:txBody>
      </p:sp>
      <p:sp>
        <p:nvSpPr>
          <p:cNvPr id="7" name="Slide Number Placeholder 6"/>
          <p:cNvSpPr>
            <a:spLocks noGrp="1"/>
          </p:cNvSpPr>
          <p:nvPr>
            <p:ph type="sldNum" sz="quarter" idx="12"/>
          </p:nvPr>
        </p:nvSpPr>
        <p:spPr/>
        <p:txBody>
          <a:bodyPr/>
          <a:lstStyle/>
          <a:p>
            <a:fld id="{4FA78E7F-3A19-4EF1-A6AC-C1CF5BC17F92}"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17C1460-157F-4397-B81C-F3A4BE4488C1}" type="datetime1">
              <a:rPr lang="en-IE" smtClean="0"/>
              <a:pPr/>
              <a:t>13/03/2019</a:t>
            </a:fld>
            <a:endParaRPr lang="en-IE"/>
          </a:p>
        </p:txBody>
      </p:sp>
      <p:sp>
        <p:nvSpPr>
          <p:cNvPr id="8" name="Footer Placeholder 7"/>
          <p:cNvSpPr>
            <a:spLocks noGrp="1"/>
          </p:cNvSpPr>
          <p:nvPr>
            <p:ph type="ftr" sz="quarter" idx="11"/>
          </p:nvPr>
        </p:nvSpPr>
        <p:spPr/>
        <p:txBody>
          <a:bodyPr/>
          <a:lstStyle/>
          <a:p>
            <a:r>
              <a:rPr lang="en-IE" smtClean="0"/>
              <a:t>Ms. M. Mc Namara                                   Kinsale Community School</a:t>
            </a:r>
            <a:endParaRPr lang="en-IE"/>
          </a:p>
        </p:txBody>
      </p:sp>
      <p:sp>
        <p:nvSpPr>
          <p:cNvPr id="9" name="Slide Number Placeholder 8"/>
          <p:cNvSpPr>
            <a:spLocks noGrp="1"/>
          </p:cNvSpPr>
          <p:nvPr>
            <p:ph type="sldNum" sz="quarter" idx="12"/>
          </p:nvPr>
        </p:nvSpPr>
        <p:spPr/>
        <p:txBody>
          <a:bodyPr/>
          <a:lstStyle/>
          <a:p>
            <a:fld id="{4FA78E7F-3A19-4EF1-A6AC-C1CF5BC17F92}"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07A1C3A-6377-4692-BFB1-9B88E600A486}" type="datetime1">
              <a:rPr lang="en-IE" smtClean="0"/>
              <a:pPr/>
              <a:t>13/03/2019</a:t>
            </a:fld>
            <a:endParaRPr lang="en-IE"/>
          </a:p>
        </p:txBody>
      </p:sp>
      <p:sp>
        <p:nvSpPr>
          <p:cNvPr id="4" name="Footer Placeholder 3"/>
          <p:cNvSpPr>
            <a:spLocks noGrp="1"/>
          </p:cNvSpPr>
          <p:nvPr>
            <p:ph type="ftr" sz="quarter" idx="11"/>
          </p:nvPr>
        </p:nvSpPr>
        <p:spPr/>
        <p:txBody>
          <a:bodyPr/>
          <a:lstStyle/>
          <a:p>
            <a:r>
              <a:rPr lang="en-IE" smtClean="0"/>
              <a:t>Ms. M. Mc Namara                                   Kinsale Community School</a:t>
            </a:r>
            <a:endParaRPr lang="en-IE"/>
          </a:p>
        </p:txBody>
      </p:sp>
      <p:sp>
        <p:nvSpPr>
          <p:cNvPr id="5" name="Slide Number Placeholder 4"/>
          <p:cNvSpPr>
            <a:spLocks noGrp="1"/>
          </p:cNvSpPr>
          <p:nvPr>
            <p:ph type="sldNum" sz="quarter" idx="12"/>
          </p:nvPr>
        </p:nvSpPr>
        <p:spPr/>
        <p:txBody>
          <a:bodyPr/>
          <a:lstStyle/>
          <a:p>
            <a:fld id="{4FA78E7F-3A19-4EF1-A6AC-C1CF5BC17F92}"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A9F3A-B9DA-4A40-B1F6-911197C58928}" type="datetime1">
              <a:rPr lang="en-IE" smtClean="0"/>
              <a:pPr/>
              <a:t>13/03/2019</a:t>
            </a:fld>
            <a:endParaRPr lang="en-IE"/>
          </a:p>
        </p:txBody>
      </p:sp>
      <p:sp>
        <p:nvSpPr>
          <p:cNvPr id="3" name="Footer Placeholder 2"/>
          <p:cNvSpPr>
            <a:spLocks noGrp="1"/>
          </p:cNvSpPr>
          <p:nvPr>
            <p:ph type="ftr" sz="quarter" idx="11"/>
          </p:nvPr>
        </p:nvSpPr>
        <p:spPr/>
        <p:txBody>
          <a:bodyPr/>
          <a:lstStyle/>
          <a:p>
            <a:r>
              <a:rPr lang="en-IE" smtClean="0"/>
              <a:t>Ms. M. Mc Namara                                   Kinsale Community School</a:t>
            </a:r>
            <a:endParaRPr lang="en-IE"/>
          </a:p>
        </p:txBody>
      </p:sp>
      <p:sp>
        <p:nvSpPr>
          <p:cNvPr id="4" name="Slide Number Placeholder 3"/>
          <p:cNvSpPr>
            <a:spLocks noGrp="1"/>
          </p:cNvSpPr>
          <p:nvPr>
            <p:ph type="sldNum" sz="quarter" idx="12"/>
          </p:nvPr>
        </p:nvSpPr>
        <p:spPr/>
        <p:txBody>
          <a:bodyPr/>
          <a:lstStyle/>
          <a:p>
            <a:fld id="{4FA78E7F-3A19-4EF1-A6AC-C1CF5BC17F92}"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E77F0F1-EA9C-4D15-BF77-46B711CE43A6}" type="datetime1">
              <a:rPr lang="en-IE" smtClean="0"/>
              <a:pPr/>
              <a:t>13/03/2019</a:t>
            </a:fld>
            <a:endParaRPr lang="en-IE"/>
          </a:p>
        </p:txBody>
      </p:sp>
      <p:sp>
        <p:nvSpPr>
          <p:cNvPr id="6" name="Footer Placeholder 5"/>
          <p:cNvSpPr>
            <a:spLocks noGrp="1"/>
          </p:cNvSpPr>
          <p:nvPr>
            <p:ph type="ftr" sz="quarter" idx="11"/>
          </p:nvPr>
        </p:nvSpPr>
        <p:spPr/>
        <p:txBody>
          <a:bodyPr/>
          <a:lstStyle/>
          <a:p>
            <a:r>
              <a:rPr lang="en-IE" smtClean="0"/>
              <a:t>Ms. M. Mc Namara                                   Kinsale Community School</a:t>
            </a:r>
            <a:endParaRPr lang="en-IE"/>
          </a:p>
        </p:txBody>
      </p:sp>
      <p:sp>
        <p:nvSpPr>
          <p:cNvPr id="7" name="Slide Number Placeholder 6"/>
          <p:cNvSpPr>
            <a:spLocks noGrp="1"/>
          </p:cNvSpPr>
          <p:nvPr>
            <p:ph type="sldNum" sz="quarter" idx="12"/>
          </p:nvPr>
        </p:nvSpPr>
        <p:spPr/>
        <p:txBody>
          <a:bodyPr/>
          <a:lstStyle/>
          <a:p>
            <a:fld id="{4FA78E7F-3A19-4EF1-A6AC-C1CF5BC17F92}" type="slidenum">
              <a:rPr lang="en-IE" smtClean="0"/>
              <a:pPr/>
              <a:t>‹#›</a:t>
            </a:fld>
            <a:endParaRPr lang="en-IE"/>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513F1617-A696-48B5-8039-34226BF54F32}" type="datetime1">
              <a:rPr lang="en-IE" smtClean="0"/>
              <a:pPr/>
              <a:t>13/03/2019</a:t>
            </a:fld>
            <a:endParaRPr lang="en-IE"/>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IE" smtClean="0"/>
              <a:t>Ms. M. Mc Namara                                   Kinsale Community School</a:t>
            </a:r>
            <a:endParaRPr lang="en-IE"/>
          </a:p>
        </p:txBody>
      </p:sp>
      <p:sp>
        <p:nvSpPr>
          <p:cNvPr id="7" name="Slide Number Placeholder 6"/>
          <p:cNvSpPr>
            <a:spLocks noGrp="1"/>
          </p:cNvSpPr>
          <p:nvPr>
            <p:ph type="sldNum" sz="quarter" idx="12"/>
          </p:nvPr>
        </p:nvSpPr>
        <p:spPr>
          <a:xfrm>
            <a:off x="8339328" y="1170432"/>
            <a:ext cx="733864" cy="201168"/>
          </a:xfrm>
        </p:spPr>
        <p:txBody>
          <a:bodyPr/>
          <a:lstStyle/>
          <a:p>
            <a:fld id="{4FA78E7F-3A19-4EF1-A6AC-C1CF5BC17F92}" type="slidenum">
              <a:rPr lang="en-IE" smtClean="0"/>
              <a:pPr/>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D022DE8-D293-4009-8C46-88F849FF38B3}" type="datetime1">
              <a:rPr lang="en-IE" smtClean="0"/>
              <a:pPr/>
              <a:t>13/03/2019</a:t>
            </a:fld>
            <a:endParaRPr lang="en-IE"/>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IE" smtClean="0"/>
              <a:t>Ms. M. Mc Namara                                   Kinsale Community School</a:t>
            </a:r>
            <a:endParaRPr lang="en-IE"/>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FA78E7F-3A19-4EF1-A6AC-C1CF5BC17F92}"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err="1" smtClean="0"/>
              <a:t>Tich</a:t>
            </a:r>
            <a:r>
              <a:rPr lang="en-IE" dirty="0" smtClean="0"/>
              <a:t> Miller by Wendy Cope</a:t>
            </a:r>
            <a:endParaRPr lang="en-IE" dirty="0"/>
          </a:p>
        </p:txBody>
      </p:sp>
      <p:sp>
        <p:nvSpPr>
          <p:cNvPr id="3" name="Subtitle 2"/>
          <p:cNvSpPr>
            <a:spLocks noGrp="1"/>
          </p:cNvSpPr>
          <p:nvPr>
            <p:ph type="subTitle" idx="1"/>
          </p:nvPr>
        </p:nvSpPr>
        <p:spPr/>
        <p:txBody>
          <a:bodyPr/>
          <a:lstStyle/>
          <a:p>
            <a:endParaRPr lang="en-IE" dirty="0"/>
          </a:p>
        </p:txBody>
      </p:sp>
    </p:spTree>
    <p:extLst>
      <p:ext uri="{BB962C8B-B14F-4D97-AF65-F5344CB8AC3E}">
        <p14:creationId xmlns:p14="http://schemas.microsoft.com/office/powerpoint/2010/main" val="2786951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9" y="3244334"/>
            <a:ext cx="5100072" cy="523220"/>
          </a:xfrm>
          <a:prstGeom prst="rect">
            <a:avLst/>
          </a:prstGeom>
        </p:spPr>
        <p:txBody>
          <a:bodyPr wrap="square">
            <a:spAutoFit/>
          </a:bodyPr>
          <a:lstStyle/>
          <a:p>
            <a:r>
              <a:rPr lang="en-IE" sz="2800" dirty="0" err="1" smtClean="0"/>
              <a:t>Tich</a:t>
            </a:r>
            <a:r>
              <a:rPr lang="en-IE" sz="2800" dirty="0" smtClean="0"/>
              <a:t> died when she was twelve.</a:t>
            </a:r>
          </a:p>
        </p:txBody>
      </p:sp>
      <p:pic>
        <p:nvPicPr>
          <p:cNvPr id="5122" name="Picture 2" descr="http://www.midnightmaniac.com/wp-content/uploads/2011/03/green-funeral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4077072"/>
            <a:ext cx="6120680" cy="1972841"/>
          </a:xfrm>
          <a:prstGeom prst="rect">
            <a:avLst/>
          </a:prstGeom>
          <a:ln w="190500" cap="sq">
            <a:solidFill>
              <a:schemeClr val="tx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3851920" y="188640"/>
            <a:ext cx="4968552" cy="216024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IE" sz="2000" b="1" dirty="0" err="1" smtClean="0"/>
              <a:t>Tich’s</a:t>
            </a:r>
            <a:r>
              <a:rPr lang="en-IE" sz="2000" b="1" dirty="0" smtClean="0"/>
              <a:t> death is sudden, shocking and sad.</a:t>
            </a:r>
          </a:p>
          <a:p>
            <a:r>
              <a:rPr lang="en-IE" sz="2000" b="1" dirty="0" smtClean="0"/>
              <a:t>She never found a way to fight back.</a:t>
            </a:r>
          </a:p>
          <a:p>
            <a:r>
              <a:rPr lang="en-IE" sz="2000" b="1" dirty="0" smtClean="0"/>
              <a:t>The stand alone verse shocks us and emphasises the tragic reality of her death.</a:t>
            </a:r>
            <a:endParaRPr lang="en-IE" sz="2000" b="1" dirty="0"/>
          </a:p>
        </p:txBody>
      </p:sp>
      <p:sp>
        <p:nvSpPr>
          <p:cNvPr id="4" name="Rounded Rectangle 3"/>
          <p:cNvSpPr/>
          <p:nvPr/>
        </p:nvSpPr>
        <p:spPr>
          <a:xfrm>
            <a:off x="179513" y="332656"/>
            <a:ext cx="3414132" cy="302433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IE" b="1" dirty="0" smtClean="0">
                <a:solidFill>
                  <a:srgbClr val="FF0000"/>
                </a:solidFill>
              </a:rPr>
              <a:t>Language</a:t>
            </a:r>
          </a:p>
          <a:p>
            <a:r>
              <a:rPr lang="en-IE" b="1" dirty="0" smtClean="0">
                <a:solidFill>
                  <a:srgbClr val="0070C0"/>
                </a:solidFill>
              </a:rPr>
              <a:t>The simplicity of the language throughout the poem reflects the simplicity of the language and thought process of young children. There is no flowery language, no euphemisms to hide the harsh reality.</a:t>
            </a:r>
            <a:endParaRPr lang="en-IE" b="1" dirty="0">
              <a:solidFill>
                <a:srgbClr val="0070C0"/>
              </a:solidFill>
            </a:endParaRPr>
          </a:p>
        </p:txBody>
      </p:sp>
    </p:spTree>
    <p:extLst>
      <p:ext uri="{BB962C8B-B14F-4D97-AF65-F5344CB8AC3E}">
        <p14:creationId xmlns:p14="http://schemas.microsoft.com/office/powerpoint/2010/main" val="250166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3"/>
                                        </p:tgtEl>
                                      </p:cBhvr>
                                    </p:animEffect>
                                    <p:anim calcmode="lin" valueType="num">
                                      <p:cBhvr>
                                        <p:cTn id="14" dur="1000"/>
                                        <p:tgtEl>
                                          <p:spTgt spid="3"/>
                                        </p:tgtEl>
                                        <p:attrNameLst>
                                          <p:attrName>ppt_x</p:attrName>
                                        </p:attrNameLst>
                                      </p:cBhvr>
                                      <p:tavLst>
                                        <p:tav tm="0">
                                          <p:val>
                                            <p:strVal val="ppt_x"/>
                                          </p:val>
                                        </p:tav>
                                        <p:tav tm="100000">
                                          <p:val>
                                            <p:strVal val="ppt_x"/>
                                          </p:val>
                                        </p:tav>
                                      </p:tavLst>
                                    </p:anim>
                                    <p:anim calcmode="lin" valueType="num">
                                      <p:cBhvr>
                                        <p:cTn id="15" dur="1000"/>
                                        <p:tgtEl>
                                          <p:spTgt spid="3"/>
                                        </p:tgtEl>
                                        <p:attrNameLst>
                                          <p:attrName>ppt_y</p:attrName>
                                        </p:attrNameLst>
                                      </p:cBhvr>
                                      <p:tavLst>
                                        <p:tav tm="0">
                                          <p:val>
                                            <p:strVal val="ppt_y"/>
                                          </p:val>
                                        </p:tav>
                                        <p:tav tm="100000">
                                          <p:val>
                                            <p:strVal val="ppt_y+.1"/>
                                          </p:val>
                                        </p:tav>
                                      </p:tavLst>
                                    </p:anim>
                                    <p:set>
                                      <p:cBhvr>
                                        <p:cTn id="16" dur="1" fill="hold">
                                          <p:stCondLst>
                                            <p:cond delay="9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1" nodeType="clickEffect">
                                  <p:stCondLst>
                                    <p:cond delay="0"/>
                                  </p:stCondLst>
                                  <p:childTnLst>
                                    <p:animEffect transition="out" filter="fade">
                                      <p:cBhvr>
                                        <p:cTn id="27" dur="1000"/>
                                        <p:tgtEl>
                                          <p:spTgt spid="4"/>
                                        </p:tgtEl>
                                      </p:cBhvr>
                                    </p:animEffect>
                                    <p:anim calcmode="lin" valueType="num">
                                      <p:cBhvr>
                                        <p:cTn id="28" dur="1000"/>
                                        <p:tgtEl>
                                          <p:spTgt spid="4"/>
                                        </p:tgtEl>
                                        <p:attrNameLst>
                                          <p:attrName>ppt_x</p:attrName>
                                        </p:attrNameLst>
                                      </p:cBhvr>
                                      <p:tavLst>
                                        <p:tav tm="0">
                                          <p:val>
                                            <p:strVal val="ppt_x"/>
                                          </p:val>
                                        </p:tav>
                                        <p:tav tm="100000">
                                          <p:val>
                                            <p:strVal val="ppt_x"/>
                                          </p:val>
                                        </p:tav>
                                      </p:tavLst>
                                    </p:anim>
                                    <p:anim calcmode="lin" valueType="num">
                                      <p:cBhvr>
                                        <p:cTn id="29" dur="1000"/>
                                        <p:tgtEl>
                                          <p:spTgt spid="4"/>
                                        </p:tgtEl>
                                        <p:attrNameLst>
                                          <p:attrName>ppt_y</p:attrName>
                                        </p:attrNameLst>
                                      </p:cBhvr>
                                      <p:tavLst>
                                        <p:tav tm="0">
                                          <p:val>
                                            <p:strVal val="ppt_y"/>
                                          </p:val>
                                        </p:tav>
                                        <p:tav tm="100000">
                                          <p:val>
                                            <p:strVal val="ppt_y+.1"/>
                                          </p:val>
                                        </p:tav>
                                      </p:tavLst>
                                    </p:anim>
                                    <p:set>
                                      <p:cBhvr>
                                        <p:cTn id="3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gmi-ResViewSizer_img" descr="tich_miller_by_thefullmetalartist-d386m4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476673"/>
            <a:ext cx="7632848" cy="58326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endParaRPr lang="en-IE" dirty="0"/>
          </a:p>
        </p:txBody>
      </p:sp>
    </p:spTree>
    <p:extLst>
      <p:ext uri="{BB962C8B-B14F-4D97-AF65-F5344CB8AC3E}">
        <p14:creationId xmlns:p14="http://schemas.microsoft.com/office/powerpoint/2010/main" val="3932899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banner_fivesen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988840"/>
            <a:ext cx="7920880" cy="4104456"/>
          </a:xfrm>
          <a:prstGeom prst="rect">
            <a:avLst/>
          </a:prstGeom>
          <a:ln>
            <a:noFill/>
          </a:ln>
          <a:effectLst>
            <a:outerShdw blurRad="292100" dist="139700" dir="2700000" algn="tl" rotWithShape="0">
              <a:srgbClr val="333333">
                <a:alpha val="65000"/>
              </a:srgbClr>
            </a:outerShdw>
          </a:effectLst>
          <a:extLst/>
        </p:spPr>
      </p:pic>
      <p:sp>
        <p:nvSpPr>
          <p:cNvPr id="4" name="Rectangle 3"/>
          <p:cNvSpPr/>
          <p:nvPr/>
        </p:nvSpPr>
        <p:spPr>
          <a:xfrm>
            <a:off x="683568" y="332656"/>
            <a:ext cx="7920880" cy="1938992"/>
          </a:xfrm>
          <a:prstGeom prst="rect">
            <a:avLst/>
          </a:prstGeom>
        </p:spPr>
        <p:txBody>
          <a:bodyPr wrap="square">
            <a:spAutoFit/>
          </a:bodyPr>
          <a:lstStyle/>
          <a:p>
            <a:r>
              <a:rPr lang="en-IE"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ngsana New" pitchFamily="18" charset="-34"/>
              </a:rPr>
              <a:t>Pick out some examples of how </a:t>
            </a:r>
            <a:r>
              <a:rPr lang="en-IE"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ngsana New" pitchFamily="18" charset="-34"/>
              </a:rPr>
              <a:t>the writer </a:t>
            </a:r>
            <a:r>
              <a:rPr lang="en-IE"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ngsana New" pitchFamily="18" charset="-34"/>
              </a:rPr>
              <a:t>appeals to the senses.</a:t>
            </a:r>
            <a:endParaRPr lang="en-IE" sz="6000" dirty="0"/>
          </a:p>
        </p:txBody>
      </p:sp>
    </p:spTree>
    <p:extLst>
      <p:ext uri="{BB962C8B-B14F-4D97-AF65-F5344CB8AC3E}">
        <p14:creationId xmlns:p14="http://schemas.microsoft.com/office/powerpoint/2010/main" val="3037608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IE"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Write a conversation:</a:t>
            </a:r>
            <a:endParaRPr lang="en-I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Content Placeholder 4"/>
          <p:cNvSpPr>
            <a:spLocks noGrp="1"/>
          </p:cNvSpPr>
          <p:nvPr>
            <p:ph idx="1"/>
          </p:nvPr>
        </p:nvSpPr>
        <p:spPr/>
        <p:txBody>
          <a:bodyPr>
            <a:normAutofit/>
          </a:bodyPr>
          <a:lstStyle/>
          <a:p>
            <a:pPr marL="0" indent="0">
              <a:buNone/>
            </a:pPr>
            <a:r>
              <a:rPr lang="en-IE" dirty="0" smtClean="0"/>
              <a:t>Write </a:t>
            </a:r>
            <a:r>
              <a:rPr lang="en-IE" dirty="0"/>
              <a:t>a conversation between </a:t>
            </a:r>
            <a:r>
              <a:rPr lang="en-IE" dirty="0" err="1"/>
              <a:t>Tich</a:t>
            </a:r>
            <a:r>
              <a:rPr lang="en-IE" dirty="0"/>
              <a:t> and </a:t>
            </a:r>
            <a:r>
              <a:rPr lang="en-IE" dirty="0" smtClean="0"/>
              <a:t>Tubby.</a:t>
            </a:r>
          </a:p>
          <a:p>
            <a:pPr marL="0" indent="0">
              <a:buNone/>
            </a:pPr>
            <a:r>
              <a:rPr lang="en-IE" dirty="0" smtClean="0"/>
              <a:t>This conversation could take place in the changing room after games.</a:t>
            </a:r>
          </a:p>
          <a:p>
            <a:pPr marL="0" indent="0">
              <a:buNone/>
            </a:pPr>
            <a:endParaRPr lang="en-IE" dirty="0" smtClean="0"/>
          </a:p>
          <a:p>
            <a:pPr marL="0" indent="0">
              <a:buNone/>
            </a:pPr>
            <a:r>
              <a:rPr lang="en-IE" b="1" dirty="0" smtClean="0"/>
              <a:t>Tubby:   </a:t>
            </a:r>
            <a:r>
              <a:rPr lang="en-IE" dirty="0" smtClean="0"/>
              <a:t>Gosh, I’m exhausted after all that running around.</a:t>
            </a:r>
          </a:p>
          <a:p>
            <a:pPr marL="0" indent="0">
              <a:buNone/>
            </a:pPr>
            <a:r>
              <a:rPr lang="en-IE" b="1" dirty="0" err="1" smtClean="0"/>
              <a:t>Tich</a:t>
            </a:r>
            <a:r>
              <a:rPr lang="en-IE" b="1" dirty="0" smtClean="0"/>
              <a:t>: </a:t>
            </a:r>
            <a:r>
              <a:rPr lang="en-IE" dirty="0" smtClean="0"/>
              <a:t>My mother will ground me. My glasses are broken again.</a:t>
            </a:r>
            <a:endParaRPr lang="en-IE" b="1" dirty="0" smtClean="0"/>
          </a:p>
          <a:p>
            <a:pPr marL="0" indent="0">
              <a:buNone/>
            </a:pPr>
            <a:endParaRPr lang="en-IE" i="1" dirty="0"/>
          </a:p>
          <a:p>
            <a:endParaRPr lang="en-IE" dirty="0"/>
          </a:p>
        </p:txBody>
      </p:sp>
    </p:spTree>
    <p:extLst>
      <p:ext uri="{BB962C8B-B14F-4D97-AF65-F5344CB8AC3E}">
        <p14:creationId xmlns:p14="http://schemas.microsoft.com/office/powerpoint/2010/main" val="214294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PQE- Point/Quote/Explain</a:t>
            </a:r>
            <a:endParaRPr lang="en-IE" dirty="0"/>
          </a:p>
        </p:txBody>
      </p:sp>
      <p:sp>
        <p:nvSpPr>
          <p:cNvPr id="3" name="Content Placeholder 2"/>
          <p:cNvSpPr>
            <a:spLocks noGrp="1"/>
          </p:cNvSpPr>
          <p:nvPr>
            <p:ph idx="1"/>
          </p:nvPr>
        </p:nvSpPr>
        <p:spPr/>
        <p:txBody>
          <a:bodyPr/>
          <a:lstStyle/>
          <a:p>
            <a:r>
              <a:rPr lang="en-IE" dirty="0" smtClean="0"/>
              <a:t>Remember to ALWAYS USE PQE</a:t>
            </a:r>
            <a:endParaRPr lang="en-IE" dirty="0"/>
          </a:p>
        </p:txBody>
      </p:sp>
      <p:sp>
        <p:nvSpPr>
          <p:cNvPr id="4" name="Footer Placeholder 3"/>
          <p:cNvSpPr>
            <a:spLocks noGrp="1"/>
          </p:cNvSpPr>
          <p:nvPr>
            <p:ph type="ftr" sz="quarter" idx="11"/>
          </p:nvPr>
        </p:nvSpPr>
        <p:spPr/>
        <p:txBody>
          <a:bodyPr/>
          <a:lstStyle/>
          <a:p>
            <a:endParaRPr lang="en-I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399" y="188640"/>
            <a:ext cx="8229600" cy="432048"/>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IE"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PQE example:</a:t>
            </a:r>
            <a:endParaRPr lang="en-I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619672" y="2420888"/>
            <a:ext cx="5472608" cy="3705275"/>
          </a:xfrm>
        </p:spPr>
        <p:txBody>
          <a:bodyPr>
            <a:normAutofit fontScale="77500" lnSpcReduction="20000"/>
          </a:bodyPr>
          <a:lstStyle/>
          <a:p>
            <a:pPr marL="0" indent="0">
              <a:buNone/>
            </a:pPr>
            <a:r>
              <a:rPr lang="en-GB" dirty="0" smtClean="0">
                <a:solidFill>
                  <a:srgbClr val="7030A0"/>
                </a:solidFill>
              </a:rPr>
              <a:t>In </a:t>
            </a:r>
            <a:r>
              <a:rPr lang="en-GB" dirty="0" err="1" smtClean="0">
                <a:solidFill>
                  <a:srgbClr val="7030A0"/>
                </a:solidFill>
              </a:rPr>
              <a:t>Tich</a:t>
            </a:r>
            <a:r>
              <a:rPr lang="en-GB" dirty="0" smtClean="0">
                <a:solidFill>
                  <a:srgbClr val="7030A0"/>
                </a:solidFill>
              </a:rPr>
              <a:t> Miller, </a:t>
            </a:r>
            <a:r>
              <a:rPr lang="en-GB" dirty="0">
                <a:solidFill>
                  <a:srgbClr val="7030A0"/>
                </a:solidFill>
              </a:rPr>
              <a:t>the poet </a:t>
            </a:r>
            <a:r>
              <a:rPr lang="en-GB" dirty="0" smtClean="0">
                <a:solidFill>
                  <a:srgbClr val="7030A0"/>
                </a:solidFill>
              </a:rPr>
              <a:t>shares a personal experience with us. </a:t>
            </a:r>
          </a:p>
          <a:p>
            <a:pPr marL="0" indent="0">
              <a:buNone/>
            </a:pPr>
            <a:r>
              <a:rPr lang="en-GB" dirty="0" smtClean="0">
                <a:solidFill>
                  <a:srgbClr val="00B050"/>
                </a:solidFill>
              </a:rPr>
              <a:t>For </a:t>
            </a:r>
            <a:r>
              <a:rPr lang="en-GB" dirty="0">
                <a:solidFill>
                  <a:srgbClr val="00B050"/>
                </a:solidFill>
              </a:rPr>
              <a:t>example, in </a:t>
            </a:r>
            <a:r>
              <a:rPr lang="en-GB" dirty="0" smtClean="0">
                <a:solidFill>
                  <a:srgbClr val="00B050"/>
                </a:solidFill>
              </a:rPr>
              <a:t>line 4 and 5 the </a:t>
            </a:r>
            <a:r>
              <a:rPr lang="en-GB" dirty="0">
                <a:solidFill>
                  <a:srgbClr val="00B050"/>
                </a:solidFill>
              </a:rPr>
              <a:t>p</a:t>
            </a:r>
            <a:r>
              <a:rPr lang="en-GB" dirty="0" smtClean="0">
                <a:solidFill>
                  <a:srgbClr val="00B050"/>
                </a:solidFill>
              </a:rPr>
              <a:t>oet says </a:t>
            </a:r>
          </a:p>
          <a:p>
            <a:pPr marL="0" indent="0">
              <a:buNone/>
            </a:pPr>
            <a:r>
              <a:rPr lang="en-GB" i="1" dirty="0" smtClean="0">
                <a:solidFill>
                  <a:srgbClr val="00B050"/>
                </a:solidFill>
              </a:rPr>
              <a:t>“She and I </a:t>
            </a:r>
            <a:r>
              <a:rPr lang="en-GB" i="1" smtClean="0">
                <a:solidFill>
                  <a:srgbClr val="00B050"/>
                </a:solidFill>
              </a:rPr>
              <a:t>were always </a:t>
            </a:r>
            <a:r>
              <a:rPr lang="en-GB" i="1" dirty="0" smtClean="0">
                <a:solidFill>
                  <a:srgbClr val="00B050"/>
                </a:solidFill>
              </a:rPr>
              <a:t>the last two left standing by the wire mesh fence”. </a:t>
            </a:r>
          </a:p>
          <a:p>
            <a:pPr marL="0" indent="0">
              <a:buNone/>
            </a:pPr>
            <a:r>
              <a:rPr lang="en-GB" dirty="0" smtClean="0"/>
              <a:t>The </a:t>
            </a:r>
            <a:r>
              <a:rPr lang="en-GB" dirty="0"/>
              <a:t>use of the first person (</a:t>
            </a:r>
            <a:r>
              <a:rPr lang="en-GB" dirty="0" smtClean="0"/>
              <a:t>I) </a:t>
            </a:r>
            <a:r>
              <a:rPr lang="en-GB" dirty="0"/>
              <a:t>allows the poet to speak </a:t>
            </a:r>
            <a:r>
              <a:rPr lang="en-GB" dirty="0" smtClean="0"/>
              <a:t>from personal experience. </a:t>
            </a:r>
          </a:p>
          <a:p>
            <a:pPr marL="0" indent="0">
              <a:buNone/>
            </a:pPr>
            <a:r>
              <a:rPr lang="en-GB" dirty="0" smtClean="0"/>
              <a:t>The poet recalls how uncomfortable she felt when teams were being chosen.</a:t>
            </a:r>
            <a:endParaRPr lang="en-IE" dirty="0"/>
          </a:p>
          <a:p>
            <a:endParaRPr lang="en-IE" dirty="0"/>
          </a:p>
        </p:txBody>
      </p:sp>
      <p:sp>
        <p:nvSpPr>
          <p:cNvPr id="5" name="Rectangle 4"/>
          <p:cNvSpPr/>
          <p:nvPr/>
        </p:nvSpPr>
        <p:spPr>
          <a:xfrm>
            <a:off x="395536" y="836712"/>
            <a:ext cx="8496944" cy="129614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2800" dirty="0">
                <a:solidFill>
                  <a:srgbClr val="FF0000"/>
                </a:solidFill>
              </a:rPr>
              <a:t>Using PEE paragraphs </a:t>
            </a:r>
            <a:r>
              <a:rPr lang="en-GB" sz="2800" dirty="0" smtClean="0">
                <a:solidFill>
                  <a:srgbClr val="FF0000"/>
                </a:solidFill>
              </a:rPr>
              <a:t>leads to good writing. Make </a:t>
            </a:r>
            <a:r>
              <a:rPr lang="en-GB" sz="2800" b="1" dirty="0">
                <a:solidFill>
                  <a:srgbClr val="FF0000"/>
                </a:solidFill>
              </a:rPr>
              <a:t>clear points </a:t>
            </a:r>
            <a:r>
              <a:rPr lang="en-GB" sz="2800" dirty="0">
                <a:solidFill>
                  <a:srgbClr val="FF0000"/>
                </a:solidFill>
              </a:rPr>
              <a:t>which are </a:t>
            </a:r>
            <a:r>
              <a:rPr lang="en-GB" sz="2800" b="1" dirty="0">
                <a:solidFill>
                  <a:srgbClr val="FF0000"/>
                </a:solidFill>
              </a:rPr>
              <a:t>proven by evidence</a:t>
            </a:r>
            <a:r>
              <a:rPr lang="en-GB" sz="2800" dirty="0" smtClean="0">
                <a:solidFill>
                  <a:srgbClr val="FF0000"/>
                </a:solidFill>
              </a:rPr>
              <a:t>. Then explain your point. </a:t>
            </a:r>
            <a:endParaRPr lang="en-IE" sz="2800" dirty="0">
              <a:solidFill>
                <a:srgbClr val="FF0000"/>
              </a:solidFill>
            </a:endParaRPr>
          </a:p>
        </p:txBody>
      </p:sp>
      <p:sp>
        <p:nvSpPr>
          <p:cNvPr id="6" name="Right Arrow 5"/>
          <p:cNvSpPr/>
          <p:nvPr/>
        </p:nvSpPr>
        <p:spPr>
          <a:xfrm>
            <a:off x="-2268760" y="2132855"/>
            <a:ext cx="4104457" cy="2539149"/>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000" b="1" dirty="0">
                <a:solidFill>
                  <a:srgbClr val="7030A0"/>
                </a:solidFill>
              </a:rPr>
              <a:t>POINT </a:t>
            </a:r>
            <a:endParaRPr lang="en-IE" sz="2000" dirty="0">
              <a:solidFill>
                <a:srgbClr val="7030A0"/>
              </a:solidFill>
            </a:endParaRPr>
          </a:p>
          <a:p>
            <a:r>
              <a:rPr lang="en-GB" sz="2000" b="1" dirty="0">
                <a:solidFill>
                  <a:schemeClr val="accent4"/>
                </a:solidFill>
              </a:rPr>
              <a:t>(Make a statement; say something about the topic) </a:t>
            </a:r>
            <a:endParaRPr lang="en-IE" sz="2000" dirty="0">
              <a:solidFill>
                <a:schemeClr val="accent4"/>
              </a:solidFill>
            </a:endParaRPr>
          </a:p>
        </p:txBody>
      </p:sp>
      <p:sp>
        <p:nvSpPr>
          <p:cNvPr id="9" name="Right Arrow 8"/>
          <p:cNvSpPr/>
          <p:nvPr/>
        </p:nvSpPr>
        <p:spPr>
          <a:xfrm>
            <a:off x="-2412776" y="4475633"/>
            <a:ext cx="4248473" cy="2357396"/>
          </a:xfrm>
          <a:prstGeom prst="rightArrow">
            <a:avLst>
              <a:gd name="adj1" fmla="val 50000"/>
              <a:gd name="adj2" fmla="val 48672"/>
            </a:avLst>
          </a:prstGeom>
        </p:spPr>
        <p:style>
          <a:lnRef idx="2">
            <a:schemeClr val="accent1"/>
          </a:lnRef>
          <a:fillRef idx="1">
            <a:schemeClr val="lt1"/>
          </a:fillRef>
          <a:effectRef idx="0">
            <a:schemeClr val="accent1"/>
          </a:effectRef>
          <a:fontRef idx="minor">
            <a:schemeClr val="dk1"/>
          </a:fontRef>
        </p:style>
        <p:txBody>
          <a:bodyPr rtlCol="0" anchor="ctr"/>
          <a:lstStyle/>
          <a:p>
            <a:r>
              <a:rPr lang="en-GB" b="1" dirty="0" smtClean="0"/>
              <a:t>EXPLANATION</a:t>
            </a:r>
            <a:endParaRPr lang="en-IE" dirty="0"/>
          </a:p>
          <a:p>
            <a:r>
              <a:rPr lang="en-GB" b="1" dirty="0"/>
              <a:t>(</a:t>
            </a:r>
            <a:r>
              <a:rPr lang="en-GB" b="1" i="1" dirty="0"/>
              <a:t>How </a:t>
            </a:r>
            <a:r>
              <a:rPr lang="en-GB" b="1" dirty="0"/>
              <a:t>does the proof – </a:t>
            </a:r>
            <a:r>
              <a:rPr lang="en-GB" b="1" dirty="0" smtClean="0"/>
              <a:t>the EVIDENCE – prove what you have said?) </a:t>
            </a:r>
            <a:endParaRPr lang="en-IE" dirty="0"/>
          </a:p>
        </p:txBody>
      </p:sp>
      <p:sp>
        <p:nvSpPr>
          <p:cNvPr id="11" name="Left Arrow 10"/>
          <p:cNvSpPr/>
          <p:nvPr/>
        </p:nvSpPr>
        <p:spPr>
          <a:xfrm>
            <a:off x="6876256" y="2771879"/>
            <a:ext cx="2736304" cy="2882451"/>
          </a:xfrm>
          <a:prstGeom prst="leftArrow">
            <a:avLst>
              <a:gd name="adj1" fmla="val 50000"/>
              <a:gd name="adj2" fmla="val 50000"/>
            </a:avLst>
          </a:prstGeom>
        </p:spPr>
        <p:style>
          <a:lnRef idx="2">
            <a:schemeClr val="accent1"/>
          </a:lnRef>
          <a:fillRef idx="1">
            <a:schemeClr val="lt1"/>
          </a:fillRef>
          <a:effectRef idx="0">
            <a:schemeClr val="accent1"/>
          </a:effectRef>
          <a:fontRef idx="minor">
            <a:schemeClr val="dk1"/>
          </a:fontRef>
        </p:style>
        <p:txBody>
          <a:bodyPr rtlCol="0" anchor="ctr"/>
          <a:lstStyle/>
          <a:p>
            <a:r>
              <a:rPr lang="en-GB" b="1" dirty="0" smtClean="0">
                <a:solidFill>
                  <a:srgbClr val="00B050"/>
                </a:solidFill>
              </a:rPr>
              <a:t>Quote</a:t>
            </a:r>
          </a:p>
          <a:p>
            <a:r>
              <a:rPr lang="en-GB" b="1" dirty="0" smtClean="0">
                <a:solidFill>
                  <a:srgbClr val="00B050"/>
                </a:solidFill>
              </a:rPr>
              <a:t>(Where </a:t>
            </a:r>
            <a:r>
              <a:rPr lang="en-GB" b="1" dirty="0">
                <a:solidFill>
                  <a:srgbClr val="00B050"/>
                </a:solidFill>
              </a:rPr>
              <a:t>is the proof for what you have said above?)</a:t>
            </a:r>
            <a:endParaRPr lang="en-IE" dirty="0">
              <a:solidFill>
                <a:srgbClr val="00B050"/>
              </a:solidFill>
            </a:endParaRPr>
          </a:p>
        </p:txBody>
      </p:sp>
    </p:spTree>
    <p:extLst>
      <p:ext uri="{BB962C8B-B14F-4D97-AF65-F5344CB8AC3E}">
        <p14:creationId xmlns:p14="http://schemas.microsoft.com/office/powerpoint/2010/main" val="270267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xit" presetSubtype="0" fill="hold" grpId="1" nodeType="clickEffect">
                                  <p:stCondLst>
                                    <p:cond delay="0"/>
                                  </p:stCondLst>
                                  <p:childTnLst>
                                    <p:animEffect transition="out" filter="fade">
                                      <p:cBhvr>
                                        <p:cTn id="54" dur="1000"/>
                                        <p:tgtEl>
                                          <p:spTgt spid="6"/>
                                        </p:tgtEl>
                                      </p:cBhvr>
                                    </p:animEffect>
                                    <p:anim calcmode="lin" valueType="num">
                                      <p:cBhvr>
                                        <p:cTn id="55" dur="1000"/>
                                        <p:tgtEl>
                                          <p:spTgt spid="6"/>
                                        </p:tgtEl>
                                        <p:attrNameLst>
                                          <p:attrName>ppt_x</p:attrName>
                                        </p:attrNameLst>
                                      </p:cBhvr>
                                      <p:tavLst>
                                        <p:tav tm="0">
                                          <p:val>
                                            <p:strVal val="ppt_x"/>
                                          </p:val>
                                        </p:tav>
                                        <p:tav tm="100000">
                                          <p:val>
                                            <p:strVal val="ppt_x"/>
                                          </p:val>
                                        </p:tav>
                                      </p:tavLst>
                                    </p:anim>
                                    <p:anim calcmode="lin" valueType="num">
                                      <p:cBhvr>
                                        <p:cTn id="56" dur="1000"/>
                                        <p:tgtEl>
                                          <p:spTgt spid="6"/>
                                        </p:tgtEl>
                                        <p:attrNameLst>
                                          <p:attrName>ppt_y</p:attrName>
                                        </p:attrNameLst>
                                      </p:cBhvr>
                                      <p:tavLst>
                                        <p:tav tm="0">
                                          <p:val>
                                            <p:strVal val="ppt_y"/>
                                          </p:val>
                                        </p:tav>
                                        <p:tav tm="100000">
                                          <p:val>
                                            <p:strVal val="ppt_y+.1"/>
                                          </p:val>
                                        </p:tav>
                                      </p:tavLst>
                                    </p:anim>
                                    <p:set>
                                      <p:cBhvr>
                                        <p:cTn id="57" dur="1" fill="hold">
                                          <p:stCondLst>
                                            <p:cond delay="999"/>
                                          </p:stCondLst>
                                        </p:cTn>
                                        <p:tgtEl>
                                          <p:spTgt spid="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xit" presetSubtype="0" fill="hold" grpId="1" nodeType="clickEffect">
                                  <p:stCondLst>
                                    <p:cond delay="0"/>
                                  </p:stCondLst>
                                  <p:childTnLst>
                                    <p:animEffect transition="out" filter="fade">
                                      <p:cBhvr>
                                        <p:cTn id="68" dur="1000"/>
                                        <p:tgtEl>
                                          <p:spTgt spid="11"/>
                                        </p:tgtEl>
                                      </p:cBhvr>
                                    </p:animEffect>
                                    <p:anim calcmode="lin" valueType="num">
                                      <p:cBhvr>
                                        <p:cTn id="69" dur="1000"/>
                                        <p:tgtEl>
                                          <p:spTgt spid="11"/>
                                        </p:tgtEl>
                                        <p:attrNameLst>
                                          <p:attrName>ppt_x</p:attrName>
                                        </p:attrNameLst>
                                      </p:cBhvr>
                                      <p:tavLst>
                                        <p:tav tm="0">
                                          <p:val>
                                            <p:strVal val="ppt_x"/>
                                          </p:val>
                                        </p:tav>
                                        <p:tav tm="100000">
                                          <p:val>
                                            <p:strVal val="ppt_x"/>
                                          </p:val>
                                        </p:tav>
                                      </p:tavLst>
                                    </p:anim>
                                    <p:anim calcmode="lin" valueType="num">
                                      <p:cBhvr>
                                        <p:cTn id="70" dur="1000"/>
                                        <p:tgtEl>
                                          <p:spTgt spid="11"/>
                                        </p:tgtEl>
                                        <p:attrNameLst>
                                          <p:attrName>ppt_y</p:attrName>
                                        </p:attrNameLst>
                                      </p:cBhvr>
                                      <p:tavLst>
                                        <p:tav tm="0">
                                          <p:val>
                                            <p:strVal val="ppt_y"/>
                                          </p:val>
                                        </p:tav>
                                        <p:tav tm="100000">
                                          <p:val>
                                            <p:strVal val="ppt_y+.1"/>
                                          </p:val>
                                        </p:tav>
                                      </p:tavLst>
                                    </p:anim>
                                    <p:set>
                                      <p:cBhvr>
                                        <p:cTn id="71" dur="1" fill="hold">
                                          <p:stCondLst>
                                            <p:cond delay="999"/>
                                          </p:stCondLst>
                                        </p:cTn>
                                        <p:tgtEl>
                                          <p:spTgt spid="11"/>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1000"/>
                                        <p:tgtEl>
                                          <p:spTgt spid="9"/>
                                        </p:tgtEl>
                                      </p:cBhvr>
                                    </p:animEffect>
                                    <p:anim calcmode="lin" valueType="num">
                                      <p:cBhvr>
                                        <p:cTn id="77" dur="1000" fill="hold"/>
                                        <p:tgtEl>
                                          <p:spTgt spid="9"/>
                                        </p:tgtEl>
                                        <p:attrNameLst>
                                          <p:attrName>ppt_x</p:attrName>
                                        </p:attrNameLst>
                                      </p:cBhvr>
                                      <p:tavLst>
                                        <p:tav tm="0">
                                          <p:val>
                                            <p:strVal val="#ppt_x"/>
                                          </p:val>
                                        </p:tav>
                                        <p:tav tm="100000">
                                          <p:val>
                                            <p:strVal val="#ppt_x"/>
                                          </p:val>
                                        </p:tav>
                                      </p:tavLst>
                                    </p:anim>
                                    <p:anim calcmode="lin" valueType="num">
                                      <p:cBhvr>
                                        <p:cTn id="7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xit" presetSubtype="0" fill="hold" grpId="1" nodeType="clickEffect">
                                  <p:stCondLst>
                                    <p:cond delay="0"/>
                                  </p:stCondLst>
                                  <p:childTnLst>
                                    <p:animEffect transition="out" filter="fade">
                                      <p:cBhvr>
                                        <p:cTn id="82" dur="1000"/>
                                        <p:tgtEl>
                                          <p:spTgt spid="9"/>
                                        </p:tgtEl>
                                      </p:cBhvr>
                                    </p:animEffect>
                                    <p:anim calcmode="lin" valueType="num">
                                      <p:cBhvr>
                                        <p:cTn id="83" dur="1000"/>
                                        <p:tgtEl>
                                          <p:spTgt spid="9"/>
                                        </p:tgtEl>
                                        <p:attrNameLst>
                                          <p:attrName>ppt_x</p:attrName>
                                        </p:attrNameLst>
                                      </p:cBhvr>
                                      <p:tavLst>
                                        <p:tav tm="0">
                                          <p:val>
                                            <p:strVal val="ppt_x"/>
                                          </p:val>
                                        </p:tav>
                                        <p:tav tm="100000">
                                          <p:val>
                                            <p:strVal val="ppt_x"/>
                                          </p:val>
                                        </p:tav>
                                      </p:tavLst>
                                    </p:anim>
                                    <p:anim calcmode="lin" valueType="num">
                                      <p:cBhvr>
                                        <p:cTn id="84" dur="1000"/>
                                        <p:tgtEl>
                                          <p:spTgt spid="9"/>
                                        </p:tgtEl>
                                        <p:attrNameLst>
                                          <p:attrName>ppt_y</p:attrName>
                                        </p:attrNameLst>
                                      </p:cBhvr>
                                      <p:tavLst>
                                        <p:tav tm="0">
                                          <p:val>
                                            <p:strVal val="ppt_y"/>
                                          </p:val>
                                        </p:tav>
                                        <p:tav tm="100000">
                                          <p:val>
                                            <p:strVal val="ppt_y+.1"/>
                                          </p:val>
                                        </p:tav>
                                      </p:tavLst>
                                    </p:anim>
                                    <p:set>
                                      <p:cBhvr>
                                        <p:cTn id="85"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6" grpId="1" animBg="1"/>
      <p:bldP spid="9" grpId="0" animBg="1"/>
      <p:bldP spid="9" grpId="1" animBg="1"/>
      <p:bldP spid="11" grpId="0" animBg="1"/>
      <p:bldP spid="1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221088"/>
          </a:xfrm>
        </p:spPr>
        <p:txBody>
          <a:bodyPr>
            <a:noAutofit/>
          </a:bodyPr>
          <a:lstStyle/>
          <a:p>
            <a:pPr marL="0" indent="0" algn="l"/>
            <a:r>
              <a:rPr lang="en-GB"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Exploring viewpoints in the poems</a:t>
            </a:r>
            <a:r>
              <a:rPr lang="en-IE" sz="2800" dirty="0"/>
              <a:t/>
            </a:r>
            <a:br>
              <a:rPr lang="en-IE" sz="2800" dirty="0"/>
            </a:br>
            <a:r>
              <a:rPr lang="en-IE" sz="2800" dirty="0"/>
              <a:t/>
            </a:r>
            <a:br>
              <a:rPr lang="en-IE" sz="2800" dirty="0"/>
            </a:br>
            <a:r>
              <a:rPr lang="en-GB" sz="2800" dirty="0"/>
              <a:t>Using the images below, choose lines from the poem which reflect the different voices.</a:t>
            </a:r>
            <a:r>
              <a:rPr lang="en-IE" sz="2800" dirty="0"/>
              <a:t/>
            </a:r>
            <a:br>
              <a:rPr lang="en-IE" sz="2800" dirty="0"/>
            </a:br>
            <a:r>
              <a:rPr lang="en-GB" sz="2800" dirty="0"/>
              <a:t>The phrase or line which reflects the dominant voice should be written in the biggest speech bubble, and the other voices in the others depending on their significance.</a:t>
            </a:r>
            <a:r>
              <a:rPr lang="en-IE" sz="2800" dirty="0"/>
              <a:t/>
            </a:r>
            <a:br>
              <a:rPr lang="en-IE" sz="2800" dirty="0"/>
            </a:br>
            <a:r>
              <a:rPr lang="en-GB" sz="2800" dirty="0"/>
              <a:t>Present your speech bubbles to the class.</a:t>
            </a:r>
            <a:r>
              <a:rPr lang="en-IE" sz="2000" dirty="0"/>
              <a:t/>
            </a:r>
            <a:br>
              <a:rPr lang="en-IE" sz="2000" dirty="0"/>
            </a:br>
            <a:endParaRPr lang="en-IE" sz="2000" dirty="0"/>
          </a:p>
        </p:txBody>
      </p:sp>
      <p:sp>
        <p:nvSpPr>
          <p:cNvPr id="3" name="Content Placeholder 2"/>
          <p:cNvSpPr>
            <a:spLocks noGrp="1"/>
          </p:cNvSpPr>
          <p:nvPr>
            <p:ph idx="1"/>
          </p:nvPr>
        </p:nvSpPr>
        <p:spPr>
          <a:xfrm>
            <a:off x="1835696" y="4077072"/>
            <a:ext cx="6851104" cy="2323728"/>
          </a:xfrm>
        </p:spPr>
        <p:txBody>
          <a:bodyPr>
            <a:normAutofit fontScale="47500" lnSpcReduction="20000"/>
          </a:bodyPr>
          <a:lstStyle/>
          <a:p>
            <a:pPr marL="0" indent="0">
              <a:buNone/>
            </a:pPr>
            <a:r>
              <a:rPr lang="en-GB" dirty="0"/>
              <a:t> </a:t>
            </a:r>
            <a:endParaRPr lang="en-IE" dirty="0"/>
          </a:p>
          <a:p>
            <a:pPr marL="0" indent="0">
              <a:buNone/>
            </a:pPr>
            <a:r>
              <a:rPr lang="en-GB" dirty="0"/>
              <a:t> </a:t>
            </a:r>
            <a:endParaRPr lang="en-IE" dirty="0"/>
          </a:p>
          <a:p>
            <a:pPr marL="0" indent="0">
              <a:buNone/>
            </a:pPr>
            <a:r>
              <a:rPr lang="en-GB" dirty="0"/>
              <a:t> </a:t>
            </a:r>
            <a:endParaRPr lang="en-IE" dirty="0"/>
          </a:p>
          <a:p>
            <a:pPr marL="0" indent="0">
              <a:buNone/>
            </a:pPr>
            <a:r>
              <a:rPr lang="en-GB" dirty="0"/>
              <a:t> </a:t>
            </a:r>
          </a:p>
          <a:p>
            <a:pPr marL="0" indent="0">
              <a:buNone/>
            </a:pPr>
            <a:r>
              <a:rPr lang="en-GB" dirty="0"/>
              <a:t> </a:t>
            </a:r>
            <a:endParaRPr lang="en-IE" dirty="0"/>
          </a:p>
          <a:p>
            <a:pPr marL="0" indent="0">
              <a:buNone/>
            </a:pPr>
            <a:r>
              <a:rPr lang="en-GB" dirty="0"/>
              <a:t> </a:t>
            </a:r>
            <a:endParaRPr lang="en-IE" dirty="0"/>
          </a:p>
          <a:p>
            <a:pPr marL="0" indent="0">
              <a:buNone/>
            </a:pPr>
            <a:r>
              <a:rPr lang="en-GB" dirty="0"/>
              <a:t> </a:t>
            </a:r>
            <a:endParaRPr lang="en-IE" dirty="0"/>
          </a:p>
          <a:p>
            <a:pPr marL="0" indent="0">
              <a:buNone/>
            </a:pPr>
            <a:r>
              <a:rPr lang="en-GB" dirty="0"/>
              <a:t> </a:t>
            </a:r>
            <a:endParaRPr lang="en-IE" dirty="0"/>
          </a:p>
          <a:p>
            <a:pPr marL="0" indent="0">
              <a:buNone/>
            </a:pPr>
            <a:r>
              <a:rPr lang="en-GB" dirty="0"/>
              <a:t> </a:t>
            </a:r>
            <a:r>
              <a:rPr lang="en-IE" dirty="0"/>
              <a:t> </a:t>
            </a:r>
            <a:r>
              <a:rPr lang="en-GB" dirty="0"/>
              <a:t> </a:t>
            </a:r>
            <a:endParaRPr lang="en-IE" dirty="0"/>
          </a:p>
          <a:p>
            <a:pPr marL="0" indent="0">
              <a:buNone/>
            </a:pPr>
            <a:r>
              <a:rPr lang="en-GB" dirty="0"/>
              <a:t> </a:t>
            </a:r>
            <a:endParaRPr lang="en-IE" dirty="0"/>
          </a:p>
          <a:p>
            <a:pPr marL="0" indent="0">
              <a:buNone/>
            </a:pPr>
            <a:r>
              <a:rPr lang="en-GB" dirty="0"/>
              <a:t> </a:t>
            </a:r>
            <a:endParaRPr lang="en-IE" dirty="0"/>
          </a:p>
          <a:p>
            <a:endParaRPr lang="en-IE" dirty="0"/>
          </a:p>
        </p:txBody>
      </p:sp>
      <p:sp>
        <p:nvSpPr>
          <p:cNvPr id="4" name="Footer Placeholder 3"/>
          <p:cNvSpPr>
            <a:spLocks noGrp="1"/>
          </p:cNvSpPr>
          <p:nvPr>
            <p:ph type="ftr" sz="quarter" idx="11"/>
          </p:nvPr>
        </p:nvSpPr>
        <p:spPr/>
        <p:txBody>
          <a:bodyPr/>
          <a:lstStyle/>
          <a:p>
            <a:endParaRPr lang="en-IE" dirty="0"/>
          </a:p>
        </p:txBody>
      </p:sp>
      <p:sp>
        <p:nvSpPr>
          <p:cNvPr id="7" name="Rounded Rectangular Callout 6"/>
          <p:cNvSpPr/>
          <p:nvPr/>
        </p:nvSpPr>
        <p:spPr>
          <a:xfrm>
            <a:off x="251520" y="3985414"/>
            <a:ext cx="2592288" cy="2232248"/>
          </a:xfrm>
          <a:prstGeom prst="wedgeRoundRectCallout">
            <a:avLst>
              <a:gd name="adj1" fmla="val -45278"/>
              <a:gd name="adj2" fmla="val 71246"/>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IE"/>
          </a:p>
        </p:txBody>
      </p:sp>
      <p:sp>
        <p:nvSpPr>
          <p:cNvPr id="8" name="Rounded Rectangular Callout 7"/>
          <p:cNvSpPr/>
          <p:nvPr/>
        </p:nvSpPr>
        <p:spPr>
          <a:xfrm>
            <a:off x="3275856" y="4149080"/>
            <a:ext cx="2592288" cy="1512168"/>
          </a:xfrm>
          <a:prstGeom prst="wedgeRoundRectCallout">
            <a:avLst>
              <a:gd name="adj1" fmla="val 7337"/>
              <a:gd name="adj2" fmla="val 92898"/>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IE"/>
          </a:p>
        </p:txBody>
      </p:sp>
      <p:sp>
        <p:nvSpPr>
          <p:cNvPr id="9" name="Rounded Rectangular Callout 8"/>
          <p:cNvSpPr/>
          <p:nvPr/>
        </p:nvSpPr>
        <p:spPr>
          <a:xfrm>
            <a:off x="6516216" y="4365104"/>
            <a:ext cx="2376264" cy="1852557"/>
          </a:xfrm>
          <a:prstGeom prst="wedgeRoundRectCallout">
            <a:avLst>
              <a:gd name="adj1" fmla="val -40073"/>
              <a:gd name="adj2" fmla="val 70726"/>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IE"/>
          </a:p>
        </p:txBody>
      </p:sp>
    </p:spTree>
    <p:extLst>
      <p:ext uri="{BB962C8B-B14F-4D97-AF65-F5344CB8AC3E}">
        <p14:creationId xmlns:p14="http://schemas.microsoft.com/office/powerpoint/2010/main" val="4165803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Descriptive Words</a:t>
            </a:r>
            <a:endParaRPr lang="en-IE" dirty="0"/>
          </a:p>
        </p:txBody>
      </p:sp>
      <p:sp>
        <p:nvSpPr>
          <p:cNvPr id="3" name="Content Placeholder 2"/>
          <p:cNvSpPr>
            <a:spLocks noGrp="1"/>
          </p:cNvSpPr>
          <p:nvPr>
            <p:ph idx="1"/>
          </p:nvPr>
        </p:nvSpPr>
        <p:spPr/>
        <p:txBody>
          <a:bodyPr/>
          <a:lstStyle/>
          <a:p>
            <a:r>
              <a:rPr lang="en-IE" dirty="0" smtClean="0"/>
              <a:t>Pick out five descriptive words from the poem. </a:t>
            </a:r>
          </a:p>
          <a:p>
            <a:r>
              <a:rPr lang="en-IE" dirty="0" smtClean="0"/>
              <a:t>Define the word (use your dictionary)</a:t>
            </a:r>
          </a:p>
          <a:p>
            <a:r>
              <a:rPr lang="en-IE" dirty="0" smtClean="0"/>
              <a:t> Put each word into a sentence to demonstrate your understanding.</a:t>
            </a:r>
          </a:p>
          <a:p>
            <a:endParaRPr lang="en-IE" dirty="0"/>
          </a:p>
          <a:p>
            <a:endParaRPr lang="en-IE" dirty="0"/>
          </a:p>
        </p:txBody>
      </p:sp>
      <p:sp>
        <p:nvSpPr>
          <p:cNvPr id="4" name="Footer Placeholder 3"/>
          <p:cNvSpPr>
            <a:spLocks noGrp="1"/>
          </p:cNvSpPr>
          <p:nvPr>
            <p:ph type="ftr" sz="quarter" idx="11"/>
          </p:nvPr>
        </p:nvSpPr>
        <p:spPr/>
        <p:txBody>
          <a:bodyPr/>
          <a:lstStyle/>
          <a:p>
            <a:endParaRPr lang="en-IE" dirty="0"/>
          </a:p>
        </p:txBody>
      </p:sp>
      <p:graphicFrame>
        <p:nvGraphicFramePr>
          <p:cNvPr id="8" name="Table 7"/>
          <p:cNvGraphicFramePr>
            <a:graphicFrameLocks noGrp="1"/>
          </p:cNvGraphicFramePr>
          <p:nvPr>
            <p:extLst>
              <p:ext uri="{D42A27DB-BD31-4B8C-83A1-F6EECF244321}">
                <p14:modId xmlns:p14="http://schemas.microsoft.com/office/powerpoint/2010/main" val="724430967"/>
              </p:ext>
            </p:extLst>
          </p:nvPr>
        </p:nvGraphicFramePr>
        <p:xfrm>
          <a:off x="3923928" y="4312332"/>
          <a:ext cx="4464496" cy="2141005"/>
        </p:xfrm>
        <a:graphic>
          <a:graphicData uri="http://schemas.openxmlformats.org/drawingml/2006/table">
            <a:tbl>
              <a:tblPr firstRow="1" bandRow="1">
                <a:tableStyleId>{5C22544A-7EE6-4342-B048-85BDC9FD1C3A}</a:tableStyleId>
              </a:tblPr>
              <a:tblGrid>
                <a:gridCol w="2021303">
                  <a:extLst>
                    <a:ext uri="{9D8B030D-6E8A-4147-A177-3AD203B41FA5}">
                      <a16:colId xmlns:a16="http://schemas.microsoft.com/office/drawing/2014/main" val="20000"/>
                    </a:ext>
                  </a:extLst>
                </a:gridCol>
                <a:gridCol w="2443193">
                  <a:extLst>
                    <a:ext uri="{9D8B030D-6E8A-4147-A177-3AD203B41FA5}">
                      <a16:colId xmlns:a16="http://schemas.microsoft.com/office/drawing/2014/main" val="20001"/>
                    </a:ext>
                  </a:extLst>
                </a:gridCol>
              </a:tblGrid>
              <a:tr h="1119213">
                <a:tc>
                  <a:txBody>
                    <a:bodyPr/>
                    <a:lstStyle/>
                    <a:p>
                      <a:r>
                        <a:rPr lang="en-IE" dirty="0" smtClean="0"/>
                        <a:t>Word</a:t>
                      </a:r>
                      <a:endParaRPr lang="en-IE" dirty="0"/>
                    </a:p>
                  </a:txBody>
                  <a:tcPr/>
                </a:tc>
                <a:tc>
                  <a:txBody>
                    <a:bodyPr/>
                    <a:lstStyle/>
                    <a:p>
                      <a:endParaRPr lang="en-IE" dirty="0"/>
                    </a:p>
                  </a:txBody>
                  <a:tcPr/>
                </a:tc>
                <a:extLst>
                  <a:ext uri="{0D108BD9-81ED-4DB2-BD59-A6C34878D82A}">
                    <a16:rowId xmlns:a16="http://schemas.microsoft.com/office/drawing/2014/main" val="10000"/>
                  </a:ext>
                </a:extLst>
              </a:tr>
              <a:tr h="510896">
                <a:tc>
                  <a:txBody>
                    <a:bodyPr/>
                    <a:lstStyle/>
                    <a:p>
                      <a:r>
                        <a:rPr lang="en-IE" dirty="0" smtClean="0"/>
                        <a:t>Definition</a:t>
                      </a:r>
                      <a:endParaRPr lang="en-IE" dirty="0"/>
                    </a:p>
                  </a:txBody>
                  <a:tcPr/>
                </a:tc>
                <a:tc>
                  <a:txBody>
                    <a:bodyPr/>
                    <a:lstStyle/>
                    <a:p>
                      <a:endParaRPr lang="en-IE" dirty="0"/>
                    </a:p>
                  </a:txBody>
                  <a:tcPr/>
                </a:tc>
                <a:extLst>
                  <a:ext uri="{0D108BD9-81ED-4DB2-BD59-A6C34878D82A}">
                    <a16:rowId xmlns:a16="http://schemas.microsoft.com/office/drawing/2014/main" val="10001"/>
                  </a:ext>
                </a:extLst>
              </a:tr>
              <a:tr h="510896">
                <a:tc>
                  <a:txBody>
                    <a:bodyPr/>
                    <a:lstStyle/>
                    <a:p>
                      <a:r>
                        <a:rPr lang="en-IE" dirty="0" smtClean="0"/>
                        <a:t>My sentence</a:t>
                      </a:r>
                      <a:endParaRPr lang="en-IE" dirty="0"/>
                    </a:p>
                  </a:txBody>
                  <a:tcPr/>
                </a:tc>
                <a:tc>
                  <a:txBody>
                    <a:bodyPr/>
                    <a:lstStyle/>
                    <a:p>
                      <a:endParaRPr lang="en-IE"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449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6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Interview</a:t>
            </a:r>
            <a:endParaRPr lang="en-IE" sz="6600" dirty="0"/>
          </a:p>
        </p:txBody>
      </p:sp>
      <p:sp>
        <p:nvSpPr>
          <p:cNvPr id="3" name="Content Placeholder 2"/>
          <p:cNvSpPr>
            <a:spLocks noGrp="1"/>
          </p:cNvSpPr>
          <p:nvPr>
            <p:ph idx="1"/>
          </p:nvPr>
        </p:nvSpPr>
        <p:spPr/>
        <p:txBody>
          <a:bodyPr/>
          <a:lstStyle/>
          <a:p>
            <a:pPr marL="0" indent="0" algn="ctr">
              <a:buNone/>
            </a:pPr>
            <a:endParaRPr lang="en-GB"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endParaRPr>
          </a:p>
          <a:p>
            <a:pPr marL="0" indent="0" algn="ctr">
              <a:buNone/>
            </a:pPr>
            <a:r>
              <a:rPr lang="en-GB"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Prepare </a:t>
            </a:r>
            <a:r>
              <a:rPr lang="en-GB" sz="3600" b="1" cap="all" dirty="0">
                <a:ln w="9000" cmpd="sng">
                  <a:solidFill>
                    <a:schemeClr val="accent4">
                      <a:shade val="50000"/>
                      <a:satMod val="120000"/>
                    </a:schemeClr>
                  </a:solidFill>
                  <a:prstDash val="solid"/>
                </a:ln>
                <a:effectLst>
                  <a:reflection blurRad="12700" stA="28000" endPos="45000" dist="1000" dir="5400000" sy="-100000" algn="bl" rotWithShape="0"/>
                </a:effectLst>
              </a:rPr>
              <a:t>an interview with the speaker of the poem, ten years later. </a:t>
            </a:r>
            <a:endParaRPr lang="en-GB"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endParaRPr>
          </a:p>
          <a:p>
            <a:pPr marL="0" indent="0" algn="ctr">
              <a:buNone/>
            </a:pPr>
            <a:r>
              <a:rPr lang="en-GB"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Ask </a:t>
            </a:r>
            <a:r>
              <a:rPr lang="en-GB" sz="3600" b="1" cap="all" dirty="0">
                <a:ln w="9000" cmpd="sng">
                  <a:solidFill>
                    <a:schemeClr val="accent4">
                      <a:shade val="50000"/>
                      <a:satMod val="120000"/>
                    </a:schemeClr>
                  </a:solidFill>
                  <a:prstDash val="solid"/>
                </a:ln>
                <a:effectLst>
                  <a:reflection blurRad="12700" stA="28000" endPos="45000" dist="1000" dir="5400000" sy="-100000" algn="bl" rotWithShape="0"/>
                </a:effectLst>
              </a:rPr>
              <a:t>her to discuss her school life and what she is doing now.</a:t>
            </a:r>
            <a:endParaRPr lang="en-IE" sz="3600"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a:p>
            <a:pPr marL="0" indent="0">
              <a:buNone/>
            </a:pPr>
            <a:endParaRPr lang="en-IE" dirty="0"/>
          </a:p>
        </p:txBody>
      </p:sp>
      <p:sp>
        <p:nvSpPr>
          <p:cNvPr id="4" name="Footer Placeholder 3"/>
          <p:cNvSpPr>
            <a:spLocks noGrp="1"/>
          </p:cNvSpPr>
          <p:nvPr>
            <p:ph type="ftr" sz="quarter" idx="11"/>
          </p:nvPr>
        </p:nvSpPr>
        <p:spPr>
          <a:xfrm>
            <a:off x="2627784" y="6492875"/>
            <a:ext cx="2895600" cy="365125"/>
          </a:xfrm>
        </p:spPr>
        <p:txBody>
          <a:bodyPr/>
          <a:lstStyle/>
          <a:p>
            <a:endParaRPr lang="en-IE" dirty="0"/>
          </a:p>
        </p:txBody>
      </p:sp>
    </p:spTree>
    <p:extLst>
      <p:ext uri="{BB962C8B-B14F-4D97-AF65-F5344CB8AC3E}">
        <p14:creationId xmlns:p14="http://schemas.microsoft.com/office/powerpoint/2010/main" val="2676283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News Paper Article</a:t>
            </a:r>
            <a:endParaRPr lang="en-IE"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Content Placeholder 2"/>
          <p:cNvSpPr>
            <a:spLocks noGrp="1"/>
          </p:cNvSpPr>
          <p:nvPr>
            <p:ph idx="1"/>
          </p:nvPr>
        </p:nvSpPr>
        <p:spPr/>
        <p:txBody>
          <a:bodyPr>
            <a:normAutofit fontScale="70000" lnSpcReduction="20000"/>
          </a:bodyPr>
          <a:lstStyle/>
          <a:p>
            <a:pPr marL="0" indent="0">
              <a:buNone/>
            </a:pPr>
            <a:r>
              <a:rPr lang="en-GB" dirty="0"/>
              <a:t> </a:t>
            </a:r>
            <a:r>
              <a:rPr lang="en-US" b="1" dirty="0"/>
              <a:t>Looking at newspaper headlines and stories</a:t>
            </a:r>
            <a:endParaRPr lang="en-IE" b="1" dirty="0"/>
          </a:p>
          <a:p>
            <a:pPr marL="0" indent="0" hangingPunct="0">
              <a:buNone/>
            </a:pPr>
            <a:r>
              <a:rPr lang="en-US" b="1" i="1" dirty="0"/>
              <a:t>A few journalistic tips before you start on a newspaper article</a:t>
            </a:r>
            <a:endParaRPr lang="en-IE" b="1" i="1" dirty="0"/>
          </a:p>
          <a:p>
            <a:pPr marL="0" indent="0" hangingPunct="0">
              <a:buNone/>
            </a:pPr>
            <a:r>
              <a:rPr lang="en-US" dirty="0"/>
              <a:t> </a:t>
            </a:r>
            <a:endParaRPr lang="en-IE" dirty="0"/>
          </a:p>
          <a:p>
            <a:pPr marL="0" indent="0" hangingPunct="0">
              <a:buNone/>
            </a:pPr>
            <a:r>
              <a:rPr lang="en-GB" b="1" dirty="0"/>
              <a:t>The story</a:t>
            </a:r>
            <a:endParaRPr lang="en-IE" b="1" dirty="0"/>
          </a:p>
          <a:p>
            <a:pPr marL="0" indent="0" hangingPunct="0">
              <a:buNone/>
            </a:pPr>
            <a:r>
              <a:rPr lang="en-GB" dirty="0"/>
              <a:t>Before you begin writing your story, remember that your readers will want to know the answers to </a:t>
            </a:r>
            <a:r>
              <a:rPr lang="en-US" dirty="0"/>
              <a:t>the ‘five </a:t>
            </a:r>
            <a:r>
              <a:rPr lang="en-US" dirty="0" err="1"/>
              <a:t>Ws</a:t>
            </a:r>
            <a:r>
              <a:rPr lang="en-US" dirty="0"/>
              <a:t>’:</a:t>
            </a:r>
            <a:endParaRPr lang="en-IE" dirty="0"/>
          </a:p>
          <a:p>
            <a:pPr marL="0" indent="0" hangingPunct="0">
              <a:buNone/>
            </a:pPr>
            <a:r>
              <a:rPr lang="en-US" dirty="0"/>
              <a:t> </a:t>
            </a:r>
            <a:endParaRPr lang="en-IE" dirty="0"/>
          </a:p>
          <a:p>
            <a:pPr marL="0" indent="0" hangingPunct="0">
              <a:buNone/>
            </a:pPr>
            <a:r>
              <a:rPr lang="en-US" b="1" dirty="0">
                <a:solidFill>
                  <a:srgbClr val="FF0000"/>
                </a:solidFill>
              </a:rPr>
              <a:t>Who?</a:t>
            </a:r>
            <a:endParaRPr lang="en-IE" dirty="0">
              <a:solidFill>
                <a:srgbClr val="FF0000"/>
              </a:solidFill>
            </a:endParaRPr>
          </a:p>
          <a:p>
            <a:pPr marL="0" indent="0" hangingPunct="0">
              <a:buNone/>
            </a:pPr>
            <a:r>
              <a:rPr lang="en-US" b="1" dirty="0">
                <a:solidFill>
                  <a:srgbClr val="FF0000"/>
                </a:solidFill>
              </a:rPr>
              <a:t>What?</a:t>
            </a:r>
            <a:endParaRPr lang="en-IE" dirty="0">
              <a:solidFill>
                <a:srgbClr val="FF0000"/>
              </a:solidFill>
            </a:endParaRPr>
          </a:p>
          <a:p>
            <a:pPr marL="0" indent="0" hangingPunct="0">
              <a:buNone/>
            </a:pPr>
            <a:r>
              <a:rPr lang="en-US" b="1" dirty="0">
                <a:solidFill>
                  <a:srgbClr val="FF0000"/>
                </a:solidFill>
              </a:rPr>
              <a:t>Where?</a:t>
            </a:r>
            <a:endParaRPr lang="en-IE" dirty="0">
              <a:solidFill>
                <a:srgbClr val="FF0000"/>
              </a:solidFill>
            </a:endParaRPr>
          </a:p>
          <a:p>
            <a:pPr marL="0" indent="0" hangingPunct="0">
              <a:buNone/>
            </a:pPr>
            <a:r>
              <a:rPr lang="en-US" b="1" dirty="0">
                <a:solidFill>
                  <a:srgbClr val="FF0000"/>
                </a:solidFill>
              </a:rPr>
              <a:t>When?</a:t>
            </a:r>
            <a:endParaRPr lang="en-IE" b="1" dirty="0">
              <a:solidFill>
                <a:srgbClr val="FF0000"/>
              </a:solidFill>
            </a:endParaRPr>
          </a:p>
          <a:p>
            <a:pPr marL="0" indent="0" hangingPunct="0">
              <a:buNone/>
            </a:pPr>
            <a:r>
              <a:rPr lang="en-US" b="1" dirty="0">
                <a:solidFill>
                  <a:srgbClr val="FF0000"/>
                </a:solidFill>
              </a:rPr>
              <a:t>Why?</a:t>
            </a:r>
            <a:endParaRPr lang="en-IE" dirty="0">
              <a:solidFill>
                <a:srgbClr val="FF0000"/>
              </a:solidFill>
            </a:endParaRPr>
          </a:p>
          <a:p>
            <a:pPr marL="0" indent="0" hangingPunct="0">
              <a:buNone/>
            </a:pPr>
            <a:r>
              <a:rPr lang="en-US" dirty="0"/>
              <a:t> </a:t>
            </a:r>
            <a:endParaRPr lang="en-IE" dirty="0"/>
          </a:p>
          <a:p>
            <a:pPr marL="0" indent="0" hangingPunct="0">
              <a:buNone/>
            </a:pPr>
            <a:r>
              <a:rPr lang="en-US" dirty="0"/>
              <a:t>You will also need to tell them </a:t>
            </a:r>
            <a:r>
              <a:rPr lang="en-US" b="1" dirty="0"/>
              <a:t>how </a:t>
            </a:r>
            <a:r>
              <a:rPr lang="en-GB" dirty="0"/>
              <a:t>the events happened.</a:t>
            </a:r>
            <a:endParaRPr lang="en-IE" dirty="0"/>
          </a:p>
          <a:p>
            <a:endParaRPr lang="en-IE" dirty="0"/>
          </a:p>
        </p:txBody>
      </p:sp>
      <p:sp>
        <p:nvSpPr>
          <p:cNvPr id="4" name="Footer Placeholder 3"/>
          <p:cNvSpPr>
            <a:spLocks noGrp="1"/>
          </p:cNvSpPr>
          <p:nvPr>
            <p:ph type="ftr" sz="quarter" idx="11"/>
          </p:nvPr>
        </p:nvSpPr>
        <p:spPr/>
        <p:txBody>
          <a:bodyPr/>
          <a:lstStyle/>
          <a:p>
            <a:endParaRPr lang="en-IE" dirty="0"/>
          </a:p>
        </p:txBody>
      </p:sp>
    </p:spTree>
    <p:extLst>
      <p:ext uri="{BB962C8B-B14F-4D97-AF65-F5344CB8AC3E}">
        <p14:creationId xmlns:p14="http://schemas.microsoft.com/office/powerpoint/2010/main" val="249630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1000"/>
                                        <p:tgtEl>
                                          <p:spTgt spid="3">
                                            <p:txEl>
                                              <p:pRg st="9" end="9"/>
                                            </p:txEl>
                                          </p:spTgt>
                                        </p:tgtEl>
                                      </p:cBhvr>
                                    </p:animEffect>
                                    <p:anim calcmode="lin" valueType="num">
                                      <p:cBhvr>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1000"/>
                                        <p:tgtEl>
                                          <p:spTgt spid="3">
                                            <p:txEl>
                                              <p:pRg st="10" end="10"/>
                                            </p:txEl>
                                          </p:spTgt>
                                        </p:tgtEl>
                                      </p:cBhvr>
                                    </p:animEffect>
                                    <p:anim calcmode="lin" valueType="num">
                                      <p:cBhvr>
                                        <p:cTn id="5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Effect transition="in" filter="fade">
                                      <p:cBhvr>
                                        <p:cTn id="58" dur="1000"/>
                                        <p:tgtEl>
                                          <p:spTgt spid="3">
                                            <p:txEl>
                                              <p:pRg st="12" end="12"/>
                                            </p:txEl>
                                          </p:spTgt>
                                        </p:tgtEl>
                                      </p:cBhvr>
                                    </p:animEffect>
                                    <p:anim calcmode="lin" valueType="num">
                                      <p:cBhvr>
                                        <p:cTn id="5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E"/>
          </a:p>
        </p:txBody>
      </p:sp>
      <p:sp>
        <p:nvSpPr>
          <p:cNvPr id="3" name="Content Placeholder 2"/>
          <p:cNvSpPr>
            <a:spLocks noGrp="1"/>
          </p:cNvSpPr>
          <p:nvPr>
            <p:ph sz="half" idx="1"/>
          </p:nvPr>
        </p:nvSpPr>
        <p:spPr>
          <a:xfrm>
            <a:off x="179512" y="1628800"/>
            <a:ext cx="4180324" cy="3703544"/>
          </a:xfrm>
        </p:spPr>
        <p:txBody>
          <a:bodyPr>
            <a:noAutofit/>
          </a:bodyPr>
          <a:lstStyle/>
          <a:p>
            <a:pPr marL="118872" indent="0">
              <a:buNone/>
            </a:pPr>
            <a:r>
              <a:rPr lang="en-GB" sz="2000" dirty="0" err="1"/>
              <a:t>Tich</a:t>
            </a:r>
            <a:r>
              <a:rPr lang="en-GB" sz="2000" dirty="0"/>
              <a:t> Miller wore glasses</a:t>
            </a:r>
            <a:endParaRPr lang="en-IE" sz="2000" dirty="0"/>
          </a:p>
          <a:p>
            <a:pPr marL="118872" indent="0">
              <a:buNone/>
            </a:pPr>
            <a:r>
              <a:rPr lang="en-GB" sz="2000" dirty="0"/>
              <a:t>with </a:t>
            </a:r>
            <a:r>
              <a:rPr lang="en-GB" sz="2000" dirty="0" err="1"/>
              <a:t>elastoplast</a:t>
            </a:r>
            <a:r>
              <a:rPr lang="en-GB" sz="2000" dirty="0"/>
              <a:t>-pink frames</a:t>
            </a:r>
            <a:endParaRPr lang="en-IE" sz="2000" dirty="0"/>
          </a:p>
          <a:p>
            <a:pPr marL="118872" indent="0">
              <a:buNone/>
            </a:pPr>
            <a:r>
              <a:rPr lang="en-GB" sz="2000" dirty="0"/>
              <a:t>and had one foot three sizes larger than the other.</a:t>
            </a:r>
            <a:endParaRPr lang="en-IE" sz="2000" dirty="0"/>
          </a:p>
          <a:p>
            <a:pPr marL="118872" indent="0">
              <a:buNone/>
            </a:pPr>
            <a:r>
              <a:rPr lang="en-GB" sz="2000" dirty="0"/>
              <a:t> </a:t>
            </a:r>
            <a:endParaRPr lang="en-IE" sz="2000" dirty="0"/>
          </a:p>
          <a:p>
            <a:pPr marL="118872" indent="0">
              <a:buNone/>
            </a:pPr>
            <a:r>
              <a:rPr lang="en-GB" sz="2000" dirty="0"/>
              <a:t>When they picked teams for outdoor games</a:t>
            </a:r>
            <a:endParaRPr lang="en-IE" sz="2000" dirty="0"/>
          </a:p>
          <a:p>
            <a:pPr marL="118872" indent="0">
              <a:buNone/>
            </a:pPr>
            <a:r>
              <a:rPr lang="en-GB" sz="2000" dirty="0"/>
              <a:t>she and I were always the last two</a:t>
            </a:r>
            <a:endParaRPr lang="en-IE" sz="2000" dirty="0"/>
          </a:p>
          <a:p>
            <a:pPr marL="118872" indent="0">
              <a:buNone/>
            </a:pPr>
            <a:r>
              <a:rPr lang="en-GB" sz="2000" dirty="0"/>
              <a:t>left standing by the wire-mesh fence.</a:t>
            </a:r>
            <a:endParaRPr lang="en-IE" sz="2000" dirty="0"/>
          </a:p>
          <a:p>
            <a:pPr marL="118872" indent="0">
              <a:buNone/>
            </a:pPr>
            <a:r>
              <a:rPr lang="en-GB" sz="2000" dirty="0"/>
              <a:t> </a:t>
            </a:r>
            <a:endParaRPr lang="en-IE" sz="2000" dirty="0"/>
          </a:p>
          <a:p>
            <a:pPr marL="118872" indent="0">
              <a:buNone/>
            </a:pPr>
            <a:r>
              <a:rPr lang="en-GB" sz="2000" dirty="0"/>
              <a:t>We avoided one another's eyes</a:t>
            </a:r>
            <a:endParaRPr lang="en-IE" sz="2000" dirty="0"/>
          </a:p>
          <a:p>
            <a:pPr marL="118872" indent="0">
              <a:buNone/>
            </a:pPr>
            <a:r>
              <a:rPr lang="en-GB" sz="2000" dirty="0"/>
              <a:t>stooping, perhaps, to re-tie a shoe-</a:t>
            </a:r>
            <a:r>
              <a:rPr lang="en-US" sz="2000" dirty="0"/>
              <a:t>l</a:t>
            </a:r>
            <a:r>
              <a:rPr lang="en-GB" sz="2000" dirty="0"/>
              <a:t>ace</a:t>
            </a:r>
            <a:endParaRPr lang="en-IE" sz="2000" dirty="0"/>
          </a:p>
          <a:p>
            <a:pPr marL="118872" indent="0">
              <a:buNone/>
            </a:pPr>
            <a:r>
              <a:rPr lang="en-GB" sz="2000" dirty="0"/>
              <a:t>or affecting interest in the flight</a:t>
            </a:r>
            <a:endParaRPr lang="en-IE" sz="2000" dirty="0"/>
          </a:p>
          <a:p>
            <a:pPr marL="118872" indent="0">
              <a:buNone/>
            </a:pPr>
            <a:r>
              <a:rPr lang="en-GB" sz="2400" dirty="0"/>
              <a:t> </a:t>
            </a:r>
            <a:endParaRPr lang="en-IE" sz="2400" dirty="0"/>
          </a:p>
          <a:p>
            <a:endParaRPr lang="en-IE" sz="1400" dirty="0"/>
          </a:p>
        </p:txBody>
      </p:sp>
      <p:sp>
        <p:nvSpPr>
          <p:cNvPr id="6" name="Content Placeholder 5"/>
          <p:cNvSpPr>
            <a:spLocks noGrp="1"/>
          </p:cNvSpPr>
          <p:nvPr>
            <p:ph sz="half" idx="2"/>
          </p:nvPr>
        </p:nvSpPr>
        <p:spPr>
          <a:xfrm>
            <a:off x="4648200" y="1628800"/>
            <a:ext cx="4038600" cy="4623816"/>
          </a:xfrm>
        </p:spPr>
        <p:txBody>
          <a:bodyPr>
            <a:normAutofit fontScale="70000" lnSpcReduction="20000"/>
          </a:bodyPr>
          <a:lstStyle/>
          <a:p>
            <a:pPr marL="118872" indent="0">
              <a:buNone/>
            </a:pPr>
            <a:r>
              <a:rPr lang="en-GB" dirty="0"/>
              <a:t>of some fortunate bird, and pretended</a:t>
            </a:r>
            <a:endParaRPr lang="en-IE" dirty="0"/>
          </a:p>
          <a:p>
            <a:pPr marL="118872" indent="0">
              <a:buNone/>
            </a:pPr>
            <a:r>
              <a:rPr lang="en-GB" dirty="0"/>
              <a:t>not to hear the urgent conference:</a:t>
            </a:r>
            <a:endParaRPr lang="en-IE" dirty="0"/>
          </a:p>
          <a:p>
            <a:pPr marL="118872" indent="0">
              <a:buNone/>
            </a:pPr>
            <a:r>
              <a:rPr lang="en-GB" dirty="0"/>
              <a:t>'Have Tubby!' 'No, no, have </a:t>
            </a:r>
            <a:r>
              <a:rPr lang="en-GB" dirty="0" err="1"/>
              <a:t>Tich</a:t>
            </a:r>
            <a:r>
              <a:rPr lang="en-GB" dirty="0"/>
              <a:t>!'</a:t>
            </a:r>
            <a:endParaRPr lang="en-IE" dirty="0"/>
          </a:p>
          <a:p>
            <a:pPr marL="118872" indent="0">
              <a:buNone/>
            </a:pPr>
            <a:r>
              <a:rPr lang="en-GB" dirty="0"/>
              <a:t> </a:t>
            </a:r>
            <a:endParaRPr lang="en-IE" dirty="0"/>
          </a:p>
          <a:p>
            <a:pPr marL="118872" indent="0">
              <a:buNone/>
            </a:pPr>
            <a:r>
              <a:rPr lang="en-GB" dirty="0"/>
              <a:t>Usually they chose me, the lesser dud</a:t>
            </a:r>
            <a:endParaRPr lang="en-IE" dirty="0"/>
          </a:p>
          <a:p>
            <a:pPr marL="118872" indent="0">
              <a:buNone/>
            </a:pPr>
            <a:r>
              <a:rPr lang="en-GB" dirty="0"/>
              <a:t>and she lolloped, unselected,</a:t>
            </a:r>
            <a:endParaRPr lang="en-IE" dirty="0"/>
          </a:p>
          <a:p>
            <a:pPr marL="118872" indent="0">
              <a:buNone/>
            </a:pPr>
            <a:r>
              <a:rPr lang="en-GB" dirty="0"/>
              <a:t>to the back of the other team.</a:t>
            </a:r>
            <a:endParaRPr lang="en-IE" dirty="0"/>
          </a:p>
          <a:p>
            <a:pPr marL="118872" indent="0">
              <a:buNone/>
            </a:pPr>
            <a:r>
              <a:rPr lang="en-GB" dirty="0"/>
              <a:t> </a:t>
            </a:r>
            <a:endParaRPr lang="en-IE" dirty="0"/>
          </a:p>
          <a:p>
            <a:pPr marL="118872" indent="0">
              <a:buNone/>
            </a:pPr>
            <a:r>
              <a:rPr lang="en-GB" dirty="0"/>
              <a:t>At eleven we went to different schools.</a:t>
            </a:r>
            <a:endParaRPr lang="en-IE" dirty="0"/>
          </a:p>
          <a:p>
            <a:pPr marL="118872" indent="0">
              <a:buNone/>
            </a:pPr>
            <a:r>
              <a:rPr lang="en-GB" dirty="0"/>
              <a:t>In time I learned to get my own back,</a:t>
            </a:r>
            <a:endParaRPr lang="en-IE" dirty="0"/>
          </a:p>
          <a:p>
            <a:pPr marL="118872" indent="0">
              <a:buNone/>
            </a:pPr>
            <a:r>
              <a:rPr lang="en-GB" dirty="0"/>
              <a:t>sneering at hockey players who couldn't spell.</a:t>
            </a:r>
            <a:endParaRPr lang="en-IE" dirty="0"/>
          </a:p>
          <a:p>
            <a:pPr marL="118872" indent="0">
              <a:buNone/>
            </a:pPr>
            <a:r>
              <a:rPr lang="en-GB" dirty="0"/>
              <a:t> </a:t>
            </a:r>
            <a:endParaRPr lang="en-IE" dirty="0"/>
          </a:p>
          <a:p>
            <a:pPr marL="118872" indent="0">
              <a:buNone/>
            </a:pPr>
            <a:r>
              <a:rPr lang="en-GB" dirty="0" err="1"/>
              <a:t>Tich</a:t>
            </a:r>
            <a:r>
              <a:rPr lang="en-GB" dirty="0"/>
              <a:t> died when she was twelve.</a:t>
            </a:r>
            <a:endParaRPr lang="en-IE" dirty="0"/>
          </a:p>
          <a:p>
            <a:pPr marL="118872" indent="0">
              <a:buNone/>
            </a:pPr>
            <a:endParaRPr lang="en-IE" dirty="0"/>
          </a:p>
        </p:txBody>
      </p:sp>
    </p:spTree>
    <p:extLst>
      <p:ext uri="{BB962C8B-B14F-4D97-AF65-F5344CB8AC3E}">
        <p14:creationId xmlns:p14="http://schemas.microsoft.com/office/powerpoint/2010/main" val="914275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News Paper Article</a:t>
            </a:r>
            <a:endParaRPr lang="en-IE"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457200" y="1340768"/>
            <a:ext cx="8229600" cy="5112568"/>
          </a:xfrm>
        </p:spPr>
        <p:txBody>
          <a:bodyPr>
            <a:normAutofit fontScale="25000" lnSpcReduction="20000"/>
          </a:bodyPr>
          <a:lstStyle/>
          <a:p>
            <a:pPr marL="0" indent="0" hangingPunct="0">
              <a:buNone/>
            </a:pPr>
            <a:r>
              <a:rPr lang="en-GB" sz="7200" b="1" dirty="0"/>
              <a:t> </a:t>
            </a:r>
            <a:endParaRPr lang="en-IE" sz="7200" b="1" dirty="0"/>
          </a:p>
          <a:p>
            <a:pPr marL="0" indent="0" hangingPunct="0">
              <a:buNone/>
            </a:pPr>
            <a:r>
              <a:rPr lang="en-US" sz="12800" b="1" dirty="0"/>
              <a:t>Journalists use what is sometimes called ‘the inverted pyramid’. </a:t>
            </a:r>
            <a:endParaRPr lang="en-US" sz="12800" b="1" dirty="0" smtClean="0"/>
          </a:p>
          <a:p>
            <a:pPr marL="0" indent="0" hangingPunct="0">
              <a:buNone/>
            </a:pPr>
            <a:endParaRPr lang="en-US" sz="12800" b="1" dirty="0" smtClean="0"/>
          </a:p>
          <a:p>
            <a:pPr marL="0" indent="0" hangingPunct="0">
              <a:buNone/>
            </a:pPr>
            <a:r>
              <a:rPr lang="en-US" sz="12800" b="1" dirty="0" smtClean="0"/>
              <a:t>Imagine </a:t>
            </a:r>
            <a:r>
              <a:rPr lang="en-US" sz="12800" b="1" dirty="0"/>
              <a:t>what an upside-down pyramid would look like: a lot of stone at the top, tapering to a point. </a:t>
            </a:r>
            <a:endParaRPr lang="en-US" sz="12800" b="1" dirty="0" smtClean="0"/>
          </a:p>
          <a:p>
            <a:pPr marL="0" indent="0" hangingPunct="0">
              <a:buNone/>
            </a:pPr>
            <a:endParaRPr lang="en-US" sz="12800" b="1" dirty="0" smtClean="0"/>
          </a:p>
          <a:p>
            <a:pPr marL="0" indent="0" hangingPunct="0">
              <a:buNone/>
            </a:pPr>
            <a:r>
              <a:rPr lang="en-US" sz="12800" b="1" dirty="0" smtClean="0"/>
              <a:t>When </a:t>
            </a:r>
            <a:r>
              <a:rPr lang="en-US" sz="12800" b="1" dirty="0"/>
              <a:t>you write your story, start with the main items and work towards the less </a:t>
            </a:r>
            <a:r>
              <a:rPr lang="en-US" sz="12800" b="1" dirty="0" smtClean="0"/>
              <a:t>important</a:t>
            </a:r>
            <a:r>
              <a:rPr lang="en-US" sz="12800" b="1" dirty="0"/>
              <a:t>.</a:t>
            </a:r>
            <a:endParaRPr lang="en-IE" sz="12800" b="1" dirty="0"/>
          </a:p>
          <a:p>
            <a:pPr marL="0" indent="0" hangingPunct="0">
              <a:buNone/>
            </a:pPr>
            <a:r>
              <a:rPr lang="en-US" sz="7200" dirty="0"/>
              <a:t> </a:t>
            </a:r>
            <a:endParaRPr lang="en-IE" sz="7200" dirty="0"/>
          </a:p>
          <a:p>
            <a:pPr marL="0" indent="0">
              <a:buNone/>
            </a:pPr>
            <a:endParaRPr lang="en-IE" dirty="0"/>
          </a:p>
          <a:p>
            <a:pPr marL="0" indent="0">
              <a:buNone/>
            </a:pPr>
            <a:r>
              <a:rPr lang="en-GB" dirty="0"/>
              <a:t> </a:t>
            </a:r>
            <a:endParaRPr lang="en-IE" dirty="0"/>
          </a:p>
          <a:p>
            <a:pPr marL="0" indent="0">
              <a:buNone/>
            </a:pPr>
            <a:r>
              <a:rPr lang="en-GB" dirty="0"/>
              <a:t> </a:t>
            </a:r>
            <a:endParaRPr lang="en-IE" dirty="0"/>
          </a:p>
          <a:p>
            <a:endParaRPr lang="en-IE" dirty="0"/>
          </a:p>
        </p:txBody>
      </p:sp>
      <p:sp>
        <p:nvSpPr>
          <p:cNvPr id="4" name="Footer Placeholder 3"/>
          <p:cNvSpPr>
            <a:spLocks noGrp="1"/>
          </p:cNvSpPr>
          <p:nvPr>
            <p:ph type="ftr" sz="quarter" idx="11"/>
          </p:nvPr>
        </p:nvSpPr>
        <p:spPr/>
        <p:txBody>
          <a:bodyPr/>
          <a:lstStyle/>
          <a:p>
            <a:endParaRPr lang="en-IE" dirty="0"/>
          </a:p>
        </p:txBody>
      </p:sp>
    </p:spTree>
    <p:extLst>
      <p:ext uri="{BB962C8B-B14F-4D97-AF65-F5344CB8AC3E}">
        <p14:creationId xmlns:p14="http://schemas.microsoft.com/office/powerpoint/2010/main" val="5624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Inverted Pyramid Structure</a:t>
            </a:r>
            <a:endParaRPr lang="en-IE" dirty="0"/>
          </a:p>
        </p:txBody>
      </p:sp>
      <p:sp>
        <p:nvSpPr>
          <p:cNvPr id="3" name="Content Placeholder 2"/>
          <p:cNvSpPr>
            <a:spLocks noGrp="1"/>
          </p:cNvSpPr>
          <p:nvPr>
            <p:ph idx="1"/>
          </p:nvPr>
        </p:nvSpPr>
        <p:spPr/>
        <p:txBody>
          <a:bodyPr/>
          <a:lstStyle/>
          <a:p>
            <a:endParaRPr lang="en-IE" dirty="0"/>
          </a:p>
        </p:txBody>
      </p:sp>
      <p:sp>
        <p:nvSpPr>
          <p:cNvPr id="4" name="Footer Placeholder 3"/>
          <p:cNvSpPr>
            <a:spLocks noGrp="1"/>
          </p:cNvSpPr>
          <p:nvPr>
            <p:ph type="ftr" sz="quarter" idx="11"/>
          </p:nvPr>
        </p:nvSpPr>
        <p:spPr/>
        <p:txBody>
          <a:bodyPr/>
          <a:lstStyle/>
          <a:p>
            <a:endParaRPr lang="en-IE"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820" y="1484784"/>
            <a:ext cx="8424936" cy="4752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6626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News Paper Article</a:t>
            </a:r>
            <a:endParaRPr lang="en-IE"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Content Placeholder 2"/>
          <p:cNvSpPr>
            <a:spLocks noGrp="1"/>
          </p:cNvSpPr>
          <p:nvPr>
            <p:ph idx="1"/>
          </p:nvPr>
        </p:nvSpPr>
        <p:spPr/>
        <p:txBody>
          <a:bodyPr>
            <a:normAutofit fontScale="55000" lnSpcReduction="20000"/>
          </a:bodyPr>
          <a:lstStyle/>
          <a:p>
            <a:pPr marL="0" lvl="0" indent="0" hangingPunct="0">
              <a:buNone/>
            </a:pPr>
            <a:r>
              <a:rPr lang="en-US" sz="3800" b="1" dirty="0"/>
              <a:t>The first paragraph should include the 5 </a:t>
            </a:r>
            <a:r>
              <a:rPr lang="en-US" sz="3800" b="1" dirty="0" err="1"/>
              <a:t>Ws</a:t>
            </a:r>
            <a:r>
              <a:rPr lang="en-US" sz="3800" b="1" dirty="0"/>
              <a:t> (plus ‘how’)</a:t>
            </a:r>
            <a:endParaRPr lang="en-IE" sz="3800" b="1" dirty="0"/>
          </a:p>
          <a:p>
            <a:pPr marL="0" lvl="0" indent="0" hangingPunct="0">
              <a:buNone/>
            </a:pPr>
            <a:r>
              <a:rPr lang="en-US" sz="3800" b="1" dirty="0"/>
              <a:t>The second paragraph contains the details</a:t>
            </a:r>
            <a:endParaRPr lang="en-IE" sz="3800" b="1" dirty="0"/>
          </a:p>
          <a:p>
            <a:pPr marL="0" lvl="0" indent="0" hangingPunct="0">
              <a:buNone/>
            </a:pPr>
            <a:r>
              <a:rPr lang="en-US" sz="3800" b="1" dirty="0"/>
              <a:t>The third (and any more) paragraphs contain the background information.</a:t>
            </a:r>
            <a:endParaRPr lang="en-IE" sz="3800" b="1" dirty="0"/>
          </a:p>
          <a:p>
            <a:pPr marL="0" indent="0" hangingPunct="0">
              <a:buNone/>
            </a:pPr>
            <a:r>
              <a:rPr lang="en-US" sz="3800" b="1" dirty="0"/>
              <a:t> </a:t>
            </a:r>
            <a:endParaRPr lang="en-IE" sz="3800" b="1" dirty="0"/>
          </a:p>
          <a:p>
            <a:pPr marL="0" indent="0" hangingPunct="0">
              <a:buNone/>
            </a:pPr>
            <a:r>
              <a:rPr lang="en-US" sz="3800" b="1" dirty="0"/>
              <a:t>This is easy to read and makes it easy to edit – the later paragraphs can more easily be cut out by an editor with little room on the page, but the essentials of the story will still be in first two paragraphs. </a:t>
            </a:r>
            <a:endParaRPr lang="en-IE" sz="3800" b="1" dirty="0"/>
          </a:p>
          <a:p>
            <a:pPr marL="0" indent="0" hangingPunct="0">
              <a:buNone/>
            </a:pPr>
            <a:r>
              <a:rPr lang="en-US" sz="3800" b="1" dirty="0"/>
              <a:t> </a:t>
            </a:r>
            <a:endParaRPr lang="en-IE" sz="3800" b="1" dirty="0"/>
          </a:p>
          <a:p>
            <a:pPr marL="0" indent="0" hangingPunct="0">
              <a:buNone/>
            </a:pPr>
            <a:r>
              <a:rPr lang="en-US" sz="3800" b="1" dirty="0"/>
              <a:t>So: put the real news in the first paragraph. Make sure your readers know at once why this story is in the paper instead of beginning with what the family had for breakfast that morning.</a:t>
            </a:r>
            <a:endParaRPr lang="en-IE" sz="3800" b="1" dirty="0"/>
          </a:p>
          <a:p>
            <a:pPr marL="0" indent="0" hangingPunct="0">
              <a:buNone/>
            </a:pPr>
            <a:r>
              <a:rPr lang="en-US" sz="3800" b="1" dirty="0"/>
              <a:t> </a:t>
            </a:r>
            <a:endParaRPr lang="en-IE" sz="3800" b="1" dirty="0"/>
          </a:p>
          <a:p>
            <a:pPr marL="0" indent="0" hangingPunct="0">
              <a:buNone/>
            </a:pPr>
            <a:r>
              <a:rPr lang="en-US" sz="3800" b="1" dirty="0"/>
              <a:t>Now you are ready to write an eye-catching headline to grab your readers’ attention.</a:t>
            </a:r>
            <a:endParaRPr lang="en-IE" sz="3800" b="1" dirty="0"/>
          </a:p>
          <a:p>
            <a:endParaRPr lang="en-IE" dirty="0"/>
          </a:p>
        </p:txBody>
      </p:sp>
      <p:sp>
        <p:nvSpPr>
          <p:cNvPr id="4" name="Footer Placeholder 3"/>
          <p:cNvSpPr>
            <a:spLocks noGrp="1"/>
          </p:cNvSpPr>
          <p:nvPr>
            <p:ph type="ftr" sz="quarter" idx="11"/>
          </p:nvPr>
        </p:nvSpPr>
        <p:spPr/>
        <p:txBody>
          <a:bodyPr/>
          <a:lstStyle/>
          <a:p>
            <a:r>
              <a:rPr lang="en-IE" smtClean="0"/>
              <a:t>Ms. M. Mc Namara                                   Kinsale Community School</a:t>
            </a:r>
            <a:endParaRPr lang="en-IE"/>
          </a:p>
        </p:txBody>
      </p:sp>
    </p:spTree>
    <p:extLst>
      <p:ext uri="{BB962C8B-B14F-4D97-AF65-F5344CB8AC3E}">
        <p14:creationId xmlns:p14="http://schemas.microsoft.com/office/powerpoint/2010/main" val="187270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anim calcmode="lin" valueType="num">
                                      <p:cBhvr>
                                        <p:cTn id="4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Write Your Own Article</a:t>
            </a:r>
            <a:endParaRPr lang="en-I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457200" y="0"/>
            <a:ext cx="8229600" cy="6126163"/>
          </a:xfrm>
        </p:spPr>
        <p:txBody>
          <a:bodyPr/>
          <a:lstStyle/>
          <a:p>
            <a:pPr marL="0" indent="0">
              <a:buNone/>
            </a:pPr>
            <a:r>
              <a:rPr lang="en-IE"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Write a newspaper article about the death of </a:t>
            </a:r>
            <a:r>
              <a:rPr lang="en-IE" sz="24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tich</a:t>
            </a:r>
            <a:r>
              <a:rPr lang="en-IE"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miller.</a:t>
            </a:r>
          </a:p>
          <a:p>
            <a:pPr marL="0" indent="0">
              <a:buNone/>
            </a:pPr>
            <a:endParaRPr lang="en-IE" sz="2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endParaRPr>
          </a:p>
          <a:p>
            <a:pPr marL="0" indent="0">
              <a:buNone/>
            </a:pPr>
            <a:endParaRPr lang="en-IE" sz="2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endParaRPr>
          </a:p>
          <a:p>
            <a:pPr marL="0" indent="0">
              <a:buNone/>
            </a:pPr>
            <a:r>
              <a:rPr lang="en-IE" sz="2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Fill in the following table to help you.</a:t>
            </a:r>
          </a:p>
          <a:p>
            <a:pPr marL="0" indent="0">
              <a:buNone/>
            </a:pPr>
            <a:r>
              <a:rPr lang="en-IE" sz="2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Use at least two quotations</a:t>
            </a:r>
          </a:p>
          <a:p>
            <a:pPr marL="0" indent="0">
              <a:buNone/>
            </a:pPr>
            <a:endParaRPr lang="en-IE" sz="2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endParaRPr>
          </a:p>
          <a:p>
            <a:pPr marL="0" indent="0">
              <a:buNone/>
            </a:pPr>
            <a:endParaRPr lang="en-IE"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0" indent="0">
              <a:buNone/>
            </a:pPr>
            <a:endParaRPr lang="en-IE" dirty="0"/>
          </a:p>
        </p:txBody>
      </p:sp>
      <p:graphicFrame>
        <p:nvGraphicFramePr>
          <p:cNvPr id="5" name="Table 4"/>
          <p:cNvGraphicFramePr>
            <a:graphicFrameLocks noGrp="1"/>
          </p:cNvGraphicFramePr>
          <p:nvPr>
            <p:extLst>
              <p:ext uri="{D42A27DB-BD31-4B8C-83A1-F6EECF244321}">
                <p14:modId xmlns:p14="http://schemas.microsoft.com/office/powerpoint/2010/main" val="2808261570"/>
              </p:ext>
            </p:extLst>
          </p:nvPr>
        </p:nvGraphicFramePr>
        <p:xfrm>
          <a:off x="1331640" y="2348882"/>
          <a:ext cx="6768752" cy="4411926"/>
        </p:xfrm>
        <a:graphic>
          <a:graphicData uri="http://schemas.openxmlformats.org/drawingml/2006/table">
            <a:tbl>
              <a:tblPr firstRow="1" bandRow="1">
                <a:tableStyleId>{ED083AE6-46FA-4A59-8FB0-9F97EB10719F}</a:tableStyleId>
              </a:tblPr>
              <a:tblGrid>
                <a:gridCol w="1712576">
                  <a:extLst>
                    <a:ext uri="{9D8B030D-6E8A-4147-A177-3AD203B41FA5}">
                      <a16:colId xmlns:a16="http://schemas.microsoft.com/office/drawing/2014/main" val="20000"/>
                    </a:ext>
                  </a:extLst>
                </a:gridCol>
                <a:gridCol w="5056176">
                  <a:extLst>
                    <a:ext uri="{9D8B030D-6E8A-4147-A177-3AD203B41FA5}">
                      <a16:colId xmlns:a16="http://schemas.microsoft.com/office/drawing/2014/main" val="20001"/>
                    </a:ext>
                  </a:extLst>
                </a:gridCol>
              </a:tblGrid>
              <a:tr h="519050">
                <a:tc>
                  <a:txBody>
                    <a:bodyPr/>
                    <a:lstStyle/>
                    <a:p>
                      <a:pPr algn="ctr"/>
                      <a:r>
                        <a:rPr lang="en-IE" dirty="0" smtClean="0"/>
                        <a:t>Who</a:t>
                      </a:r>
                      <a:endParaRPr lang="en-IE" dirty="0">
                        <a:solidFill>
                          <a:schemeClr val="tx1"/>
                        </a:solidFill>
                      </a:endParaRPr>
                    </a:p>
                  </a:txBody>
                  <a:tcPr/>
                </a:tc>
                <a:tc>
                  <a:txBody>
                    <a:bodyPr/>
                    <a:lstStyle/>
                    <a:p>
                      <a:pPr algn="ctr"/>
                      <a:endParaRPr lang="en-IE" dirty="0">
                        <a:solidFill>
                          <a:schemeClr val="tx1"/>
                        </a:solidFill>
                      </a:endParaRPr>
                    </a:p>
                  </a:txBody>
                  <a:tcPr/>
                </a:tc>
                <a:extLst>
                  <a:ext uri="{0D108BD9-81ED-4DB2-BD59-A6C34878D82A}">
                    <a16:rowId xmlns:a16="http://schemas.microsoft.com/office/drawing/2014/main" val="10000"/>
                  </a:ext>
                </a:extLst>
              </a:tr>
              <a:tr h="519050">
                <a:tc>
                  <a:txBody>
                    <a:bodyPr/>
                    <a:lstStyle/>
                    <a:p>
                      <a:pPr algn="ctr"/>
                      <a:r>
                        <a:rPr lang="en-IE" dirty="0" smtClean="0"/>
                        <a:t>What</a:t>
                      </a:r>
                      <a:endParaRPr lang="en-IE" dirty="0">
                        <a:solidFill>
                          <a:schemeClr val="tx1"/>
                        </a:solidFill>
                      </a:endParaRPr>
                    </a:p>
                  </a:txBody>
                  <a:tcPr/>
                </a:tc>
                <a:tc>
                  <a:txBody>
                    <a:bodyPr/>
                    <a:lstStyle/>
                    <a:p>
                      <a:pPr algn="ctr"/>
                      <a:endParaRPr lang="en-IE">
                        <a:solidFill>
                          <a:schemeClr val="tx1"/>
                        </a:solidFill>
                      </a:endParaRPr>
                    </a:p>
                  </a:txBody>
                  <a:tcPr/>
                </a:tc>
                <a:extLst>
                  <a:ext uri="{0D108BD9-81ED-4DB2-BD59-A6C34878D82A}">
                    <a16:rowId xmlns:a16="http://schemas.microsoft.com/office/drawing/2014/main" val="10001"/>
                  </a:ext>
                </a:extLst>
              </a:tr>
              <a:tr h="519050">
                <a:tc>
                  <a:txBody>
                    <a:bodyPr/>
                    <a:lstStyle/>
                    <a:p>
                      <a:pPr algn="ctr"/>
                      <a:r>
                        <a:rPr lang="en-IE" dirty="0" smtClean="0"/>
                        <a:t>Where </a:t>
                      </a:r>
                      <a:endParaRPr lang="en-IE" dirty="0">
                        <a:solidFill>
                          <a:schemeClr val="tx1"/>
                        </a:solidFill>
                      </a:endParaRPr>
                    </a:p>
                  </a:txBody>
                  <a:tcPr/>
                </a:tc>
                <a:tc>
                  <a:txBody>
                    <a:bodyPr/>
                    <a:lstStyle/>
                    <a:p>
                      <a:pPr algn="ctr"/>
                      <a:endParaRPr lang="en-IE" dirty="0">
                        <a:solidFill>
                          <a:schemeClr val="tx1"/>
                        </a:solidFill>
                      </a:endParaRPr>
                    </a:p>
                  </a:txBody>
                  <a:tcPr/>
                </a:tc>
                <a:extLst>
                  <a:ext uri="{0D108BD9-81ED-4DB2-BD59-A6C34878D82A}">
                    <a16:rowId xmlns:a16="http://schemas.microsoft.com/office/drawing/2014/main" val="10002"/>
                  </a:ext>
                </a:extLst>
              </a:tr>
              <a:tr h="519050">
                <a:tc>
                  <a:txBody>
                    <a:bodyPr/>
                    <a:lstStyle/>
                    <a:p>
                      <a:pPr algn="ctr"/>
                      <a:r>
                        <a:rPr lang="en-IE" dirty="0" smtClean="0"/>
                        <a:t>When</a:t>
                      </a:r>
                      <a:endParaRPr lang="en-IE" dirty="0" smtClean="0">
                        <a:solidFill>
                          <a:schemeClr val="tx1"/>
                        </a:solidFill>
                      </a:endParaRPr>
                    </a:p>
                  </a:txBody>
                  <a:tcPr/>
                </a:tc>
                <a:tc>
                  <a:txBody>
                    <a:bodyPr/>
                    <a:lstStyle/>
                    <a:p>
                      <a:pPr algn="ctr"/>
                      <a:endParaRPr lang="en-IE" dirty="0">
                        <a:solidFill>
                          <a:schemeClr val="tx1"/>
                        </a:solidFill>
                      </a:endParaRPr>
                    </a:p>
                  </a:txBody>
                  <a:tcPr/>
                </a:tc>
                <a:extLst>
                  <a:ext uri="{0D108BD9-81ED-4DB2-BD59-A6C34878D82A}">
                    <a16:rowId xmlns:a16="http://schemas.microsoft.com/office/drawing/2014/main" val="10003"/>
                  </a:ext>
                </a:extLst>
              </a:tr>
              <a:tr h="519050">
                <a:tc>
                  <a:txBody>
                    <a:bodyPr/>
                    <a:lstStyle/>
                    <a:p>
                      <a:pPr algn="ctr"/>
                      <a:r>
                        <a:rPr lang="en-IE" dirty="0" smtClean="0"/>
                        <a:t>Why</a:t>
                      </a:r>
                      <a:endParaRPr lang="en-IE" dirty="0">
                        <a:solidFill>
                          <a:schemeClr val="tx1"/>
                        </a:solidFill>
                      </a:endParaRPr>
                    </a:p>
                  </a:txBody>
                  <a:tcPr/>
                </a:tc>
                <a:tc>
                  <a:txBody>
                    <a:bodyPr/>
                    <a:lstStyle/>
                    <a:p>
                      <a:pPr algn="ctr"/>
                      <a:endParaRPr lang="en-IE" dirty="0">
                        <a:solidFill>
                          <a:schemeClr val="tx1"/>
                        </a:solidFill>
                      </a:endParaRPr>
                    </a:p>
                  </a:txBody>
                  <a:tcPr/>
                </a:tc>
                <a:extLst>
                  <a:ext uri="{0D108BD9-81ED-4DB2-BD59-A6C34878D82A}">
                    <a16:rowId xmlns:a16="http://schemas.microsoft.com/office/drawing/2014/main" val="10004"/>
                  </a:ext>
                </a:extLst>
              </a:tr>
              <a:tr h="908338">
                <a:tc>
                  <a:txBody>
                    <a:bodyPr/>
                    <a:lstStyle/>
                    <a:p>
                      <a:pPr algn="ctr"/>
                      <a:r>
                        <a:rPr lang="en-IE" dirty="0" smtClean="0"/>
                        <a:t>Quotation 1</a:t>
                      </a:r>
                      <a:endParaRPr lang="en-IE" dirty="0">
                        <a:solidFill>
                          <a:schemeClr val="tx1"/>
                        </a:solidFill>
                      </a:endParaRPr>
                    </a:p>
                  </a:txBody>
                  <a:tcPr/>
                </a:tc>
                <a:tc>
                  <a:txBody>
                    <a:bodyPr/>
                    <a:lstStyle/>
                    <a:p>
                      <a:pPr algn="ctr"/>
                      <a:endParaRPr lang="en-IE" dirty="0">
                        <a:solidFill>
                          <a:schemeClr val="tx1"/>
                        </a:solidFill>
                      </a:endParaRPr>
                    </a:p>
                  </a:txBody>
                  <a:tcPr/>
                </a:tc>
                <a:extLst>
                  <a:ext uri="{0D108BD9-81ED-4DB2-BD59-A6C34878D82A}">
                    <a16:rowId xmlns:a16="http://schemas.microsoft.com/office/drawing/2014/main" val="10005"/>
                  </a:ext>
                </a:extLst>
              </a:tr>
              <a:tr h="908338">
                <a:tc>
                  <a:txBody>
                    <a:bodyPr/>
                    <a:lstStyle/>
                    <a:p>
                      <a:pPr algn="ctr"/>
                      <a:r>
                        <a:rPr lang="en-IE" dirty="0" smtClean="0"/>
                        <a:t>Quotation</a:t>
                      </a:r>
                      <a:r>
                        <a:rPr lang="en-IE" baseline="0" dirty="0" smtClean="0"/>
                        <a:t> 2</a:t>
                      </a:r>
                      <a:endParaRPr lang="en-IE" dirty="0">
                        <a:solidFill>
                          <a:schemeClr val="tx1"/>
                        </a:solidFill>
                      </a:endParaRPr>
                    </a:p>
                  </a:txBody>
                  <a:tcPr/>
                </a:tc>
                <a:tc>
                  <a:txBody>
                    <a:bodyPr/>
                    <a:lstStyle/>
                    <a:p>
                      <a:pPr algn="ctr"/>
                      <a:endParaRPr lang="en-IE" dirty="0">
                        <a:solidFill>
                          <a:schemeClr val="tx1"/>
                        </a:solidFill>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96136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96948"/>
            <a:ext cx="8229600" cy="1220690"/>
          </a:xfrm>
        </p:spPr>
        <p:txBody>
          <a:bodyPr>
            <a:normAutofit fontScale="90000"/>
          </a:bodyPr>
          <a:lstStyle/>
          <a:p>
            <a:r>
              <a:rPr lang="en-IE" sz="2000" dirty="0" smtClean="0"/>
              <a:t/>
            </a:r>
            <a:br>
              <a:rPr lang="en-IE" sz="2000" dirty="0" smtClean="0"/>
            </a:br>
            <a:r>
              <a:rPr lang="en-IE" sz="2000" dirty="0"/>
              <a:t/>
            </a:r>
            <a:br>
              <a:rPr lang="en-IE" sz="2000" dirty="0"/>
            </a:br>
            <a:r>
              <a:rPr lang="en-IE"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en-IE"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en-IE" sz="2200"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Tich</a:t>
            </a:r>
            <a:r>
              <a:rPr lang="en-IE" sz="2200" dirty="0">
                <a:ln w="18000">
                  <a:solidFill>
                    <a:schemeClr val="accent2">
                      <a:satMod val="140000"/>
                    </a:schemeClr>
                  </a:solidFill>
                  <a:prstDash val="solid"/>
                  <a:miter lim="800000"/>
                </a:ln>
                <a:noFill/>
                <a:effectLst>
                  <a:outerShdw blurRad="25500" dist="23000" dir="7020000" algn="tl">
                    <a:srgbClr val="000000">
                      <a:alpha val="50000"/>
                    </a:srgbClr>
                  </a:outerShdw>
                </a:effectLst>
              </a:rPr>
              <a:t> Miller by Wendy Cope</a:t>
            </a:r>
            <a:br>
              <a:rPr lang="en-IE" sz="2200" dirty="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en-IE" sz="2200" dirty="0">
                <a:ln w="18000">
                  <a:solidFill>
                    <a:schemeClr val="accent2">
                      <a:satMod val="140000"/>
                    </a:schemeClr>
                  </a:solidFill>
                  <a:prstDash val="solid"/>
                  <a:miter lim="800000"/>
                </a:ln>
                <a:noFill/>
                <a:effectLst>
                  <a:outerShdw blurRad="25500" dist="23000" dir="7020000" algn="tl">
                    <a:srgbClr val="000000">
                      <a:alpha val="50000"/>
                    </a:srgbClr>
                  </a:outerShdw>
                </a:effectLst>
              </a:rPr>
              <a:t>Use full sentences. Back up the points that you make with quotes from the poem!</a:t>
            </a:r>
            <a:r>
              <a:rPr lang="en-IE" dirty="0"/>
              <a:t/>
            </a:r>
            <a:br>
              <a:rPr lang="en-IE" dirty="0"/>
            </a:br>
            <a:endParaRPr lang="en-IE" dirty="0"/>
          </a:p>
        </p:txBody>
      </p:sp>
      <p:sp>
        <p:nvSpPr>
          <p:cNvPr id="8" name="Content Placeholder 7"/>
          <p:cNvSpPr>
            <a:spLocks noGrp="1"/>
          </p:cNvSpPr>
          <p:nvPr>
            <p:ph sz="half" idx="1"/>
          </p:nvPr>
        </p:nvSpPr>
        <p:spPr>
          <a:xfrm>
            <a:off x="514352" y="1412776"/>
            <a:ext cx="3931920" cy="3506696"/>
          </a:xfrm>
        </p:spPr>
        <p:txBody>
          <a:bodyPr>
            <a:normAutofit fontScale="47500" lnSpcReduction="20000"/>
          </a:bodyPr>
          <a:lstStyle/>
          <a:p>
            <a:pPr marL="0" lvl="0" indent="0">
              <a:buNone/>
            </a:pPr>
            <a:r>
              <a:rPr lang="en-US" dirty="0"/>
              <a:t>How did you feel when you </a:t>
            </a:r>
            <a:r>
              <a:rPr lang="en-US" dirty="0" err="1"/>
              <a:t>realised</a:t>
            </a:r>
            <a:r>
              <a:rPr lang="en-US" dirty="0"/>
              <a:t> that </a:t>
            </a:r>
            <a:r>
              <a:rPr lang="en-US" dirty="0" err="1"/>
              <a:t>Tich</a:t>
            </a:r>
            <a:r>
              <a:rPr lang="en-US" dirty="0"/>
              <a:t> died so young? Explain your answer.</a:t>
            </a:r>
            <a:endParaRPr lang="en-IE" dirty="0"/>
          </a:p>
          <a:p>
            <a:pPr marL="0" indent="0">
              <a:buNone/>
            </a:pPr>
            <a:r>
              <a:rPr lang="en-US" dirty="0" smtClean="0"/>
              <a:t>________________________________________________________________________________________________________________________________________________________________________________________________________________________________________________</a:t>
            </a:r>
            <a:endParaRPr lang="en-IE" dirty="0"/>
          </a:p>
          <a:p>
            <a:pPr marL="0" lvl="0" indent="0">
              <a:buNone/>
            </a:pPr>
            <a:r>
              <a:rPr lang="en-US" dirty="0" err="1"/>
              <a:t>Tich</a:t>
            </a:r>
            <a:r>
              <a:rPr lang="en-US" dirty="0"/>
              <a:t> Miller shows how small things that are said or done can make school miserable for some pupils. List the actions in the poem that you think are hurtful.</a:t>
            </a:r>
            <a:endParaRPr lang="en-IE" dirty="0"/>
          </a:p>
          <a:p>
            <a:pPr marL="0" indent="0">
              <a:buNone/>
            </a:pPr>
            <a:r>
              <a:rPr lang="en-US" dirty="0" smtClean="0"/>
              <a:t>________________________________________________________________________________________________________________________________________________________________________________________________________________________________________________</a:t>
            </a:r>
            <a:endParaRPr lang="en-IE" dirty="0"/>
          </a:p>
          <a:p>
            <a:pPr marL="0" lvl="0" indent="0">
              <a:buNone/>
            </a:pPr>
            <a:r>
              <a:rPr lang="en-US" dirty="0"/>
              <a:t>Do you think the other students in the yard </a:t>
            </a:r>
            <a:r>
              <a:rPr lang="en-US" dirty="0" err="1"/>
              <a:t>realised</a:t>
            </a:r>
            <a:r>
              <a:rPr lang="en-US" dirty="0"/>
              <a:t> just how hurtful their </a:t>
            </a:r>
            <a:r>
              <a:rPr lang="en-US" dirty="0" err="1"/>
              <a:t>behaviour</a:t>
            </a:r>
            <a:r>
              <a:rPr lang="en-US" dirty="0"/>
              <a:t> was? Explain your </a:t>
            </a:r>
            <a:r>
              <a:rPr lang="en-US" dirty="0" smtClean="0"/>
              <a:t>answer.</a:t>
            </a:r>
          </a:p>
          <a:p>
            <a:pPr marL="0" lvl="0" indent="0">
              <a:buNone/>
            </a:pPr>
            <a:r>
              <a:rPr lang="en-US" dirty="0" smtClean="0"/>
              <a:t>________________________________________</a:t>
            </a:r>
            <a:endParaRPr lang="en-IE" dirty="0"/>
          </a:p>
          <a:p>
            <a:pPr marL="0" indent="0">
              <a:buNone/>
            </a:pPr>
            <a:endParaRPr lang="en-IE" dirty="0"/>
          </a:p>
        </p:txBody>
      </p:sp>
      <p:sp>
        <p:nvSpPr>
          <p:cNvPr id="9" name="Content Placeholder 8"/>
          <p:cNvSpPr>
            <a:spLocks noGrp="1"/>
          </p:cNvSpPr>
          <p:nvPr>
            <p:ph sz="half" idx="2"/>
          </p:nvPr>
        </p:nvSpPr>
        <p:spPr/>
        <p:txBody>
          <a:bodyPr>
            <a:normAutofit fontScale="47500" lnSpcReduction="20000"/>
          </a:bodyPr>
          <a:lstStyle/>
          <a:p>
            <a:pPr marL="0" indent="0">
              <a:buNone/>
            </a:pPr>
            <a:r>
              <a:rPr lang="en-US" dirty="0" smtClean="0"/>
              <a:t>________________________________________________________________________________________________________________________________________________________________________________________________________________________________________________</a:t>
            </a:r>
            <a:endParaRPr lang="en-IE" dirty="0"/>
          </a:p>
          <a:p>
            <a:pPr marL="0" lvl="0" indent="0">
              <a:buNone/>
            </a:pPr>
            <a:r>
              <a:rPr lang="en-US" dirty="0"/>
              <a:t>What do you think the theme of this poem is? Explain your answer.</a:t>
            </a:r>
            <a:endParaRPr lang="en-IE" dirty="0"/>
          </a:p>
          <a:p>
            <a:pPr marL="0" indent="0">
              <a:buNone/>
            </a:pPr>
            <a:r>
              <a:rPr lang="en-US" dirty="0" smtClean="0"/>
              <a:t>________________________________________________________________________________________________________________________________________________________________________________________________________</a:t>
            </a:r>
            <a:endParaRPr lang="en-IE" dirty="0"/>
          </a:p>
          <a:p>
            <a:pPr marL="0" lvl="0" indent="0">
              <a:buNone/>
            </a:pPr>
            <a:r>
              <a:rPr lang="en-US" dirty="0"/>
              <a:t>What do you think the most powerful image in the poem is? Explain your answer.</a:t>
            </a:r>
            <a:endParaRPr lang="en-IE" dirty="0"/>
          </a:p>
          <a:p>
            <a:pPr marL="0" indent="0">
              <a:buNone/>
            </a:pP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IE" dirty="0"/>
          </a:p>
          <a:p>
            <a:pPr marL="0" indent="0">
              <a:buNone/>
            </a:pPr>
            <a:endParaRPr lang="en-IE" dirty="0"/>
          </a:p>
        </p:txBody>
      </p:sp>
    </p:spTree>
    <p:extLst>
      <p:ext uri="{BB962C8B-B14F-4D97-AF65-F5344CB8AC3E}">
        <p14:creationId xmlns:p14="http://schemas.microsoft.com/office/powerpoint/2010/main" val="1647018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78098"/>
          </a:xfrm>
        </p:spPr>
        <p:txBody>
          <a:bodyPr>
            <a:normAutofit fontScale="90000"/>
          </a:bodyPr>
          <a:lstStyle/>
          <a:p>
            <a:r>
              <a:rPr lang="en-GB" sz="67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en-GB" sz="67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en-GB" sz="67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Tich</a:t>
            </a:r>
            <a:r>
              <a:rPr lang="en-GB" sz="67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GB" sz="67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Miller</a:t>
            </a:r>
            <a:r>
              <a:rPr lang="en-IE" b="1" dirty="0"/>
              <a:t/>
            </a:r>
            <a:br>
              <a:rPr lang="en-IE" b="1" dirty="0"/>
            </a:br>
            <a:endParaRPr lang="en-IE" dirty="0"/>
          </a:p>
        </p:txBody>
      </p:sp>
      <p:sp>
        <p:nvSpPr>
          <p:cNvPr id="6" name="Content Placeholder 5"/>
          <p:cNvSpPr>
            <a:spLocks noGrp="1"/>
          </p:cNvSpPr>
          <p:nvPr>
            <p:ph sz="half" idx="1"/>
          </p:nvPr>
        </p:nvSpPr>
        <p:spPr>
          <a:xfrm>
            <a:off x="467544" y="1700808"/>
            <a:ext cx="4038600" cy="4281339"/>
          </a:xfrm>
        </p:spPr>
        <p:txBody>
          <a:bodyPr>
            <a:normAutofit fontScale="40000" lnSpcReduction="20000"/>
          </a:bodyPr>
          <a:lstStyle/>
          <a:p>
            <a:pPr marL="0" indent="0">
              <a:buNone/>
            </a:pPr>
            <a:r>
              <a:rPr lang="en-US" sz="4000" b="1" dirty="0" err="1"/>
              <a:t>Tich</a:t>
            </a:r>
            <a:r>
              <a:rPr lang="en-US" sz="4000" b="1" dirty="0"/>
              <a:t> Miller wore __________</a:t>
            </a:r>
            <a:endParaRPr lang="en-IE" sz="4000" b="1" dirty="0"/>
          </a:p>
          <a:p>
            <a:pPr marL="0" indent="0">
              <a:buNone/>
            </a:pPr>
            <a:r>
              <a:rPr lang="en-US" sz="4000" b="1" dirty="0"/>
              <a:t>with __________-pink frames</a:t>
            </a:r>
            <a:endParaRPr lang="en-IE" sz="4000" b="1" dirty="0"/>
          </a:p>
          <a:p>
            <a:pPr marL="0" indent="0">
              <a:buNone/>
            </a:pPr>
            <a:r>
              <a:rPr lang="en-US" sz="4000" b="1" dirty="0"/>
              <a:t>and had ___________ three sizes ________ than the other.</a:t>
            </a:r>
            <a:endParaRPr lang="en-IE" sz="4000" b="1" dirty="0"/>
          </a:p>
          <a:p>
            <a:pPr marL="0" indent="0">
              <a:buNone/>
            </a:pPr>
            <a:r>
              <a:rPr lang="en-US" sz="4000" b="1" dirty="0"/>
              <a:t> </a:t>
            </a:r>
            <a:endParaRPr lang="en-IE" sz="4000" b="1" dirty="0"/>
          </a:p>
          <a:p>
            <a:pPr marL="0" indent="0">
              <a:buNone/>
            </a:pPr>
            <a:r>
              <a:rPr lang="en-US" sz="4000" b="1" dirty="0"/>
              <a:t>When they picked ________ for outdoor games</a:t>
            </a:r>
            <a:endParaRPr lang="en-IE" sz="4000" b="1" dirty="0"/>
          </a:p>
          <a:p>
            <a:pPr marL="0" indent="0">
              <a:buNone/>
            </a:pPr>
            <a:r>
              <a:rPr lang="en-US" sz="4000" b="1" dirty="0"/>
              <a:t>she and I were always the last two</a:t>
            </a:r>
            <a:endParaRPr lang="en-IE" sz="4000" b="1" dirty="0"/>
          </a:p>
          <a:p>
            <a:pPr marL="0" indent="0">
              <a:buNone/>
            </a:pPr>
            <a:r>
              <a:rPr lang="en-US" sz="4000" b="1" dirty="0"/>
              <a:t>left standing by the ____________ fence.</a:t>
            </a:r>
            <a:endParaRPr lang="en-IE" sz="4000" b="1" dirty="0"/>
          </a:p>
          <a:p>
            <a:pPr marL="0" indent="0">
              <a:buNone/>
            </a:pPr>
            <a:r>
              <a:rPr lang="en-US" sz="4000" b="1" dirty="0"/>
              <a:t> </a:t>
            </a:r>
            <a:endParaRPr lang="en-IE" sz="4000" b="1" dirty="0"/>
          </a:p>
          <a:p>
            <a:pPr marL="0" indent="0">
              <a:buNone/>
            </a:pPr>
            <a:r>
              <a:rPr lang="en-US" sz="4000" b="1" dirty="0"/>
              <a:t>We avoided one another’s eyes,</a:t>
            </a:r>
            <a:endParaRPr lang="en-IE" sz="4000" b="1" dirty="0"/>
          </a:p>
          <a:p>
            <a:pPr marL="0" indent="0">
              <a:buNone/>
            </a:pPr>
            <a:r>
              <a:rPr lang="en-US" sz="4000" b="1" dirty="0"/>
              <a:t>stooping, perhaps, to re-tie a __________,</a:t>
            </a:r>
            <a:endParaRPr lang="en-IE" sz="4000" b="1" dirty="0"/>
          </a:p>
          <a:p>
            <a:pPr marL="0" indent="0">
              <a:buNone/>
            </a:pPr>
            <a:r>
              <a:rPr lang="en-US" sz="4000" b="1" dirty="0"/>
              <a:t>or affecting __________ in the flight</a:t>
            </a:r>
            <a:endParaRPr lang="en-IE" sz="4000" b="1" dirty="0"/>
          </a:p>
          <a:p>
            <a:pPr marL="0" indent="0">
              <a:buNone/>
            </a:pPr>
            <a:r>
              <a:rPr lang="en-US" sz="4000" b="1" dirty="0"/>
              <a:t> </a:t>
            </a:r>
            <a:endParaRPr lang="en-IE" sz="4000" b="1" dirty="0"/>
          </a:p>
          <a:p>
            <a:pPr marL="0" indent="0">
              <a:buNone/>
            </a:pPr>
            <a:r>
              <a:rPr lang="en-US" sz="4000" b="1" dirty="0"/>
              <a:t>of some fortunate _________, and pretended</a:t>
            </a:r>
            <a:endParaRPr lang="en-IE" sz="4000" b="1" dirty="0"/>
          </a:p>
          <a:p>
            <a:pPr marL="0" indent="0">
              <a:buNone/>
            </a:pPr>
            <a:r>
              <a:rPr lang="en-US" sz="4000" b="1" dirty="0"/>
              <a:t>not to hear the urgent __________:</a:t>
            </a:r>
            <a:endParaRPr lang="en-IE" sz="4000" b="1" dirty="0"/>
          </a:p>
          <a:p>
            <a:pPr marL="0" indent="0">
              <a:buNone/>
            </a:pPr>
            <a:r>
              <a:rPr lang="en-US" sz="4000" b="1" dirty="0"/>
              <a:t>‘Have _________!’  ‘No, no, have </a:t>
            </a:r>
            <a:r>
              <a:rPr lang="en-US" sz="4000" b="1" dirty="0" err="1"/>
              <a:t>Tich</a:t>
            </a:r>
            <a:r>
              <a:rPr lang="en-US" sz="4000" b="1" dirty="0"/>
              <a:t>!’</a:t>
            </a:r>
            <a:endParaRPr lang="en-IE" sz="4000" b="1" dirty="0"/>
          </a:p>
          <a:p>
            <a:pPr marL="0" indent="0">
              <a:buNone/>
            </a:pPr>
            <a:r>
              <a:rPr lang="en-US" dirty="0"/>
              <a:t> </a:t>
            </a:r>
            <a:endParaRPr lang="en-IE" dirty="0"/>
          </a:p>
          <a:p>
            <a:pPr marL="0" indent="0">
              <a:buNone/>
            </a:pPr>
            <a:endParaRPr lang="en-IE" dirty="0"/>
          </a:p>
        </p:txBody>
      </p:sp>
      <p:sp>
        <p:nvSpPr>
          <p:cNvPr id="7" name="Content Placeholder 6"/>
          <p:cNvSpPr>
            <a:spLocks noGrp="1"/>
          </p:cNvSpPr>
          <p:nvPr>
            <p:ph sz="half" idx="2"/>
          </p:nvPr>
        </p:nvSpPr>
        <p:spPr>
          <a:xfrm>
            <a:off x="4648200" y="1772816"/>
            <a:ext cx="4038600" cy="5085184"/>
          </a:xfrm>
        </p:spPr>
        <p:txBody>
          <a:bodyPr>
            <a:normAutofit fontScale="40000" lnSpcReduction="20000"/>
          </a:bodyPr>
          <a:lstStyle/>
          <a:p>
            <a:pPr marL="0" indent="0">
              <a:buNone/>
            </a:pPr>
            <a:r>
              <a:rPr lang="en-US" sz="3400" b="1" dirty="0"/>
              <a:t> </a:t>
            </a:r>
            <a:r>
              <a:rPr lang="en-US" sz="3400" b="1" dirty="0" smtClean="0"/>
              <a:t>Usually </a:t>
            </a:r>
            <a:r>
              <a:rPr lang="en-US" sz="3400" b="1" dirty="0"/>
              <a:t>they chose me, the lesser ______,</a:t>
            </a:r>
            <a:endParaRPr lang="en-IE" sz="3400" b="1" dirty="0"/>
          </a:p>
          <a:p>
            <a:pPr marL="0" indent="0">
              <a:buNone/>
            </a:pPr>
            <a:r>
              <a:rPr lang="en-US" sz="3400" b="1" dirty="0"/>
              <a:t>and she __________, unselected,</a:t>
            </a:r>
            <a:endParaRPr lang="en-IE" sz="3400" b="1" dirty="0"/>
          </a:p>
          <a:p>
            <a:pPr marL="0" indent="0">
              <a:buNone/>
            </a:pPr>
            <a:r>
              <a:rPr lang="en-US" sz="3400" b="1" dirty="0"/>
              <a:t>to the back of the other ________.</a:t>
            </a:r>
            <a:endParaRPr lang="en-IE" sz="3400" b="1" dirty="0"/>
          </a:p>
          <a:p>
            <a:pPr marL="0" indent="0">
              <a:buNone/>
            </a:pPr>
            <a:r>
              <a:rPr lang="en-US" sz="3400" b="1" dirty="0"/>
              <a:t> </a:t>
            </a:r>
            <a:endParaRPr lang="en-IE" sz="3400" b="1" dirty="0"/>
          </a:p>
          <a:p>
            <a:pPr marL="0" indent="0">
              <a:buNone/>
            </a:pPr>
            <a:r>
              <a:rPr lang="en-US" sz="3400" b="1" dirty="0"/>
              <a:t>At eleven we went to ___________ schools.</a:t>
            </a:r>
            <a:endParaRPr lang="en-IE" sz="3400" b="1" dirty="0"/>
          </a:p>
          <a:p>
            <a:pPr marL="0" indent="0">
              <a:buNone/>
            </a:pPr>
            <a:r>
              <a:rPr lang="en-US" sz="3400" b="1" dirty="0"/>
              <a:t>In time I learned to get my own back,</a:t>
            </a:r>
            <a:endParaRPr lang="en-IE" sz="3400" b="1" dirty="0"/>
          </a:p>
          <a:p>
            <a:pPr marL="0" indent="0">
              <a:buNone/>
            </a:pPr>
            <a:r>
              <a:rPr lang="en-US" sz="3400" b="1" dirty="0"/>
              <a:t>___________ at hockey-players who couldn’t spell.</a:t>
            </a:r>
            <a:endParaRPr lang="en-IE" sz="3400" b="1" dirty="0"/>
          </a:p>
          <a:p>
            <a:pPr marL="0" indent="0">
              <a:buNone/>
            </a:pPr>
            <a:r>
              <a:rPr lang="en-US" sz="3400" b="1" dirty="0"/>
              <a:t> </a:t>
            </a:r>
            <a:endParaRPr lang="en-IE" sz="3400" b="1" dirty="0"/>
          </a:p>
          <a:p>
            <a:pPr marL="0" indent="0">
              <a:buNone/>
            </a:pPr>
            <a:r>
              <a:rPr lang="en-US" sz="3400" b="1" dirty="0" err="1"/>
              <a:t>Tich</a:t>
            </a:r>
            <a:r>
              <a:rPr lang="en-US" sz="3400" b="1" dirty="0"/>
              <a:t> _________ when she was __________.</a:t>
            </a:r>
            <a:endParaRPr lang="en-IE" sz="3400" b="1" dirty="0"/>
          </a:p>
          <a:p>
            <a:pPr marL="0" indent="0">
              <a:buNone/>
            </a:pPr>
            <a:r>
              <a:rPr lang="en-US" sz="3400" b="1" dirty="0"/>
              <a:t> </a:t>
            </a:r>
            <a:endParaRPr lang="en-IE" sz="3400" b="1" dirty="0"/>
          </a:p>
          <a:p>
            <a:pPr marL="0" indent="0">
              <a:buNone/>
            </a:pPr>
            <a:r>
              <a:rPr lang="en-US" sz="3400" b="1" dirty="0"/>
              <a:t> </a:t>
            </a:r>
            <a:endParaRPr lang="en-IE" sz="3400" b="1" dirty="0"/>
          </a:p>
          <a:p>
            <a:pPr marL="0" indent="0">
              <a:buNone/>
            </a:pPr>
            <a:r>
              <a:rPr lang="en-US" sz="3400" b="1" dirty="0"/>
              <a:t> </a:t>
            </a:r>
            <a:endParaRPr lang="en-IE" sz="3400" b="1" dirty="0"/>
          </a:p>
          <a:p>
            <a:pPr marL="0" indent="0">
              <a:buNone/>
            </a:pPr>
            <a:r>
              <a:rPr lang="en-GB" sz="3400" b="1" i="1" dirty="0"/>
              <a:t>Wendy Cope</a:t>
            </a:r>
            <a:endParaRPr lang="en-IE" sz="3400" b="1" i="1" dirty="0"/>
          </a:p>
          <a:p>
            <a:pPr marL="0" indent="0">
              <a:buNone/>
            </a:pPr>
            <a:endParaRPr lang="en-IE" dirty="0"/>
          </a:p>
        </p:txBody>
      </p:sp>
      <p:sp>
        <p:nvSpPr>
          <p:cNvPr id="4" name="Footer Placeholder 3"/>
          <p:cNvSpPr>
            <a:spLocks noGrp="1"/>
          </p:cNvSpPr>
          <p:nvPr>
            <p:ph type="ftr" sz="quarter" idx="11"/>
          </p:nvPr>
        </p:nvSpPr>
        <p:spPr/>
        <p:txBody>
          <a:bodyPr/>
          <a:lstStyle/>
          <a:p>
            <a:endParaRPr lang="en-IE"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7665" y="5013176"/>
            <a:ext cx="20669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8211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a:xfrm>
            <a:off x="457200" y="260648"/>
            <a:ext cx="8229600" cy="5865515"/>
          </a:xfrm>
        </p:spPr>
        <p:txBody>
          <a:bodyPr/>
          <a:lstStyle/>
          <a:p>
            <a:endParaRPr lang="en-IE" dirty="0"/>
          </a:p>
        </p:txBody>
      </p:sp>
      <p:sp>
        <p:nvSpPr>
          <p:cNvPr id="4" name="Footer Placeholder 3"/>
          <p:cNvSpPr>
            <a:spLocks noGrp="1"/>
          </p:cNvSpPr>
          <p:nvPr>
            <p:ph type="ftr" sz="quarter" idx="11"/>
          </p:nvPr>
        </p:nvSpPr>
        <p:spPr>
          <a:xfrm>
            <a:off x="3347864" y="6492875"/>
            <a:ext cx="2895600" cy="365125"/>
          </a:xfrm>
        </p:spPr>
        <p:txBody>
          <a:bodyPr/>
          <a:lstStyle/>
          <a:p>
            <a:endParaRPr lang="en-IE"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1704"/>
            <a:ext cx="9346198" cy="6743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5366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2852936"/>
            <a:ext cx="7056784" cy="2308324"/>
          </a:xfrm>
          <a:prstGeom prst="rect">
            <a:avLst/>
          </a:prstGeom>
        </p:spPr>
        <p:txBody>
          <a:bodyPr wrap="square">
            <a:spAutoFit/>
          </a:bodyPr>
          <a:lstStyle/>
          <a:p>
            <a:r>
              <a:rPr lang="en-IE" sz="2400" dirty="0" err="1" smtClean="0"/>
              <a:t>Tich</a:t>
            </a:r>
            <a:r>
              <a:rPr lang="en-IE" sz="2400" dirty="0" smtClean="0"/>
              <a:t> Miller wore glasses</a:t>
            </a:r>
          </a:p>
          <a:p>
            <a:r>
              <a:rPr lang="en-IE" sz="2400" dirty="0" smtClean="0"/>
              <a:t>with </a:t>
            </a:r>
            <a:r>
              <a:rPr lang="en-IE" sz="2400" dirty="0" err="1" smtClean="0"/>
              <a:t>elastoplast</a:t>
            </a:r>
            <a:r>
              <a:rPr lang="en-IE" sz="2400" dirty="0" smtClean="0"/>
              <a:t>-pink frames</a:t>
            </a:r>
          </a:p>
          <a:p>
            <a:r>
              <a:rPr lang="en-IE" sz="2400" dirty="0" smtClean="0"/>
              <a:t>and had one foot three sizes larger than the other.</a:t>
            </a:r>
          </a:p>
          <a:p>
            <a:endParaRPr lang="en-IE" sz="2400" dirty="0"/>
          </a:p>
          <a:p>
            <a:endParaRPr lang="en-IE" sz="2400" dirty="0" smtClean="0"/>
          </a:p>
          <a:p>
            <a:endParaRPr lang="en-IE" sz="240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1512" y="-387424"/>
            <a:ext cx="4392488" cy="1872208"/>
          </a:xfrm>
          <a:prstGeom prst="rect">
            <a:avLst/>
          </a:prstGeom>
          <a:ln>
            <a:solidFill>
              <a:schemeClr val="bg1"/>
            </a:solidFill>
          </a:ln>
          <a:effectLst>
            <a:softEdge rad="112500"/>
          </a:effectLst>
          <a:extLst>
            <a:ext uri="{909E8E84-426E-40DD-AFC4-6F175D3DCCD1}">
              <a14:hiddenFill xmlns:a14="http://schemas.microsoft.com/office/drawing/2010/main">
                <a:solidFill>
                  <a:schemeClr val="accent1"/>
                </a:solidFill>
              </a14:hiddenFill>
            </a:ext>
          </a:extLst>
        </p:spPr>
      </p:pic>
      <p:pic>
        <p:nvPicPr>
          <p:cNvPr id="1028" name="Picture 4" descr="http://me.jasonkuo.com/thots/wp-content/uploads/2009/08/jk4_1058-fee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4293096"/>
            <a:ext cx="6408712" cy="22543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5148064" y="980728"/>
            <a:ext cx="3362672" cy="237626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IE" sz="2000" b="1" dirty="0" smtClean="0"/>
              <a:t>The </a:t>
            </a:r>
            <a:r>
              <a:rPr lang="en-IE" sz="2000" b="1" dirty="0"/>
              <a:t>opening lines introduce </a:t>
            </a:r>
            <a:r>
              <a:rPr lang="en-IE" sz="2000" b="1" dirty="0" err="1"/>
              <a:t>Tich</a:t>
            </a:r>
            <a:r>
              <a:rPr lang="en-IE" sz="2000" b="1" dirty="0"/>
              <a:t> immediately.</a:t>
            </a:r>
          </a:p>
          <a:p>
            <a:r>
              <a:rPr lang="en-IE" sz="2000" b="1" dirty="0"/>
              <a:t>We feel connected with the poem. The poet brings </a:t>
            </a:r>
            <a:r>
              <a:rPr lang="en-IE" sz="2000" b="1" dirty="0" err="1"/>
              <a:t>Tich</a:t>
            </a:r>
            <a:r>
              <a:rPr lang="en-IE" sz="2000" b="1" dirty="0"/>
              <a:t> to life for us.</a:t>
            </a:r>
          </a:p>
          <a:p>
            <a:pPr marL="285750" indent="-285750">
              <a:buFont typeface="Arial" pitchFamily="34" charset="0"/>
              <a:buChar char="•"/>
            </a:pPr>
            <a:endParaRPr lang="en-IE" sz="2000" dirty="0"/>
          </a:p>
        </p:txBody>
      </p:sp>
      <p:sp>
        <p:nvSpPr>
          <p:cNvPr id="3" name="Rounded Rectangle 2"/>
          <p:cNvSpPr/>
          <p:nvPr/>
        </p:nvSpPr>
        <p:spPr>
          <a:xfrm>
            <a:off x="269269" y="384394"/>
            <a:ext cx="4680519" cy="25202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IE" sz="2400" b="1" dirty="0" err="1" smtClean="0"/>
              <a:t>Tich</a:t>
            </a:r>
            <a:r>
              <a:rPr lang="en-IE" sz="2400" b="1" dirty="0" smtClean="0"/>
              <a:t> has some form of disability.  She has poor eyesight. Her feet are different sizes. She does not fit in. There is nothing attractive about these images.</a:t>
            </a:r>
            <a:endParaRPr lang="en-IE" sz="2400" b="1" dirty="0"/>
          </a:p>
        </p:txBody>
      </p:sp>
      <p:sp>
        <p:nvSpPr>
          <p:cNvPr id="4" name="Rounded Rectangle 3"/>
          <p:cNvSpPr/>
          <p:nvPr/>
        </p:nvSpPr>
        <p:spPr>
          <a:xfrm flipV="1">
            <a:off x="0" y="6857999"/>
            <a:ext cx="4968552" cy="4571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endParaRPr lang="en-IE" sz="2000" b="1" dirty="0"/>
          </a:p>
          <a:p>
            <a:endParaRPr lang="en-IE" b="1" dirty="0"/>
          </a:p>
        </p:txBody>
      </p:sp>
      <p:sp>
        <p:nvSpPr>
          <p:cNvPr id="6" name="Footer Placeholder 5"/>
          <p:cNvSpPr>
            <a:spLocks noGrp="1"/>
          </p:cNvSpPr>
          <p:nvPr>
            <p:ph type="ftr" sz="quarter" idx="11"/>
          </p:nvPr>
        </p:nvSpPr>
        <p:spPr/>
        <p:txBody>
          <a:bodyPr/>
          <a:lstStyle/>
          <a:p>
            <a:endParaRPr lang="en-IE" dirty="0"/>
          </a:p>
        </p:txBody>
      </p:sp>
    </p:spTree>
    <p:extLst>
      <p:ext uri="{BB962C8B-B14F-4D97-AF65-F5344CB8AC3E}">
        <p14:creationId xmlns:p14="http://schemas.microsoft.com/office/powerpoint/2010/main" val="142967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
                                          </p:val>
                                        </p:tav>
                                      </p:tavLst>
                                    </p:anim>
                                    <p:anim calcmode="lin" valueType="num">
                                      <p:cBhvr>
                                        <p:cTn id="15" dur="1000"/>
                                        <p:tgtEl>
                                          <p:spTgt spid="5"/>
                                        </p:tgtEl>
                                        <p:attrNameLst>
                                          <p:attrName>ppt_y</p:attrName>
                                        </p:attrNameLst>
                                      </p:cBhvr>
                                      <p:tavLst>
                                        <p:tav tm="0">
                                          <p:val>
                                            <p:strVal val="ppt_y"/>
                                          </p:val>
                                        </p:tav>
                                        <p:tav tm="100000">
                                          <p:val>
                                            <p:strVal val="ppt_y+.1"/>
                                          </p:val>
                                        </p:tav>
                                      </p:tavLst>
                                    </p:anim>
                                    <p:set>
                                      <p:cBhvr>
                                        <p:cTn id="16" dur="1" fill="hold">
                                          <p:stCondLst>
                                            <p:cond delay="9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1" nodeType="clickEffect">
                                  <p:stCondLst>
                                    <p:cond delay="0"/>
                                  </p:stCondLst>
                                  <p:childTnLst>
                                    <p:animEffect transition="out" filter="fade">
                                      <p:cBhvr>
                                        <p:cTn id="27" dur="1000"/>
                                        <p:tgtEl>
                                          <p:spTgt spid="3"/>
                                        </p:tgtEl>
                                      </p:cBhvr>
                                    </p:animEffect>
                                    <p:anim calcmode="lin" valueType="num">
                                      <p:cBhvr>
                                        <p:cTn id="28" dur="1000"/>
                                        <p:tgtEl>
                                          <p:spTgt spid="3"/>
                                        </p:tgtEl>
                                        <p:attrNameLst>
                                          <p:attrName>ppt_x</p:attrName>
                                        </p:attrNameLst>
                                      </p:cBhvr>
                                      <p:tavLst>
                                        <p:tav tm="0">
                                          <p:val>
                                            <p:strVal val="ppt_x"/>
                                          </p:val>
                                        </p:tav>
                                        <p:tav tm="100000">
                                          <p:val>
                                            <p:strVal val="ppt_x"/>
                                          </p:val>
                                        </p:tav>
                                      </p:tavLst>
                                    </p:anim>
                                    <p:anim calcmode="lin" valueType="num">
                                      <p:cBhvr>
                                        <p:cTn id="29" dur="1000"/>
                                        <p:tgtEl>
                                          <p:spTgt spid="3"/>
                                        </p:tgtEl>
                                        <p:attrNameLst>
                                          <p:attrName>ppt_y</p:attrName>
                                        </p:attrNameLst>
                                      </p:cBhvr>
                                      <p:tavLst>
                                        <p:tav tm="0">
                                          <p:val>
                                            <p:strVal val="ppt_y"/>
                                          </p:val>
                                        </p:tav>
                                        <p:tav tm="100000">
                                          <p:val>
                                            <p:strVal val="ppt_y+.1"/>
                                          </p:val>
                                        </p:tav>
                                      </p:tavLst>
                                    </p:anim>
                                    <p:set>
                                      <p:cBhvr>
                                        <p:cTn id="30" dur="1" fill="hold">
                                          <p:stCondLst>
                                            <p:cond delay="999"/>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4"/>
                                        </p:tgtEl>
                                      </p:cBhvr>
                                    </p:animEffect>
                                    <p:anim calcmode="lin" valueType="num">
                                      <p:cBhvr>
                                        <p:cTn id="42" dur="1000"/>
                                        <p:tgtEl>
                                          <p:spTgt spid="4"/>
                                        </p:tgtEl>
                                        <p:attrNameLst>
                                          <p:attrName>ppt_x</p:attrName>
                                        </p:attrNameLst>
                                      </p:cBhvr>
                                      <p:tavLst>
                                        <p:tav tm="0">
                                          <p:val>
                                            <p:strVal val="ppt_x"/>
                                          </p:val>
                                        </p:tav>
                                        <p:tav tm="100000">
                                          <p:val>
                                            <p:strVal val="ppt_x"/>
                                          </p:val>
                                        </p:tav>
                                      </p:tavLst>
                                    </p:anim>
                                    <p:anim calcmode="lin" valueType="num">
                                      <p:cBhvr>
                                        <p:cTn id="43" dur="1000"/>
                                        <p:tgtEl>
                                          <p:spTgt spid="4"/>
                                        </p:tgtEl>
                                        <p:attrNameLst>
                                          <p:attrName>ppt_y</p:attrName>
                                        </p:attrNameLst>
                                      </p:cBhvr>
                                      <p:tavLst>
                                        <p:tav tm="0">
                                          <p:val>
                                            <p:strVal val="ppt_y"/>
                                          </p:val>
                                        </p:tav>
                                        <p:tav tm="100000">
                                          <p:val>
                                            <p:strVal val="ppt_y+.1"/>
                                          </p:val>
                                        </p:tav>
                                      </p:tavLst>
                                    </p:anim>
                                    <p:set>
                                      <p:cBhvr>
                                        <p:cTn id="44"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 grpId="0" animBg="1"/>
      <p:bldP spid="3" grpId="1" animBg="1"/>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2967335"/>
            <a:ext cx="6984776" cy="1384995"/>
          </a:xfrm>
          <a:prstGeom prst="rect">
            <a:avLst/>
          </a:prstGeom>
        </p:spPr>
        <p:txBody>
          <a:bodyPr wrap="square">
            <a:spAutoFit/>
          </a:bodyPr>
          <a:lstStyle/>
          <a:p>
            <a:r>
              <a:rPr lang="en-IE" sz="2800" dirty="0" smtClean="0"/>
              <a:t>When they picked teams for outdoor games</a:t>
            </a:r>
          </a:p>
          <a:p>
            <a:r>
              <a:rPr lang="en-IE" sz="2800" dirty="0" smtClean="0"/>
              <a:t>she and I were </a:t>
            </a:r>
            <a:r>
              <a:rPr lang="en-IE" sz="2800" dirty="0" smtClean="0">
                <a:solidFill>
                  <a:srgbClr val="FF0000"/>
                </a:solidFill>
              </a:rPr>
              <a:t>always</a:t>
            </a:r>
            <a:r>
              <a:rPr lang="en-IE" sz="2800" dirty="0" smtClean="0"/>
              <a:t> the last two</a:t>
            </a:r>
          </a:p>
          <a:p>
            <a:r>
              <a:rPr lang="en-IE" sz="2800" dirty="0" smtClean="0"/>
              <a:t>left standing by the wire-mesh fence.</a:t>
            </a:r>
          </a:p>
        </p:txBody>
      </p:sp>
      <p:pic>
        <p:nvPicPr>
          <p:cNvPr id="2050" name="Picture 2" descr="http://www.kidactivities.net/image.axd?picture=2009%2F7%2Ftrans+ki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28" y="404665"/>
            <a:ext cx="3816425" cy="21602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t3.gstatic.com/images?q=tbn:ANd9GcSxMEo2bb1OEwxDm97DrdHe76rAjyN35waqw6aBGuPMybW2h59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2550" y="4581128"/>
            <a:ext cx="2143125" cy="19991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4067944" y="0"/>
            <a:ext cx="4968552" cy="242088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IE" b="1" dirty="0" smtClean="0">
                <a:solidFill>
                  <a:srgbClr val="FF0000"/>
                </a:solidFill>
              </a:rPr>
              <a:t>Themes:</a:t>
            </a:r>
          </a:p>
          <a:p>
            <a:pPr marL="342900" indent="-342900">
              <a:buFont typeface="+mj-lt"/>
              <a:buAutoNum type="arabicPeriod"/>
            </a:pPr>
            <a:r>
              <a:rPr lang="en-IE" b="1" dirty="0" smtClean="0"/>
              <a:t>The misery of being left out and alienated at school.</a:t>
            </a:r>
          </a:p>
          <a:p>
            <a:pPr marL="342900" indent="-342900">
              <a:buFont typeface="+mj-lt"/>
              <a:buAutoNum type="arabicPeriod"/>
            </a:pPr>
            <a:r>
              <a:rPr lang="en-IE" b="1" dirty="0" smtClean="0"/>
              <a:t>The cruelty of schoolchildren</a:t>
            </a:r>
          </a:p>
          <a:p>
            <a:pPr marL="342900" indent="-342900">
              <a:buFont typeface="+mj-lt"/>
              <a:buAutoNum type="arabicPeriod"/>
            </a:pPr>
            <a:r>
              <a:rPr lang="en-IE" b="1" dirty="0" smtClean="0"/>
              <a:t>Embarrassment/Humiliated –The girls are embarrassed they are picked last. </a:t>
            </a:r>
            <a:endParaRPr lang="en-IE" b="1" dirty="0"/>
          </a:p>
        </p:txBody>
      </p:sp>
      <p:sp>
        <p:nvSpPr>
          <p:cNvPr id="4" name="Rounded Rectangle 3"/>
          <p:cNvSpPr/>
          <p:nvPr/>
        </p:nvSpPr>
        <p:spPr>
          <a:xfrm>
            <a:off x="6084168" y="4653136"/>
            <a:ext cx="2426568" cy="22048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E" dirty="0" smtClean="0"/>
          </a:p>
          <a:p>
            <a:pPr algn="ctr"/>
            <a:endParaRPr lang="en-IE" dirty="0"/>
          </a:p>
          <a:p>
            <a:r>
              <a:rPr lang="en-IE" sz="2000" b="1" dirty="0" smtClean="0"/>
              <a:t>“Wire-mesh fence” Makes us think of a prison or a cage. The girls are trapped.</a:t>
            </a:r>
          </a:p>
          <a:p>
            <a:pPr algn="ctr"/>
            <a:endParaRPr lang="en-IE" dirty="0" smtClean="0"/>
          </a:p>
          <a:p>
            <a:pPr algn="ctr"/>
            <a:endParaRPr lang="en-IE" dirty="0"/>
          </a:p>
        </p:txBody>
      </p:sp>
      <p:sp>
        <p:nvSpPr>
          <p:cNvPr id="5" name="Rounded Rectangle 4"/>
          <p:cNvSpPr/>
          <p:nvPr/>
        </p:nvSpPr>
        <p:spPr>
          <a:xfrm>
            <a:off x="611560" y="5013176"/>
            <a:ext cx="2066528" cy="12635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IE" sz="2000" b="1" dirty="0" err="1" smtClean="0"/>
              <a:t>Tich</a:t>
            </a:r>
            <a:r>
              <a:rPr lang="en-IE" sz="2000" b="1" dirty="0" smtClean="0"/>
              <a:t> and Tubby are always the last two to be selected.</a:t>
            </a:r>
            <a:endParaRPr lang="en-IE" sz="2000" b="1" dirty="0"/>
          </a:p>
        </p:txBody>
      </p:sp>
    </p:spTree>
    <p:extLst>
      <p:ext uri="{BB962C8B-B14F-4D97-AF65-F5344CB8AC3E}">
        <p14:creationId xmlns:p14="http://schemas.microsoft.com/office/powerpoint/2010/main" val="131905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grpId="0" nodeType="clickEffect">
                                  <p:stCondLst>
                                    <p:cond delay="0"/>
                                  </p:stCondLst>
                                  <p:childTnLst>
                                    <p:animEffect transition="out" filter="fade">
                                      <p:cBhvr>
                                        <p:cTn id="28" dur="1000"/>
                                        <p:tgtEl>
                                          <p:spTgt spid="3">
                                            <p:txEl>
                                              <p:pRg st="0" end="0"/>
                                            </p:txEl>
                                          </p:spTgt>
                                        </p:tgtEl>
                                      </p:cBhvr>
                                    </p:animEffect>
                                    <p:anim calcmode="lin" valueType="num">
                                      <p:cBhvr>
                                        <p:cTn id="29"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p:tgtEl>
                                          <p:spTgt spid="3">
                                            <p:txEl>
                                              <p:pRg st="0" end="0"/>
                                            </p:txEl>
                                          </p:spTgt>
                                        </p:tgtEl>
                                        <p:attrNameLst>
                                          <p:attrName>ppt_y</p:attrName>
                                        </p:attrNameLst>
                                      </p:cBhvr>
                                      <p:tavLst>
                                        <p:tav tm="0">
                                          <p:val>
                                            <p:strVal val="ppt_y"/>
                                          </p:val>
                                        </p:tav>
                                        <p:tav tm="100000">
                                          <p:val>
                                            <p:strVal val="ppt_y+.1"/>
                                          </p:val>
                                        </p:tav>
                                      </p:tavLst>
                                    </p:anim>
                                    <p:set>
                                      <p:cBhvr>
                                        <p:cTn id="31" dur="1" fill="hold">
                                          <p:stCondLst>
                                            <p:cond delay="999"/>
                                          </p:stCondLst>
                                        </p:cTn>
                                        <p:tgtEl>
                                          <p:spTgt spid="3">
                                            <p:txEl>
                                              <p:pRg st="0" end="0"/>
                                            </p:txEl>
                                          </p:spTgt>
                                        </p:tgtEl>
                                        <p:attrNameLst>
                                          <p:attrName>style.visibility</p:attrName>
                                        </p:attrNameLst>
                                      </p:cBhvr>
                                      <p:to>
                                        <p:strVal val="hidden"/>
                                      </p:to>
                                    </p:set>
                                  </p:childTnLst>
                                </p:cTn>
                              </p:par>
                              <p:par>
                                <p:cTn id="32" presetID="42" presetClass="exit" presetSubtype="0" fill="hold" grpId="0" nodeType="withEffect">
                                  <p:stCondLst>
                                    <p:cond delay="0"/>
                                  </p:stCondLst>
                                  <p:childTnLst>
                                    <p:animEffect transition="out" filter="fade">
                                      <p:cBhvr>
                                        <p:cTn id="33" dur="1000"/>
                                        <p:tgtEl>
                                          <p:spTgt spid="3">
                                            <p:txEl>
                                              <p:pRg st="1" end="1"/>
                                            </p:txEl>
                                          </p:spTgt>
                                        </p:tgtEl>
                                      </p:cBhvr>
                                    </p:animEffect>
                                    <p:anim calcmode="lin" valueType="num">
                                      <p:cBhvr>
                                        <p:cTn id="34"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35" dur="1000"/>
                                        <p:tgtEl>
                                          <p:spTgt spid="3">
                                            <p:txEl>
                                              <p:pRg st="1" end="1"/>
                                            </p:txEl>
                                          </p:spTgt>
                                        </p:tgtEl>
                                        <p:attrNameLst>
                                          <p:attrName>ppt_y</p:attrName>
                                        </p:attrNameLst>
                                      </p:cBhvr>
                                      <p:tavLst>
                                        <p:tav tm="0">
                                          <p:val>
                                            <p:strVal val="ppt_y"/>
                                          </p:val>
                                        </p:tav>
                                        <p:tav tm="100000">
                                          <p:val>
                                            <p:strVal val="ppt_y+.1"/>
                                          </p:val>
                                        </p:tav>
                                      </p:tavLst>
                                    </p:anim>
                                    <p:set>
                                      <p:cBhvr>
                                        <p:cTn id="36" dur="1" fill="hold">
                                          <p:stCondLst>
                                            <p:cond delay="999"/>
                                          </p:stCondLst>
                                        </p:cTn>
                                        <p:tgtEl>
                                          <p:spTgt spid="3">
                                            <p:txEl>
                                              <p:pRg st="1" end="1"/>
                                            </p:txEl>
                                          </p:spTgt>
                                        </p:tgtEl>
                                        <p:attrNameLst>
                                          <p:attrName>style.visibility</p:attrName>
                                        </p:attrNameLst>
                                      </p:cBhvr>
                                      <p:to>
                                        <p:strVal val="hidden"/>
                                      </p:to>
                                    </p:set>
                                  </p:childTnLst>
                                </p:cTn>
                              </p:par>
                              <p:par>
                                <p:cTn id="37" presetID="42" presetClass="exit" presetSubtype="0" fill="hold" grpId="0" nodeType="withEffect">
                                  <p:stCondLst>
                                    <p:cond delay="0"/>
                                  </p:stCondLst>
                                  <p:childTnLst>
                                    <p:animEffect transition="out" filter="fade">
                                      <p:cBhvr>
                                        <p:cTn id="38" dur="1000"/>
                                        <p:tgtEl>
                                          <p:spTgt spid="3">
                                            <p:txEl>
                                              <p:pRg st="2" end="2"/>
                                            </p:txEl>
                                          </p:spTgt>
                                        </p:tgtEl>
                                      </p:cBhvr>
                                    </p:animEffect>
                                    <p:anim calcmode="lin" valueType="num">
                                      <p:cBhvr>
                                        <p:cTn id="39"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40" dur="1000"/>
                                        <p:tgtEl>
                                          <p:spTgt spid="3">
                                            <p:txEl>
                                              <p:pRg st="2" end="2"/>
                                            </p:txEl>
                                          </p:spTgt>
                                        </p:tgtEl>
                                        <p:attrNameLst>
                                          <p:attrName>ppt_y</p:attrName>
                                        </p:attrNameLst>
                                      </p:cBhvr>
                                      <p:tavLst>
                                        <p:tav tm="0">
                                          <p:val>
                                            <p:strVal val="ppt_y"/>
                                          </p:val>
                                        </p:tav>
                                        <p:tav tm="100000">
                                          <p:val>
                                            <p:strVal val="ppt_y+.1"/>
                                          </p:val>
                                        </p:tav>
                                      </p:tavLst>
                                    </p:anim>
                                    <p:set>
                                      <p:cBhvr>
                                        <p:cTn id="41" dur="1" fill="hold">
                                          <p:stCondLst>
                                            <p:cond delay="999"/>
                                          </p:stCondLst>
                                        </p:cTn>
                                        <p:tgtEl>
                                          <p:spTgt spid="3">
                                            <p:txEl>
                                              <p:pRg st="2" end="2"/>
                                            </p:txEl>
                                          </p:spTgt>
                                        </p:tgtEl>
                                        <p:attrNameLst>
                                          <p:attrName>style.visibility</p:attrName>
                                        </p:attrNameLst>
                                      </p:cBhvr>
                                      <p:to>
                                        <p:strVal val="hidden"/>
                                      </p:to>
                                    </p:set>
                                  </p:childTnLst>
                                </p:cTn>
                              </p:par>
                              <p:par>
                                <p:cTn id="42" presetID="42" presetClass="exit" presetSubtype="0" fill="hold" grpId="0" nodeType="withEffect">
                                  <p:stCondLst>
                                    <p:cond delay="0"/>
                                  </p:stCondLst>
                                  <p:childTnLst>
                                    <p:animEffect transition="out" filter="fade">
                                      <p:cBhvr>
                                        <p:cTn id="43" dur="1000"/>
                                        <p:tgtEl>
                                          <p:spTgt spid="3">
                                            <p:txEl>
                                              <p:pRg st="3" end="3"/>
                                            </p:txEl>
                                          </p:spTgt>
                                        </p:tgtEl>
                                      </p:cBhvr>
                                    </p:animEffect>
                                    <p:anim calcmode="lin" valueType="num">
                                      <p:cBhvr>
                                        <p:cTn id="44" dur="1000"/>
                                        <p:tgtEl>
                                          <p:spTgt spid="3">
                                            <p:txEl>
                                              <p:pRg st="3" end="3"/>
                                            </p:txEl>
                                          </p:spTgt>
                                        </p:tgtEl>
                                        <p:attrNameLst>
                                          <p:attrName>ppt_x</p:attrName>
                                        </p:attrNameLst>
                                      </p:cBhvr>
                                      <p:tavLst>
                                        <p:tav tm="0">
                                          <p:val>
                                            <p:strVal val="ppt_x"/>
                                          </p:val>
                                        </p:tav>
                                        <p:tav tm="100000">
                                          <p:val>
                                            <p:strVal val="ppt_x"/>
                                          </p:val>
                                        </p:tav>
                                      </p:tavLst>
                                    </p:anim>
                                    <p:anim calcmode="lin" valueType="num">
                                      <p:cBhvr>
                                        <p:cTn id="45" dur="1000"/>
                                        <p:tgtEl>
                                          <p:spTgt spid="3">
                                            <p:txEl>
                                              <p:pRg st="3" end="3"/>
                                            </p:txEl>
                                          </p:spTgt>
                                        </p:tgtEl>
                                        <p:attrNameLst>
                                          <p:attrName>ppt_y</p:attrName>
                                        </p:attrNameLst>
                                      </p:cBhvr>
                                      <p:tavLst>
                                        <p:tav tm="0">
                                          <p:val>
                                            <p:strVal val="ppt_y"/>
                                          </p:val>
                                        </p:tav>
                                        <p:tav tm="100000">
                                          <p:val>
                                            <p:strVal val="ppt_y+.1"/>
                                          </p:val>
                                        </p:tav>
                                      </p:tavLst>
                                    </p:anim>
                                    <p:set>
                                      <p:cBhvr>
                                        <p:cTn id="46" dur="1" fill="hold">
                                          <p:stCondLst>
                                            <p:cond delay="999"/>
                                          </p:stCondLst>
                                        </p:cTn>
                                        <p:tgtEl>
                                          <p:spTgt spid="3">
                                            <p:txEl>
                                              <p:pRg st="3" end="3"/>
                                            </p:txEl>
                                          </p:spTgt>
                                        </p:tgtEl>
                                        <p:attrNameLst>
                                          <p:attrName>style.visibility</p:attrName>
                                        </p:attrNameLst>
                                      </p:cBhvr>
                                      <p:to>
                                        <p:strVal val="hidden"/>
                                      </p:to>
                                    </p:set>
                                  </p:childTnLst>
                                </p:cTn>
                              </p:par>
                              <p:par>
                                <p:cTn id="47" presetID="42" presetClass="exit" presetSubtype="0" fill="hold" grpId="0" nodeType="withEffect">
                                  <p:stCondLst>
                                    <p:cond delay="0"/>
                                  </p:stCondLst>
                                  <p:childTnLst>
                                    <p:animEffect transition="out" filter="fade">
                                      <p:cBhvr>
                                        <p:cTn id="48" dur="1000"/>
                                        <p:tgtEl>
                                          <p:spTgt spid="3">
                                            <p:bg/>
                                          </p:spTgt>
                                        </p:tgtEl>
                                      </p:cBhvr>
                                    </p:animEffect>
                                    <p:anim calcmode="lin" valueType="num">
                                      <p:cBhvr>
                                        <p:cTn id="49" dur="1000"/>
                                        <p:tgtEl>
                                          <p:spTgt spid="3">
                                            <p:bg/>
                                          </p:spTgt>
                                        </p:tgtEl>
                                        <p:attrNameLst>
                                          <p:attrName>ppt_x</p:attrName>
                                        </p:attrNameLst>
                                      </p:cBhvr>
                                      <p:tavLst>
                                        <p:tav tm="0">
                                          <p:val>
                                            <p:strVal val="ppt_x"/>
                                          </p:val>
                                        </p:tav>
                                        <p:tav tm="100000">
                                          <p:val>
                                            <p:strVal val="ppt_x"/>
                                          </p:val>
                                        </p:tav>
                                      </p:tavLst>
                                    </p:anim>
                                    <p:anim calcmode="lin" valueType="num">
                                      <p:cBhvr>
                                        <p:cTn id="50" dur="1000"/>
                                        <p:tgtEl>
                                          <p:spTgt spid="3">
                                            <p:bg/>
                                          </p:spTgt>
                                        </p:tgtEl>
                                        <p:attrNameLst>
                                          <p:attrName>ppt_y</p:attrName>
                                        </p:attrNameLst>
                                      </p:cBhvr>
                                      <p:tavLst>
                                        <p:tav tm="0">
                                          <p:val>
                                            <p:strVal val="ppt_y"/>
                                          </p:val>
                                        </p:tav>
                                        <p:tav tm="100000">
                                          <p:val>
                                            <p:strVal val="ppt_y+.1"/>
                                          </p:val>
                                        </p:tav>
                                      </p:tavLst>
                                    </p:anim>
                                    <p:set>
                                      <p:cBhvr>
                                        <p:cTn id="51" dur="1" fill="hold">
                                          <p:stCondLst>
                                            <p:cond delay="999"/>
                                          </p:stCondLst>
                                        </p:cTn>
                                        <p:tgtEl>
                                          <p:spTgt spid="3">
                                            <p:bg/>
                                          </p:spTgt>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xit" presetSubtype="0" fill="hold" grpId="1" nodeType="clickEffect">
                                  <p:stCondLst>
                                    <p:cond delay="0"/>
                                  </p:stCondLst>
                                  <p:childTnLst>
                                    <p:animEffect transition="out" filter="fade">
                                      <p:cBhvr>
                                        <p:cTn id="62" dur="1000"/>
                                        <p:tgtEl>
                                          <p:spTgt spid="5"/>
                                        </p:tgtEl>
                                      </p:cBhvr>
                                    </p:animEffect>
                                    <p:anim calcmode="lin" valueType="num">
                                      <p:cBhvr>
                                        <p:cTn id="63" dur="1000"/>
                                        <p:tgtEl>
                                          <p:spTgt spid="5"/>
                                        </p:tgtEl>
                                        <p:attrNameLst>
                                          <p:attrName>ppt_x</p:attrName>
                                        </p:attrNameLst>
                                      </p:cBhvr>
                                      <p:tavLst>
                                        <p:tav tm="0">
                                          <p:val>
                                            <p:strVal val="ppt_x"/>
                                          </p:val>
                                        </p:tav>
                                        <p:tav tm="100000">
                                          <p:val>
                                            <p:strVal val="ppt_x"/>
                                          </p:val>
                                        </p:tav>
                                      </p:tavLst>
                                    </p:anim>
                                    <p:anim calcmode="lin" valueType="num">
                                      <p:cBhvr>
                                        <p:cTn id="64" dur="1000"/>
                                        <p:tgtEl>
                                          <p:spTgt spid="5"/>
                                        </p:tgtEl>
                                        <p:attrNameLst>
                                          <p:attrName>ppt_y</p:attrName>
                                        </p:attrNameLst>
                                      </p:cBhvr>
                                      <p:tavLst>
                                        <p:tav tm="0">
                                          <p:val>
                                            <p:strVal val="ppt_y"/>
                                          </p:val>
                                        </p:tav>
                                        <p:tav tm="100000">
                                          <p:val>
                                            <p:strVal val="ppt_y+.1"/>
                                          </p:val>
                                        </p:tav>
                                      </p:tavLst>
                                    </p:anim>
                                    <p:set>
                                      <p:cBhvr>
                                        <p:cTn id="65" dur="1" fill="hold">
                                          <p:stCondLst>
                                            <p:cond delay="999"/>
                                          </p:stCondLst>
                                        </p:cTn>
                                        <p:tgtEl>
                                          <p:spTgt spid="5"/>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1000"/>
                                        <p:tgtEl>
                                          <p:spTgt spid="4"/>
                                        </p:tgtEl>
                                      </p:cBhvr>
                                    </p:animEffect>
                                    <p:anim calcmode="lin" valueType="num">
                                      <p:cBhvr>
                                        <p:cTn id="71" dur="1000" fill="hold"/>
                                        <p:tgtEl>
                                          <p:spTgt spid="4"/>
                                        </p:tgtEl>
                                        <p:attrNameLst>
                                          <p:attrName>ppt_x</p:attrName>
                                        </p:attrNameLst>
                                      </p:cBhvr>
                                      <p:tavLst>
                                        <p:tav tm="0">
                                          <p:val>
                                            <p:strVal val="#ppt_x"/>
                                          </p:val>
                                        </p:tav>
                                        <p:tav tm="100000">
                                          <p:val>
                                            <p:strVal val="#ppt_x"/>
                                          </p:val>
                                        </p:tav>
                                      </p:tavLst>
                                    </p:anim>
                                    <p:anim calcmode="lin" valueType="num">
                                      <p:cBhvr>
                                        <p:cTn id="7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xit" presetSubtype="0" fill="hold" grpId="1" nodeType="clickEffect">
                                  <p:stCondLst>
                                    <p:cond delay="0"/>
                                  </p:stCondLst>
                                  <p:childTnLst>
                                    <p:animEffect transition="out" filter="fade">
                                      <p:cBhvr>
                                        <p:cTn id="76" dur="1000"/>
                                        <p:tgtEl>
                                          <p:spTgt spid="4"/>
                                        </p:tgtEl>
                                      </p:cBhvr>
                                    </p:animEffect>
                                    <p:anim calcmode="lin" valueType="num">
                                      <p:cBhvr>
                                        <p:cTn id="77" dur="1000"/>
                                        <p:tgtEl>
                                          <p:spTgt spid="4"/>
                                        </p:tgtEl>
                                        <p:attrNameLst>
                                          <p:attrName>ppt_x</p:attrName>
                                        </p:attrNameLst>
                                      </p:cBhvr>
                                      <p:tavLst>
                                        <p:tav tm="0">
                                          <p:val>
                                            <p:strVal val="ppt_x"/>
                                          </p:val>
                                        </p:tav>
                                        <p:tav tm="100000">
                                          <p:val>
                                            <p:strVal val="ppt_x"/>
                                          </p:val>
                                        </p:tav>
                                      </p:tavLst>
                                    </p:anim>
                                    <p:anim calcmode="lin" valueType="num">
                                      <p:cBhvr>
                                        <p:cTn id="78" dur="1000"/>
                                        <p:tgtEl>
                                          <p:spTgt spid="4"/>
                                        </p:tgtEl>
                                        <p:attrNameLst>
                                          <p:attrName>ppt_y</p:attrName>
                                        </p:attrNameLst>
                                      </p:cBhvr>
                                      <p:tavLst>
                                        <p:tav tm="0">
                                          <p:val>
                                            <p:strVal val="ppt_y"/>
                                          </p:val>
                                        </p:tav>
                                        <p:tav tm="100000">
                                          <p:val>
                                            <p:strVal val="ppt_y+.1"/>
                                          </p:val>
                                        </p:tav>
                                      </p:tavLst>
                                    </p:anim>
                                    <p:set>
                                      <p:cBhvr>
                                        <p:cTn id="7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animBg="1"/>
      <p:bldP spid="4" grpId="1" animBg="1"/>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2828836"/>
            <a:ext cx="7632848" cy="1384995"/>
          </a:xfrm>
          <a:prstGeom prst="rect">
            <a:avLst/>
          </a:prstGeom>
        </p:spPr>
        <p:txBody>
          <a:bodyPr wrap="square">
            <a:spAutoFit/>
          </a:bodyPr>
          <a:lstStyle/>
          <a:p>
            <a:r>
              <a:rPr lang="en-IE" sz="2800" dirty="0" smtClean="0"/>
              <a:t>We avoided one another’s eyes</a:t>
            </a:r>
          </a:p>
          <a:p>
            <a:r>
              <a:rPr lang="en-IE" sz="2800" dirty="0" smtClean="0"/>
              <a:t>stooping, perhaps, to retie a shoe-lace</a:t>
            </a:r>
          </a:p>
          <a:p>
            <a:r>
              <a:rPr lang="en-IE" sz="2800" dirty="0" smtClean="0"/>
              <a:t>or affecting </a:t>
            </a:r>
            <a:r>
              <a:rPr lang="en-IE" sz="2800" smtClean="0"/>
              <a:t>interest in </a:t>
            </a:r>
            <a:r>
              <a:rPr lang="en-IE" sz="2800" dirty="0" smtClean="0"/>
              <a:t>the flight</a:t>
            </a:r>
          </a:p>
        </p:txBody>
      </p:sp>
      <p:pic>
        <p:nvPicPr>
          <p:cNvPr id="3074" name="Picture 2" descr="http://t3.gstatic.com/images?q=tbn:ANd9GcT0tAobFd-LzgZGPnO_fJoIF5KG9MtwRqE9WKUXeiLgxyJrTQJeK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4797152"/>
            <a:ext cx="2286000" cy="152400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data:image/jpeg;base64,/9j/4AAQSkZJRgABAQAAAQABAAD/2wCEAAkGBg8PDw8ODxAPDw8QDxAQDw8NDw8QDw8PFBAVFBQQFBQXHCYeFxkjGRQUHy8gIycpLC4sFR4xNTAqNSYrLCkBCQoKDQwOGQ4PGTEhHyQpKSwpNTUsKSkpLC8pLCksLCwpKSwsKS4sLjUpLCwpLSw2LCksKSwsLCwsLCksLCksKf/AABEIAMIBAwMBIgACEQEDEQH/xAAcAAEAAgMBAQEAAAAAAAAAAAAAAQIDBAUGBwj/xAA6EAACAQIDBgMFBgYCAwAAAAAAAQIDEQQSIQUGMUFRYRNxgSIyUpGhBxQjscHhM0JictHwQ5KCorP/xAAXAQEBAQEAAAAAAAAAAAAAAAAAAwIB/8QAGxEBAQEBAAMBAAAAAAAAAAAAAAECERIhMjH/2gAMAwEAAhEDEQA/APtpIAEgAAAAAAAAAAAAAJAAAgCQAAAAEAkgAAAAAAAAAAADRJBIAAAYs66jxV1XzMOXvqEv9/YDYU11XzKyrpfsrmDL0S+gdR8vlqgMyxMepPjo0qkf5mpf3Qauu9uYhUkueZcpf5A3XW/1lXXfRLzv+ZRT/wB5Mq3zi2uzvb9gMn3qzSel+HDXyMsZ3NGS5ON+0dG+65MxXnH3HnjzjLScf98gOqDm0tqJaTTV+Elez9OTNqnj6cra2vwzaX8gNkFYyT4NPy1JAAAASAAAAEAAAAAAAAAAACpZASAAAAA1is6iSu9bNLTjdtL9TlYzbChiqWH1/E9u/JRScWvm4k4vaMY4ec20sk9eiarq1/S3zA7FiElJX0aMVbEKKcuSjKXolcxYDExnSpzi7pxTTXDv9QNnLby+ZHhrlpf5GtVxVpO3JQXq5fuZrrlwfFcr/oBdQ8v0f+GVlH0t9CtSpw14atddNCaMrq7euur4+TAwValnb9lfkvXkalbFr+dPTn/NHv5HQq0FJNO3a/J/47HOq2lLw37/ADT6pOXHk7LjzQGPEx0u7OElxvZPz6efLn1OI9oyoTVL3qU3ZOppaS4wl8Mu/B8fPqyw7pqTWd02nmitbW42j8S7cUcXE4dVI1KM9Gm1GUUpZqbV4uN+OjVl2sB6DZu2Jaxad0r5ZNOTj8UWveX1Oxhtp05vKpLN0TXDqj5psXabgnCrJXhNwVdJu01peUecWrarin1jr2atdVb5XlxFK03FO7s9c0JfzQfXyuB71MHktl7wzkop8W2rvROS5eq1R6DCbTjNuL0kuX6gboIjLiuhIEggAAAAAAAAACGSQwILIqWQEgAAAAPnP2jY+phoUMZTWZUqqjUte6Td4S8s0Un/AHEV8asRQ2lQg9XHPT/tq0s9KSf/AF9Uzob1YTx8LXov/kpyS7SteL+aTPk+7289WKo+9ZUfueIzcYSjedCo+3vwv/SugH1nBbfjicJTqJ61cM33zSptNekk16Grudt6P3DDZpJSySuvKbv+Z862FWxEav3SpP7v+K5Rv/Kqrd0r8lNyS/vj1OturgaNOrisLiZSlPDYlRjeTjGWHrpOnNJcs2j8wO/jN7bY6VFSdpYnBx46KHg1Zy/+aPSveCl8aPA7SwGDp7TSajlk8K0nfi1Up3+c0ezx+y9n0lScowip1VTutNZQnlXq0vWwGjtTe2mq1OkqmrvwfJWT9fb+h3sFtmMldSTvr6HzrE7CwmIxzVKVlGmpZVK0k5TmrceThBf+R0sTuRWgs2GxNWNlwk7ryYHv1j0czZeOhWrSxCu082W/TSCmuzjD/wBj5Rtbbe0cNCUZSUvFi4QnH3lGzbml2jd/I392t+6dFWqpwvZJS5RSSjFPskkB9ZxNdRWbhdq9+vBM0Mfs5VVePOMXGS5SXBp+T+h52jvfTxNeFGErKMc85XVk3pb5P6o9S8VGML6Wilbp0S/IDyctluX3mGT+MvEVlbLWi/at2knF+t+Rr4Wi5U6VeLbqUtFKDs5QSzOLXPSSaXRyXU9VRV5Zlw4Prd39o16ezcubTRz1Xq39YykvkBz8HRU4YmCtelKM4NP/AI5xzq3ZP6M7Oz8Q5xoTatKUctSy4xcY3fb3oPzNeGzMk6jhp4lOpSb119mnFPz9k3cJSy2fCMadnfXjkX5U18wOpSxMl4WZpzdqdTld3tf8mdJM4kJN1It8PEcn52u/lw8zoRrOyiveaSb+HTVvv2A3EwVjordCwAAAAAAAAAgkgAixVFgAAAAADg43BNp6HwbfLZlbZ+Mqzgskat7XXsThJ5mrc2pX+UfX9JSgjnY/ZVGp/EhGdtVeKdn2A/NFfEYjFQhUSqTq0o5G4xldQXBZn+vRcS+1MRiYuniJwrKo4OnPNUeapB6+92eup9+lsjD6w8LJm09y0Zdm1w9Tx32kbHoxhhnODyeI4PK8vK6v1NZnbxzV5OvieN2jWnNzqTk5R09qUpNcHx9EbC3jxtZeF41SainOKWduLirqWi7cTtbzbA8KjVqQ1vJW7qyfqeOweOqUZKdOUoS11i7XT0afVNaNcGd3JLyOZvZ11MBj60Kt4ykpKL5vVJWtbnrY9ZhvtSxlOE6TcZJuTfiRs5K1tbcdEr2NHD417b2lS/Ap4eEaMaSp0dIxSu21wWrctDuL7PVHHYahZzp1XJuM7ZlFLW9hMdz1y698cbB7w/eqni42pCnCMVGMFF5Z2d8rd9Fms31yxXBG7tPG4eolCl+JWqNZbK6hH45252TtHpq+3c3k+xtQpylhZTUlqqU9YvTgpcV6ngtmUKtGc6T8WLT/ABo+BOcrcLNX1XDTRGG3RwmBr4SSqU25KWuX4ktbrt34PyserwG+86sqdNPNqnFfFL4n2Wtur15HJpYPF4lSp0aVW0tatfEpQuujS4RXwrTq2bWH2EsLUTUs85WzVOV+aT/RAfVNl1fYV3dtK76s6NGopXXTj/g8RgttP2aUPam1pbW3dnqtkQyQUW7ybcpPq3xA63g31JeHvZck7v8AqffsWpSM8QMSh05cL9epng4xXOT7EpFoxAvTm3ysZkY0ZEAAAAC5FwJBFxmAkgi4TAsSAAAAAAAUkjHNGZlGBo1aT1tf0lY4+8OxIY7Dzw8nGNTSUHdNxnHhJx42O9iouztozlfdHH3G87d3Ocpad7Li+2gHzpbtOjBwxML1JKXiRjrblGceq7r9DyGK+zahOSn4rpJt5kuuaySXLRfU+243D08R+HWV7JyVSL8OUErJyUuXH9jiVNwHNZY4huF9M8E5RXQt5519JeOs/LyOydiYXA4VTpScpt3lrlqey+HXU9juHsGpOrPaOIg4OccmHpzbcoUr3u78GzobD+z/AA1CSqTbrTTunUtlT7RPVJW0RnWpzmXc5ve1ixNFSVmfOftE3C+8QeJw7dPE04uzjp4kOLhK3E+lSNWvHMmiaj83bE3gxcJ5Wqdd6pRqylLLJWV8t7380egqfecRadapCnHn4avZdLysl9Tq73bk4iNSpNYbD4mjOfsrN4ddJ8rvS6OJS3eyexLBbUpXfGOepH/tFrQDrYHa9HDrw6MXUnK2urlN92tZeUVY9tsJ1ZpTqpwbXuO113duHkeR2Rs5Yf8AgYLEyqS0c6kMsrPrKTvY9tsehWspVVGn0px9p+bl+iA7NFm3Aw0aZtQgBaKMkUQol7ASibkENgWuQ2UcyjqAZHIpOskYKmJSOdisZ3A2sTtSMdOL6cvU06+8MKa1d5dF+R5Ha2Okm7tpf0v9Tz+I2jNO0Pkrv6ge2xO/Sg3dWXmjLs/feFaWVKSfdHzqeGrTeZpv00O7sHZdXOpSslfVcwPq+Eq5oKXUzGDBRtTgv6VxM4AAAAABBDRIYGKSNatQvw0NtopKIHFxezYzd5K9uVtH59TWo4N05ucLpJWte0Fdpe6tHovqd+UTDOivIDSe2stTw8rdqcp35txkov8AM2obRTUnZ6Sy+ZgeDV3Lm1b0vew8Cya6gZVj4zXstvS+mjsKWJ9rh5ZuBr0sOlbt/m5sxSAnF4fxVllFOLetyYYCytcyxrWRZVGwNSpgiIULG+lcjwwIpQMyiIxLpAVsSWsQ0BVmKcy82cfbO2KWHpyqVZxhGKu3J2A26uJsc/F7YhBPNJLzZ8o3i+2unmlTwkJTtp4j0XojxeK37xNW8qmZvz0v0A+1YzfOjqoyvxXqcrE72xs7avlrzPkWC3hVoxqXvxlJPhd6nYpWxEksPVv/AHfVgfQdnSeJcpyXs3fHtzOtsnZ1CpLMop27Hz9bWr4WPgtO8la8dUo9T1ewtu06NDPJ620S4yfKK6tgezoYSm245Vp2R1cDsqnH2lFfI5u7GCqSh4lVWnUeeS+G/CPorHpYxtoBIAAAAAAAIAAEMrYuVaAo4lJQMrRDQGu6ZR0jZykZQNZUCypGwollTA140TModDJkJygUUSVEvYAQkSCQIBJDA5+1cfGjTnUm7RjFtvsj8377b14jadWfGNGLapUr8ur6tn6B29QjW/Cl7r95dTyGI+zDCOXiU04STvo9PkazZL7Z1Lfx+d8FVjSrQlUh4kYyTnTbcVNX1i2uB6nZeAp4+vXq+D4EX7VOlGTcYJLgnzPa7f3FpKeaVBRcbWlH3ZebFLJS/CwtNOq7KKhHM35lcZz3y6nvV5zjzG7O5ixWKnScL04wbfJp35lt49x6mCeehKcX05H2TcjdZ4OlKpWs69Z5qlv5ekTp7Y2FDE0pxlFNzWWHVP4iW7Lq2KZlk5X582FvPUhUdKrRVerL2b1JNW9D6/uHuK5ZcZi4ta5qNGSsod0n+bN7YX2Q4LD4hYupmrVY2cFK2WMlztzPemWlYQSVkrJckWAAAAAAABBIAgAAAAAsRYkARlGUkkCLAkAQAAAAAEkEgCGSQBx8VTvUb8iDcxFP2jC4AaeIw0ZxlGSTuuaNLA4Slhm8lKEe8Yq51pQMFWjcCXj4SWkkvN2NjZlXxJPW6hbVcPI4tTYcKk721Z6DY+yo4am4R5u76XA3wAAAAAAAAAAAAEAhEgAAAAAEgEASAQAAAAAASCCQBBJAGDER1RhcTaqoxOIGtI15m7OmY44fUC2AoczfKUoWRcAAAAAAAAAAAAAAoixQsBIAAAXIuBIIzEZgLArmGYCwITJAAAASQSAIJIArMrYtIgCjRMIhl4IC4AAAAAAAAAAAAAAAMYuRcXAtcXKXIzAXuVcipKiBOYi5bKUnoBOYsjFTdzPFACULEgACQAAAEEkAUkQyahRsCUZUY6aMoAAAAAAAAAAAAAAAAGAgkAQAALIuiABYwYjgABWhyNmIAEgAASgAAAAEAAUqmIADNTLgAAAAAAAAAAAAAAAAAf/Z"/>
          <p:cNvSpPr>
            <a:spLocks noChangeAspect="1" noChangeArrowheads="1"/>
          </p:cNvSpPr>
          <p:nvPr/>
        </p:nvSpPr>
        <p:spPr bwMode="auto">
          <a:xfrm>
            <a:off x="63500" y="-858838"/>
            <a:ext cx="2362200" cy="1771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4" name="AutoShape 4" descr="data:image/jpeg;base64,/9j/4AAQSkZJRgABAQAAAQABAAD/2wCEAAkGBg8PDw8ODxAPDw8QDxAQDw8NDw8QDw8PFBAVFBQQFBQXHCYeFxkjGRQUHy8gIycpLC4sFR4xNTAqNSYrLCkBCQoKDQwOGQ4PGTEhHyQpKSwpNTUsKSkpLC8pLCksLCwpKSwsKS4sLjUpLCwpLSw2LCksKSwsLCwsLCksLCksKf/AABEIAMIBAwMBIgACEQEDEQH/xAAcAAEAAgMBAQEAAAAAAAAAAAAAAQIDBAUGBwj/xAA6EAACAQIDBgMFBgYCAwAAAAAAAQIDEQQSIQUGMUFRYRNxgSIyUpGhBxQjscHhM0JictHwQ5KCorP/xAAXAQEBAQEAAAAAAAAAAAAAAAAAAwIB/8QAGxEBAQEBAAMBAAAAAAAAAAAAAAECERIhMjH/2gAMAwEAAhEDEQA/APtpIAEgAAAAAAAAAAAAAJAAAgCQAAAAEAkgAAAAAAAAAAADRJBIAAAYs66jxV1XzMOXvqEv9/YDYU11XzKyrpfsrmDL0S+gdR8vlqgMyxMepPjo0qkf5mpf3Qauu9uYhUkueZcpf5A3XW/1lXXfRLzv+ZRT/wB5Mq3zi2uzvb9gMn3qzSel+HDXyMsZ3NGS5ON+0dG+65MxXnH3HnjzjLScf98gOqDm0tqJaTTV+Elez9OTNqnj6cra2vwzaX8gNkFYyT4NPy1JAAAASAAAAEAAAAAAAAAAACpZASAAAAA1is6iSu9bNLTjdtL9TlYzbChiqWH1/E9u/JRScWvm4k4vaMY4ec20sk9eiarq1/S3zA7FiElJX0aMVbEKKcuSjKXolcxYDExnSpzi7pxTTXDv9QNnLby+ZHhrlpf5GtVxVpO3JQXq5fuZrrlwfFcr/oBdQ8v0f+GVlH0t9CtSpw14atddNCaMrq7euur4+TAwValnb9lfkvXkalbFr+dPTn/NHv5HQq0FJNO3a/J/47HOq2lLw37/ADT6pOXHk7LjzQGPEx0u7OElxvZPz6efLn1OI9oyoTVL3qU3ZOppaS4wl8Mu/B8fPqyw7pqTWd02nmitbW42j8S7cUcXE4dVI1KM9Gm1GUUpZqbV4uN+OjVl2sB6DZu2Jaxad0r5ZNOTj8UWveX1Oxhtp05vKpLN0TXDqj5psXabgnCrJXhNwVdJu01peUecWrarin1jr2atdVb5XlxFK03FO7s9c0JfzQfXyuB71MHktl7wzkop8W2rvROS5eq1R6DCbTjNuL0kuX6gboIjLiuhIEggAAAAAAAAACGSQwILIqWQEgAAAAPnP2jY+phoUMZTWZUqqjUte6Td4S8s0Un/AHEV8asRQ2lQg9XHPT/tq0s9KSf/AF9Uzob1YTx8LXov/kpyS7SteL+aTPk+7289WKo+9ZUfueIzcYSjedCo+3vwv/SugH1nBbfjicJTqJ61cM33zSptNekk16Grudt6P3DDZpJSySuvKbv+Z862FWxEav3SpP7v+K5Rv/Kqrd0r8lNyS/vj1OturgaNOrisLiZSlPDYlRjeTjGWHrpOnNJcs2j8wO/jN7bY6VFSdpYnBx46KHg1Zy/+aPSveCl8aPA7SwGDp7TSajlk8K0nfi1Up3+c0ezx+y9n0lScowip1VTutNZQnlXq0vWwGjtTe2mq1OkqmrvwfJWT9fb+h3sFtmMldSTvr6HzrE7CwmIxzVKVlGmpZVK0k5TmrceThBf+R0sTuRWgs2GxNWNlwk7ryYHv1j0czZeOhWrSxCu082W/TSCmuzjD/wBj5Rtbbe0cNCUZSUvFi4QnH3lGzbml2jd/I392t+6dFWqpwvZJS5RSSjFPskkB9ZxNdRWbhdq9+vBM0Mfs5VVePOMXGS5SXBp+T+h52jvfTxNeFGErKMc85XVk3pb5P6o9S8VGML6Wilbp0S/IDyctluX3mGT+MvEVlbLWi/at2knF+t+Rr4Wi5U6VeLbqUtFKDs5QSzOLXPSSaXRyXU9VRV5Zlw4Prd39o16ezcubTRz1Xq39YykvkBz8HRU4YmCtelKM4NP/AI5xzq3ZP6M7Oz8Q5xoTatKUctSy4xcY3fb3oPzNeGzMk6jhp4lOpSb119mnFPz9k3cJSy2fCMadnfXjkX5U18wOpSxMl4WZpzdqdTld3tf8mdJM4kJN1It8PEcn52u/lw8zoRrOyiveaSb+HTVvv2A3EwVjordCwAAAAAAAAAgkgAixVFgAAAAADg43BNp6HwbfLZlbZ+Mqzgskat7XXsThJ5mrc2pX+UfX9JSgjnY/ZVGp/EhGdtVeKdn2A/NFfEYjFQhUSqTq0o5G4xldQXBZn+vRcS+1MRiYuniJwrKo4OnPNUeapB6+92eup9+lsjD6w8LJm09y0Zdm1w9Tx32kbHoxhhnODyeI4PK8vK6v1NZnbxzV5OvieN2jWnNzqTk5R09qUpNcHx9EbC3jxtZeF41SainOKWduLirqWi7cTtbzbA8KjVqQ1vJW7qyfqeOweOqUZKdOUoS11i7XT0afVNaNcGd3JLyOZvZ11MBj60Kt4ykpKL5vVJWtbnrY9ZhvtSxlOE6TcZJuTfiRs5K1tbcdEr2NHD417b2lS/Ap4eEaMaSp0dIxSu21wWrctDuL7PVHHYahZzp1XJuM7ZlFLW9hMdz1y698cbB7w/eqni42pCnCMVGMFF5Z2d8rd9Fms31yxXBG7tPG4eolCl+JWqNZbK6hH45252TtHpq+3c3k+xtQpylhZTUlqqU9YvTgpcV6ngtmUKtGc6T8WLT/ABo+BOcrcLNX1XDTRGG3RwmBr4SSqU25KWuX4ktbrt34PyserwG+86sqdNPNqnFfFL4n2Wtur15HJpYPF4lSp0aVW0tatfEpQuujS4RXwrTq2bWH2EsLUTUs85WzVOV+aT/RAfVNl1fYV3dtK76s6NGopXXTj/g8RgttP2aUPam1pbW3dnqtkQyQUW7ybcpPq3xA63g31JeHvZck7v8AqffsWpSM8QMSh05cL9epng4xXOT7EpFoxAvTm3ysZkY0ZEAAAAC5FwJBFxmAkgi4TAsSAAAAAAAUkjHNGZlGBo1aT1tf0lY4+8OxIY7Dzw8nGNTSUHdNxnHhJx42O9iouztozlfdHH3G87d3Ocpad7Li+2gHzpbtOjBwxML1JKXiRjrblGceq7r9DyGK+zahOSn4rpJt5kuuaySXLRfU+243D08R+HWV7JyVSL8OUErJyUuXH9jiVNwHNZY4huF9M8E5RXQt5519JeOs/LyOydiYXA4VTpScpt3lrlqey+HXU9juHsGpOrPaOIg4OccmHpzbcoUr3u78GzobD+z/AA1CSqTbrTTunUtlT7RPVJW0RnWpzmXc5ve1ixNFSVmfOftE3C+8QeJw7dPE04uzjp4kOLhK3E+lSNWvHMmiaj83bE3gxcJ5Wqdd6pRqylLLJWV8t7380egqfecRadapCnHn4avZdLysl9Tq73bk4iNSpNYbD4mjOfsrN4ddJ8rvS6OJS3eyexLBbUpXfGOepH/tFrQDrYHa9HDrw6MXUnK2urlN92tZeUVY9tsJ1ZpTqpwbXuO113duHkeR2Rs5Yf8AgYLEyqS0c6kMsrPrKTvY9tsehWspVVGn0px9p+bl+iA7NFm3Aw0aZtQgBaKMkUQol7ASibkENgWuQ2UcyjqAZHIpOskYKmJSOdisZ3A2sTtSMdOL6cvU06+8MKa1d5dF+R5Ha2Okm7tpf0v9Tz+I2jNO0Pkrv6ge2xO/Sg3dWXmjLs/feFaWVKSfdHzqeGrTeZpv00O7sHZdXOpSslfVcwPq+Eq5oKXUzGDBRtTgv6VxM4AAAAABBDRIYGKSNatQvw0NtopKIHFxezYzd5K9uVtH59TWo4N05ucLpJWte0Fdpe6tHovqd+UTDOivIDSe2stTw8rdqcp35txkov8AM2obRTUnZ6Sy+ZgeDV3Lm1b0vew8Cya6gZVj4zXstvS+mjsKWJ9rh5ZuBr0sOlbt/m5sxSAnF4fxVllFOLetyYYCytcyxrWRZVGwNSpgiIULG+lcjwwIpQMyiIxLpAVsSWsQ0BVmKcy82cfbO2KWHpyqVZxhGKu3J2A26uJsc/F7YhBPNJLzZ8o3i+2unmlTwkJTtp4j0XojxeK37xNW8qmZvz0v0A+1YzfOjqoyvxXqcrE72xs7avlrzPkWC3hVoxqXvxlJPhd6nYpWxEksPVv/AHfVgfQdnSeJcpyXs3fHtzOtsnZ1CpLMop27Hz9bWr4WPgtO8la8dUo9T1ewtu06NDPJ620S4yfKK6tgezoYSm245Vp2R1cDsqnH2lFfI5u7GCqSh4lVWnUeeS+G/CPorHpYxtoBIAAAAAAAIAAEMrYuVaAo4lJQMrRDQGu6ZR0jZykZQNZUCypGwollTA140TModDJkJygUUSVEvYAQkSCQIBJDA5+1cfGjTnUm7RjFtvsj8377b14jadWfGNGLapUr8ur6tn6B29QjW/Cl7r95dTyGI+zDCOXiU04STvo9PkazZL7Z1Lfx+d8FVjSrQlUh4kYyTnTbcVNX1i2uB6nZeAp4+vXq+D4EX7VOlGTcYJLgnzPa7f3FpKeaVBRcbWlH3ZebFLJS/CwtNOq7KKhHM35lcZz3y6nvV5zjzG7O5ixWKnScL04wbfJp35lt49x6mCeehKcX05H2TcjdZ4OlKpWs69Z5qlv5ekTp7Y2FDE0pxlFNzWWHVP4iW7Lq2KZlk5X582FvPUhUdKrRVerL2b1JNW9D6/uHuK5ZcZi4ta5qNGSsod0n+bN7YX2Q4LD4hYupmrVY2cFK2WMlztzPemWlYQSVkrJckWAAAAAAABBIAgAAAAAsRYkARlGUkkCLAkAQAAAAAEkEgCGSQBx8VTvUb8iDcxFP2jC4AaeIw0ZxlGSTuuaNLA4Slhm8lKEe8Yq51pQMFWjcCXj4SWkkvN2NjZlXxJPW6hbVcPI4tTYcKk721Z6DY+yo4am4R5u76XA3wAAAAAAAAAAAAEAhEgAAAAAEgEASAQAAAAAASCCQBBJAGDER1RhcTaqoxOIGtI15m7OmY44fUC2AoczfKUoWRcAAAAAAAAAAAAAAoixQsBIAAAXIuBIIzEZgLArmGYCwITJAAAASQSAIJIArMrYtIgCjRMIhl4IC4AAAAAAAAAAAAAAAMYuRcXAtcXKXIzAXuVcipKiBOYi5bKUnoBOYsjFTdzPFACULEgACQAAAEEkAUkQyahRsCUZUY6aMoAAAAAAAAAAAAAAAAGAgkAQAALIuiABYwYjgABWhyNmIAEgAASgAAAAEAAUqmIADNTLgAAAAAAAAAAAAAAAAAf/Z"/>
          <p:cNvSpPr>
            <a:spLocks noChangeAspect="1" noChangeArrowheads="1"/>
          </p:cNvSpPr>
          <p:nvPr/>
        </p:nvSpPr>
        <p:spPr bwMode="auto">
          <a:xfrm>
            <a:off x="215900" y="-706438"/>
            <a:ext cx="2362200" cy="1771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614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938" y="657225"/>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4283968" y="657225"/>
            <a:ext cx="4536504" cy="18478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IE" b="1" dirty="0" smtClean="0"/>
              <a:t>The girls are embarrassed. They feel awkward, embarrassed and humiliated.</a:t>
            </a:r>
          </a:p>
          <a:p>
            <a:r>
              <a:rPr lang="en-IE" b="1" dirty="0" smtClean="0"/>
              <a:t>“Retie” suggests being uneasy. The shoe-lace does not need to be tied.</a:t>
            </a:r>
          </a:p>
          <a:p>
            <a:r>
              <a:rPr lang="en-IE" b="1" dirty="0" smtClean="0"/>
              <a:t>Anything to keep busy.</a:t>
            </a:r>
            <a:endParaRPr lang="en-IE" b="1" dirty="0"/>
          </a:p>
        </p:txBody>
      </p:sp>
      <p:sp>
        <p:nvSpPr>
          <p:cNvPr id="6" name="Footer Placeholder 5"/>
          <p:cNvSpPr>
            <a:spLocks noGrp="1"/>
          </p:cNvSpPr>
          <p:nvPr>
            <p:ph type="ftr" sz="quarter" idx="11"/>
          </p:nvPr>
        </p:nvSpPr>
        <p:spPr/>
        <p:txBody>
          <a:bodyPr/>
          <a:lstStyle/>
          <a:p>
            <a:endParaRPr lang="en-IE" dirty="0"/>
          </a:p>
        </p:txBody>
      </p:sp>
    </p:spTree>
    <p:extLst>
      <p:ext uri="{BB962C8B-B14F-4D97-AF65-F5344CB8AC3E}">
        <p14:creationId xmlns:p14="http://schemas.microsoft.com/office/powerpoint/2010/main" val="279789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
                                          </p:val>
                                        </p:tav>
                                      </p:tavLst>
                                    </p:anim>
                                    <p:anim calcmode="lin" valueType="num">
                                      <p:cBhvr>
                                        <p:cTn id="15" dur="1000"/>
                                        <p:tgtEl>
                                          <p:spTgt spid="5"/>
                                        </p:tgtEl>
                                        <p:attrNameLst>
                                          <p:attrName>ppt_y</p:attrName>
                                        </p:attrNameLst>
                                      </p:cBhvr>
                                      <p:tavLst>
                                        <p:tav tm="0">
                                          <p:val>
                                            <p:strVal val="ppt_y"/>
                                          </p:val>
                                        </p:tav>
                                        <p:tav tm="100000">
                                          <p:val>
                                            <p:strVal val="ppt_y+.1"/>
                                          </p:val>
                                        </p:tav>
                                      </p:tavLst>
                                    </p:anim>
                                    <p:set>
                                      <p:cBhvr>
                                        <p:cTn id="16"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1720" y="2967335"/>
            <a:ext cx="5832648" cy="1815882"/>
          </a:xfrm>
          <a:prstGeom prst="rect">
            <a:avLst/>
          </a:prstGeom>
        </p:spPr>
        <p:txBody>
          <a:bodyPr wrap="square">
            <a:spAutoFit/>
          </a:bodyPr>
          <a:lstStyle/>
          <a:p>
            <a:r>
              <a:rPr lang="en-IE" sz="2800" dirty="0" smtClean="0"/>
              <a:t>of some fortunate bird, and pretended </a:t>
            </a:r>
          </a:p>
          <a:p>
            <a:r>
              <a:rPr lang="en-IE" sz="2800" dirty="0" smtClean="0"/>
              <a:t>not to hear the urgent conference:</a:t>
            </a:r>
          </a:p>
          <a:p>
            <a:r>
              <a:rPr lang="en-IE" sz="2800" dirty="0" smtClean="0"/>
              <a:t>“Have Tubby!” “No, no, have </a:t>
            </a:r>
            <a:r>
              <a:rPr lang="en-IE" sz="2800" dirty="0" err="1" smtClean="0"/>
              <a:t>Tich</a:t>
            </a:r>
            <a:r>
              <a:rPr lang="en-IE" sz="2800" dirty="0" smtClean="0"/>
              <a:t>!”</a:t>
            </a:r>
          </a:p>
          <a:p>
            <a:endParaRPr lang="en-IE" sz="2800" dirty="0" smtClean="0"/>
          </a:p>
        </p:txBody>
      </p:sp>
      <p:sp>
        <p:nvSpPr>
          <p:cNvPr id="3" name="AutoShape 2" descr="data:image/jpeg;base64,/9j/4AAQSkZJRgABAQAAAQABAAD/2wCEAAkGBhQPDxQPEBQQDw8UDw8PFA8QDw8PDxAPFBAVFBQUFRQXHCYeFxkjGRQUHy8gIycpLCwsFR4xNTAqNScrLCkBCQoKDgwMFA8PFCkYFBgpKSkpKSkpKSkpKSkpKSkpKSkpKSkpNSkpKSkpKSkpKSksNSkpKSkpKSkpNSkpKSkqKf/AABEIAMYA/wMBIgACEQEDEQH/xAAcAAADAAMBAQEAAAAAAAAAAAAAAQIDBAYFBwj/xAA9EAACAgECAwUFBQYEBwAAAAAAAQIRAxIhBAUxBhMiQVEyYXGBkVKSobHBI0JicoLwFMLR4SRDRFNjorP/xAAZAQEBAQEBAQAAAAAAAAAAAAAAAQIDBAX/xAAfEQEBAQADAAMAAwAAAAAAAAAAEQECEiEDMZEEIlH/2gAMAwEAAhEDEQA/ANxFIiLKOrgoZKKRAxokpMBgFiIGikSAFDJsYgY0JDLAqAYAAAIgYhWFiAZLGIsCoRTEWIQhiEEsllMTLBDEymhNCCGIqhMoyIpAkOiQCGNIdAIY0hpAIY6CgENIdDooSRVBQyBUFDBAKgGMCRUUFATQNFUAEUItktASIqhUUSxMuiWiCWSU0KioliZTRLQVLEyqFQGYaENEFJDJQwGMRpQ51ic3j1pTjl7nS9ryadVL12A3hpiGihjAaIAAAAABhAAAVRQDCiBCKoVASwoqgoCKCi6EBGkVFslkohomjJRLFGNoCmSxRJDKZLKMqZRCKQFUAIpEoR8r7VYZY+NyONq7zKvtRlLf4+F/U+rI4jtjwtcVgyP2XlWKfpoyxS/y5ibrfH7bvZvtsuJnHDkShNwVTvaeRJal7vVHWHxdcLKEJStxyYc8YNrZqXiV/egvqdF2c7Wzx8Q3xErx5n4pN7QktlJei9Rmm8f8fR0NCi7VrdNWn1TRVGmCHQJFpGVRpCjKojURRiSGomTSJoUidImhtktjNAArCzVQWArGSqVibGyWShNibBkkD1EuQmS2A7ExA2AmTQNi1AZlEdFUAAkUSFgWkc5214F5MEmvaWN5FXXVhfef/N5zorMPFxuPTW4tTUftV1j/AFR1R/qC59vnXFq58Wtv2/DR4yP82mOadf1Ryr5Hn5+EvBhe1yyZ4+/2cb/VnWy5RHElvqhi14dde1w2TVkxS+DjPJ95I8nh+HXdxSafctOTfhrXjpPf+X8UXMbZeQdo58FOWHLqycPCbha3nj6vbza930PomKalCOSLUoTipxmvZlF+a/vyPn+bgW1kUlU82ae7/dhKW7+WOLfxaPd5Fx0sGaUevBQhLXjlJuMcunZY3+7JJR1VtSdpuixNx0qKTM0uDbww4iF91NJrUtM430Ul+vwMCMsrQyUOzO6GJibFZmgaIaLsls1miWSWyaNVCsWodEyRA9QtRLFYDbFYrJbIptiFYrAGSx2S2EJkjbJbKNuwRKZVkqqoeklMtEoWkekdjsdhyHajg8inDRejROC0Wm4Sepwl5Unuvc68keRwvIM7VqLu70ynFSk41T0y6o+i9zCbj3q1QUoya89mLj+VTnkhj4CCyru7yTnCEFd0ou1dUop15L32dOO5rWa5jlHD5Yz0Tg23JyanqjqcttWR1qlslUI10XodVi7LxcVp30QjJx/5XeWtUpLdydture7t+q6zlvJu5xRUkta3fVpyvytul7rMs+XptWo7dFVJfBdDSvG5LGeK4uMssZO5zyb6vRKLdR+r+JHF8rqX7O6e6i4TdX70mj31grb9dvoUsTJuZpHMPlWXyi38E/1Rjy8FOPWLX5fU6mcWv9kGqvVGeuJHIODq629Vul80RZ03FcLDJ5aZeU4LTJfNbnk8ZyyeNXL9tH7eODWVW/OKtTX0e3mOqR59gVKGykmpQfSa6P3eqfudMgiAQCbJUAmJslslAyWDZNlAybG2SANk2NoRYFYrGKilJkjYqLBmUilIwplJnNWZSKUjCmUmBlUilIxDJBl1GXBxMsclKDcZLzTpmsmVYg6nhe2jUUsmNTklvJS06vlXUzR7V4Ze1iyL3pxl/ocjY7LVuu1xcy4WfTJLG/404/j0N2PDNq4SU4+sWnZ8+UjY4XjZ4nqxylB/wur+K8y9lrtnH1IcL2/tmpyftGszWPNUcj2WRbRk/RryZ6eXA18TebVaGTDvX4MxO16V6V+puy4eUt3ZHcJev5FHk5eDrxYYQ39vHJuEJr5Jq167GHiuRKUdeFpOreKUouS+El1Pb0JeX1tkyy15fIblTccY4O6p36UH+Hk+kZfdZ18s7S8K399mB8ZLq3Xw3J1SObhyvLLpjn91r8zLHkGZ/uV8ZRX6nZ4YpwUm9xZOMhBbtE8OrlYdksz/AO2v67/JGaPZFreeWC/ljKX50XzztlDB4IvXmabjgxpSyuvOvJe90jwY86zcRDVmi8Vt/snJSaXvraweM/N+Fw4Y6YZZSyWvZh3lLz8K/VnMvFllO0s0o/8AknDh4fOMLk/L0PZSr3BRUrBii1FJ1dV4br8Sy6JcQiGIrSJxAlksuhUBI0wEZFxkWpGEaYgzqQ7MKY1IdVZrKTMNlKROoy6hpmLUPUSDKmOzd5LySfFSdeHHFrVNrZe5erNrnHN+B5e+5c8c+Ka2xylGWW2m1a6Rutv1L1WPD4vjoYYPJklpgt293+COg7Cdvp8zkseLBOWHEnHNxeWUYrVv3cYx6uTVN309N7PkXC4OI5/x1NvHg1LU49I4093H1dXS+B+guScqw8Dghw/DwWLFFbJdZS85SfWUn5tlmYuZHo58drY0Z4tx8w5q4R8CTl7+h5vLuazzOayRiq004Wrbb2dv0/IZvrTeeMwzgvKvxM0p0tzXyZkt7RoYckfh8wy4lpb9Fdqv1MGDi9cm/DS2XR0vkY+03H91ws3j0ym46YpuknLa6pt1fQZvqPD5N2tlxHD5J6dOjP3K/iTTal7nSp0a3H555ouOueJPzxNKXyk7r5GPkHAd3y2k4yffucmmn+6kla2f4e9A5E3PWNYuH4SGJVBJer6yk/WUnvJ+9mUVg2EFBQrE5EDEydROoBslg5EtgNksGyWygsmxhRmBDGojo0BFISiUkUCKRJm4fIoyuUda+y20r9/qN+hkwcFKatKo/altH/f5Fzwwh7T1v3eFL9TFxfEzy9ZyivSFRpenTY1VwUfNan6ybl+Z8/5OP8r5POO58efuvTw34eH3nbXa8o7QY3jWLFhzNJK+6ipR10ruTa+rNLh+xPARzy4t8Ko55SlNvJNz8Uk1J6NTirt/U57H4fZ8Pw2/IzLi5/al95nq+Phz45/bld/HLlzy+ZMdrjzY8fsxjGlSUYqKSXRUkYZ83uVLc5L/ABkvVjjxTXzN7ms173Ecfb3/ALR7HJoxeLUmnK7kk9470l9F+Jw3fMrBxU8ctcJOMvVMZmldbPn/AA7m8feXNS01UqUrqrSpb+rPL5jzSEk3jyzjpT1RUMMmt93JS6UeNwfKsWZ5dctOeeqUJSjj7vXJ3JPw7NvzNTnv/Dyam5wm8S1OOmSi1FJytL2vZ8Lq78jbWeuh4btLw6ik5Tk/VrCrf8sVsVx2fHmSlGSpfYSjP4dU2fHlxrVxtONuN9U5Ut76Hrdn+0bj7UpP9175aS+MdvwJmrH0vh+YY9Dxz1Tg/WW/1ts1c3KYyS7nIpvo4zqD+TezOWlzRW5Jtxu9vLz6J7fQuPP0lfjrp7GXf/1NM7j08uNwk4yTUk6afVEHkZ+2OSPhnDvo3UVJZIzjHpUZqNtfGysHajBOVNyxPyWVVfu1LYjMeoIhcTF01KLvput/gZLIiWhUU2TYEsQ2ybACRsmwGkNCGjNVSGSFlRaHZCKKpjQhoIqgFY7AYxWCKGADFBYWArFFC4hLLDRkSnGkqlu0k7ST6rf8hWFkHNcx7HuUpZMORRk5SmoTj4bf8UXaNXg+zfdOLyPInu5p455cUn6xy4G8iXnvA6+xWIvbXO8XFTunim9v+p4dy67+DOoSR5mTh3d90v5tGD8456OznFPqk/ir/MxPg8f2Mf3I/wCgi9nGyhKWyxq+mzi3+GST/AvD2UyZa16cUfh4jsowS2SS+CobZU7PN5byHFw9OK1TX78vE/l6Ho2IQZOyWDEIBktjJYgGyWwYiwNSLTJSKSOXjRpjBIektAmMFEdFQ0A1ErSKqRopQK0iogZVBpFEjHQUKJGkAxQUJoYATQMrSJxLRNgPSJxKRLEU4iotRLEymiWKpMQ2hECbJZVC0kESZJnWIfdloxKRSkaymUpnKK2VIpSNZTKWQTRsqQ7NbWUsgmjZTGpGtrHrHUbKmPWaqkUplg2NQajBrHrEGbUGow6w1FgzWGow6w1liM2oFIw6w1DqM+oWsw6gTJBl1C1EAWKpyFYhFiKsQqBkqihCciXIlFWKyNQnIDJ3lEyyEWKyjVRSADbKkOwAKoaAAikNABNVQAADGAFxAmMAKAKGABQ0gAzVOhoAIHYmwAKaHQAY3RLZjlIAM4McpCbADpglsTYAArJ1AAH/2Q=="/>
          <p:cNvSpPr>
            <a:spLocks noChangeAspect="1" noChangeArrowheads="1"/>
          </p:cNvSpPr>
          <p:nvPr/>
        </p:nvSpPr>
        <p:spPr bwMode="auto">
          <a:xfrm>
            <a:off x="63500" y="-912813"/>
            <a:ext cx="2428875" cy="1885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4" name="AutoShape 4" descr="data:image/jpeg;base64,/9j/4AAQSkZJRgABAQAAAQABAAD/2wCEAAkGBhQPDxQPEBQQDw8UDw8PFA8QDw8PDxAPFBAVFBQUFRQXHCYeFxkjGRQUHy8gIycpLCwsFR4xNTAqNScrLCkBCQoKDgwMFA8PFCkYFBgpKSkpKSkpKSkpKSkpKSkpKSkpKSkpNSkpKSkpKSkpKSksNSkpKSkpKSkpNSkpKSkqKf/AABEIAMYA/wMBIgACEQEDEQH/xAAcAAADAAMBAQEAAAAAAAAAAAAAAQIDBAYFBwj/xAA9EAACAgECAwUFBQYEBwAAAAAAAQIRAxIhBAUxBhMiQVEyYXGBkVKSobHBI0JicoLwFMLR4SRDRFNjorP/xAAZAQEBAQEBAQAAAAAAAAAAAAAAAQIDBAX/xAAfEQEBAQADAAMAAwAAAAAAAAAAEQECEiEDMZEEIlH/2gAMAwEAAhEDEQA/ANxFIiLKOrgoZKKRAxokpMBgFiIGikSAFDJsYgY0JDLAqAYAAAIgYhWFiAZLGIsCoRTEWIQhiEEsllMTLBDEymhNCCGIqhMoyIpAkOiQCGNIdAIY0hpAIY6CgENIdDooSRVBQyBUFDBAKgGMCRUUFATQNFUAEUItktASIqhUUSxMuiWiCWSU0KioliZTRLQVLEyqFQGYaENEFJDJQwGMRpQ51ic3j1pTjl7nS9ryadVL12A3hpiGihjAaIAAAAABhAAAVRQDCiBCKoVASwoqgoCKCi6EBGkVFslkohomjJRLFGNoCmSxRJDKZLKMqZRCKQFUAIpEoR8r7VYZY+NyONq7zKvtRlLf4+F/U+rI4jtjwtcVgyP2XlWKfpoyxS/y5ibrfH7bvZvtsuJnHDkShNwVTvaeRJal7vVHWHxdcLKEJStxyYc8YNrZqXiV/egvqdF2c7Wzx8Q3xErx5n4pN7QktlJei9Rmm8f8fR0NCi7VrdNWn1TRVGmCHQJFpGVRpCjKojURRiSGomTSJoUidImhtktjNAArCzVQWArGSqVibGyWShNibBkkD1EuQmS2A7ExA2AmTQNi1AZlEdFUAAkUSFgWkc5214F5MEmvaWN5FXXVhfef/N5zorMPFxuPTW4tTUftV1j/AFR1R/qC59vnXFq58Wtv2/DR4yP82mOadf1Ryr5Hn5+EvBhe1yyZ4+/2cb/VnWy5RHElvqhi14dde1w2TVkxS+DjPJ95I8nh+HXdxSafctOTfhrXjpPf+X8UXMbZeQdo58FOWHLqycPCbha3nj6vbza930PomKalCOSLUoTipxmvZlF+a/vyPn+bgW1kUlU82ae7/dhKW7+WOLfxaPd5Fx0sGaUevBQhLXjlJuMcunZY3+7JJR1VtSdpuixNx0qKTM0uDbww4iF91NJrUtM430Ul+vwMCMsrQyUOzO6GJibFZmgaIaLsls1miWSWyaNVCsWodEyRA9QtRLFYDbFYrJbIptiFYrAGSx2S2EJkjbJbKNuwRKZVkqqoeklMtEoWkekdjsdhyHajg8inDRejROC0Wm4Sepwl5Unuvc68keRwvIM7VqLu70ynFSk41T0y6o+i9zCbj3q1QUoya89mLj+VTnkhj4CCyru7yTnCEFd0ou1dUop15L32dOO5rWa5jlHD5Yz0Tg23JyanqjqcttWR1qlslUI10XodVi7LxcVp30QjJx/5XeWtUpLdydture7t+q6zlvJu5xRUkta3fVpyvytul7rMs+XptWo7dFVJfBdDSvG5LGeK4uMssZO5zyb6vRKLdR+r+JHF8rqX7O6e6i4TdX70mj31grb9dvoUsTJuZpHMPlWXyi38E/1Rjy8FOPWLX5fU6mcWv9kGqvVGeuJHIODq629Vul80RZ03FcLDJ5aZeU4LTJfNbnk8ZyyeNXL9tH7eODWVW/OKtTX0e3mOqR59gVKGykmpQfSa6P3eqfudMgiAQCbJUAmJslslAyWDZNlAybG2SANk2NoRYFYrGKilJkjYqLBmUilIwplJnNWZSKUjCmUmBlUilIxDJBl1GXBxMsclKDcZLzTpmsmVYg6nhe2jUUsmNTklvJS06vlXUzR7V4Ze1iyL3pxl/ocjY7LVuu1xcy4WfTJLG/404/j0N2PDNq4SU4+sWnZ8+UjY4XjZ4nqxylB/wur+K8y9lrtnH1IcL2/tmpyftGszWPNUcj2WRbRk/RryZ6eXA18TebVaGTDvX4MxO16V6V+puy4eUt3ZHcJev5FHk5eDrxYYQ39vHJuEJr5Jq167GHiuRKUdeFpOreKUouS+El1Pb0JeX1tkyy15fIblTccY4O6p36UH+Hk+kZfdZ18s7S8K399mB8ZLq3Xw3J1SObhyvLLpjn91r8zLHkGZ/uV8ZRX6nZ4YpwUm9xZOMhBbtE8OrlYdksz/AO2v67/JGaPZFreeWC/ljKX50XzztlDB4IvXmabjgxpSyuvOvJe90jwY86zcRDVmi8Vt/snJSaXvraweM/N+Fw4Y6YZZSyWvZh3lLz8K/VnMvFllO0s0o/8AknDh4fOMLk/L0PZSr3BRUrBii1FJ1dV4br8Sy6JcQiGIrSJxAlksuhUBI0wEZFxkWpGEaYgzqQ7MKY1IdVZrKTMNlKROoy6hpmLUPUSDKmOzd5LySfFSdeHHFrVNrZe5erNrnHN+B5e+5c8c+Ka2xylGWW2m1a6Rutv1L1WPD4vjoYYPJklpgt293+COg7Cdvp8zkseLBOWHEnHNxeWUYrVv3cYx6uTVN309N7PkXC4OI5/x1NvHg1LU49I4093H1dXS+B+guScqw8Dghw/DwWLFFbJdZS85SfWUn5tlmYuZHo58drY0Z4tx8w5q4R8CTl7+h5vLuazzOayRiq004Wrbb2dv0/IZvrTeeMwzgvKvxM0p0tzXyZkt7RoYckfh8wy4lpb9Fdqv1MGDi9cm/DS2XR0vkY+03H91ws3j0ym46YpuknLa6pt1fQZvqPD5N2tlxHD5J6dOjP3K/iTTal7nSp0a3H555ouOueJPzxNKXyk7r5GPkHAd3y2k4yffucmmn+6kla2f4e9A5E3PWNYuH4SGJVBJer6yk/WUnvJ+9mUVg2EFBQrE5EDEydROoBslg5EtgNksGyWygsmxhRmBDGojo0BFISiUkUCKRJm4fIoyuUda+y20r9/qN+hkwcFKatKo/altH/f5Fzwwh7T1v3eFL9TFxfEzy9ZyivSFRpenTY1VwUfNan6ybl+Z8/5OP8r5POO58efuvTw34eH3nbXa8o7QY3jWLFhzNJK+6ipR10ruTa+rNLh+xPARzy4t8Ko55SlNvJNz8Uk1J6NTirt/U57H4fZ8Pw2/IzLi5/al95nq+Phz45/bld/HLlzy+ZMdrjzY8fsxjGlSUYqKSXRUkYZ83uVLc5L/ABkvVjjxTXzN7ms173Ecfb3/ALR7HJoxeLUmnK7kk9470l9F+Jw3fMrBxU8ctcJOMvVMZmldbPn/AA7m8feXNS01UqUrqrSpb+rPL5jzSEk3jyzjpT1RUMMmt93JS6UeNwfKsWZ5dctOeeqUJSjj7vXJ3JPw7NvzNTnv/Dyam5wm8S1OOmSi1FJytL2vZ8Lq78jbWeuh4btLw6ik5Tk/VrCrf8sVsVx2fHmSlGSpfYSjP4dU2fHlxrVxtONuN9U5Ut76Hrdn+0bj7UpP9175aS+MdvwJmrH0vh+YY9Dxz1Tg/WW/1ts1c3KYyS7nIpvo4zqD+TezOWlzRW5Jtxu9vLz6J7fQuPP0lfjrp7GXf/1NM7j08uNwk4yTUk6afVEHkZ+2OSPhnDvo3UVJZIzjHpUZqNtfGysHajBOVNyxPyWVVfu1LYjMeoIhcTF01KLvput/gZLIiWhUU2TYEsQ2ybACRsmwGkNCGjNVSGSFlRaHZCKKpjQhoIqgFY7AYxWCKGADFBYWArFFC4hLLDRkSnGkqlu0k7ST6rf8hWFkHNcx7HuUpZMORRk5SmoTj4bf8UXaNXg+zfdOLyPInu5p455cUn6xy4G8iXnvA6+xWIvbXO8XFTunim9v+p4dy67+DOoSR5mTh3d90v5tGD8456OznFPqk/ir/MxPg8f2Mf3I/wCgi9nGyhKWyxq+mzi3+GST/AvD2UyZa16cUfh4jsowS2SS+CobZU7PN5byHFw9OK1TX78vE/l6Ho2IQZOyWDEIBktjJYgGyWwYiwNSLTJSKSOXjRpjBIektAmMFEdFQ0A1ErSKqRopQK0iogZVBpFEjHQUKJGkAxQUJoYATQMrSJxLRNgPSJxKRLEU4iotRLEymiWKpMQ2hECbJZVC0kESZJnWIfdloxKRSkaymUpnKK2VIpSNZTKWQTRsqQ7NbWUsgmjZTGpGtrHrHUbKmPWaqkUplg2NQajBrHrEGbUGow6w1FgzWGow6w1liM2oFIw6w1DqM+oWsw6gTJBl1C1EAWKpyFYhFiKsQqBkqihCciXIlFWKyNQnIDJ3lEyyEWKyjVRSADbKkOwAKoaAAikNABNVQAADGAFxAmMAKAKGABQ0gAzVOhoAIHYmwAKaHQAY3RLZjlIAM4McpCbADpglsTYAArJ1AAH/2Q=="/>
          <p:cNvSpPr>
            <a:spLocks noChangeAspect="1" noChangeArrowheads="1"/>
          </p:cNvSpPr>
          <p:nvPr/>
        </p:nvSpPr>
        <p:spPr bwMode="auto">
          <a:xfrm>
            <a:off x="215900" y="-760413"/>
            <a:ext cx="2428875" cy="1885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2054" name="Picture 6" descr="http://t1.gstatic.com/images?q=tbn:ANd9GcTW5zt5rVjFOf8kJcH5xvmnO_gpyWd_okYpEz18ZUSHHEFLqeWX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548680"/>
            <a:ext cx="2390775" cy="19145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056" name="Picture 8" descr="https://fp.auburn.edu/studentaffairs/campusRec/ConMan_Uploads/images/TeamHuddl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4775" y="5013176"/>
            <a:ext cx="3439394" cy="15121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5" name="Rounded Rectangle 4"/>
          <p:cNvSpPr/>
          <p:nvPr/>
        </p:nvSpPr>
        <p:spPr>
          <a:xfrm>
            <a:off x="5580112" y="0"/>
            <a:ext cx="3563888" cy="234888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IE" sz="2400" b="1" dirty="0" smtClean="0"/>
              <a:t>The bird is “fortunate” because it can fly away and be free. The bird is graceful unlike </a:t>
            </a:r>
            <a:r>
              <a:rPr lang="en-IE" sz="2400" b="1" dirty="0" err="1" smtClean="0"/>
              <a:t>Tich</a:t>
            </a:r>
            <a:r>
              <a:rPr lang="en-IE" sz="2400" b="1" dirty="0" smtClean="0"/>
              <a:t> and the poet.</a:t>
            </a:r>
            <a:endParaRPr lang="en-IE" sz="2400" b="1" dirty="0"/>
          </a:p>
        </p:txBody>
      </p:sp>
      <p:sp>
        <p:nvSpPr>
          <p:cNvPr id="6" name="Rounded Rectangle 5"/>
          <p:cNvSpPr/>
          <p:nvPr/>
        </p:nvSpPr>
        <p:spPr>
          <a:xfrm>
            <a:off x="63499" y="3645024"/>
            <a:ext cx="2060229" cy="321297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IE" sz="2400" b="1" dirty="0" smtClean="0"/>
              <a:t>The nickname “Tubby” would suggest that the speaker was somewhat overweight. </a:t>
            </a:r>
            <a:endParaRPr lang="en-IE" sz="2400" b="1" dirty="0"/>
          </a:p>
        </p:txBody>
      </p:sp>
      <p:sp>
        <p:nvSpPr>
          <p:cNvPr id="7" name="Rounded Rectangle 6"/>
          <p:cNvSpPr/>
          <p:nvPr/>
        </p:nvSpPr>
        <p:spPr>
          <a:xfrm>
            <a:off x="7812360" y="2492896"/>
            <a:ext cx="2051720" cy="436510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IE" sz="2000" b="1" dirty="0" smtClean="0"/>
          </a:p>
          <a:p>
            <a:r>
              <a:rPr lang="en-IE" sz="2000" b="1" dirty="0" smtClean="0"/>
              <a:t>By being left out they may have formed a tentative friendship. The fact the poet wrote the poem shows that she cared about </a:t>
            </a:r>
            <a:r>
              <a:rPr lang="en-IE" sz="2000" b="1" dirty="0" err="1" smtClean="0"/>
              <a:t>Tich</a:t>
            </a:r>
            <a:r>
              <a:rPr lang="en-IE" sz="2000" b="1" dirty="0" smtClean="0"/>
              <a:t>. They are united in their distress but they are not close.</a:t>
            </a:r>
          </a:p>
          <a:p>
            <a:endParaRPr lang="en-IE" sz="2000" b="1" dirty="0"/>
          </a:p>
        </p:txBody>
      </p:sp>
      <p:sp>
        <p:nvSpPr>
          <p:cNvPr id="8" name="Rounded Rectangle 7"/>
          <p:cNvSpPr/>
          <p:nvPr/>
        </p:nvSpPr>
        <p:spPr>
          <a:xfrm>
            <a:off x="63499" y="0"/>
            <a:ext cx="3284365" cy="299695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IE" sz="2000" b="1" dirty="0" smtClean="0"/>
              <a:t>“urgent conference”; the students argue among themselves; within earshot of the rejected girls. They pretend not to hear to avoid facing the fact that they are rejected by their classmates.</a:t>
            </a:r>
            <a:endParaRPr lang="en-IE" sz="2000" b="1" dirty="0"/>
          </a:p>
        </p:txBody>
      </p:sp>
      <p:sp>
        <p:nvSpPr>
          <p:cNvPr id="9" name="Footer Placeholder 8"/>
          <p:cNvSpPr>
            <a:spLocks noGrp="1"/>
          </p:cNvSpPr>
          <p:nvPr>
            <p:ph type="ftr" sz="quarter" idx="11"/>
          </p:nvPr>
        </p:nvSpPr>
        <p:spPr>
          <a:xfrm>
            <a:off x="2267744" y="6492875"/>
            <a:ext cx="2895600" cy="365125"/>
          </a:xfrm>
        </p:spPr>
        <p:txBody>
          <a:bodyPr/>
          <a:lstStyle/>
          <a:p>
            <a:endParaRPr lang="en-IE" dirty="0"/>
          </a:p>
        </p:txBody>
      </p:sp>
    </p:spTree>
    <p:extLst>
      <p:ext uri="{BB962C8B-B14F-4D97-AF65-F5344CB8AC3E}">
        <p14:creationId xmlns:p14="http://schemas.microsoft.com/office/powerpoint/2010/main" val="99384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
                                          </p:val>
                                        </p:tav>
                                      </p:tavLst>
                                    </p:anim>
                                    <p:anim calcmode="lin" valueType="num">
                                      <p:cBhvr>
                                        <p:cTn id="15" dur="1000"/>
                                        <p:tgtEl>
                                          <p:spTgt spid="5"/>
                                        </p:tgtEl>
                                        <p:attrNameLst>
                                          <p:attrName>ppt_y</p:attrName>
                                        </p:attrNameLst>
                                      </p:cBhvr>
                                      <p:tavLst>
                                        <p:tav tm="0">
                                          <p:val>
                                            <p:strVal val="ppt_y"/>
                                          </p:val>
                                        </p:tav>
                                        <p:tav tm="100000">
                                          <p:val>
                                            <p:strVal val="ppt_y+.1"/>
                                          </p:val>
                                        </p:tav>
                                      </p:tavLst>
                                    </p:anim>
                                    <p:set>
                                      <p:cBhvr>
                                        <p:cTn id="16" dur="1" fill="hold">
                                          <p:stCondLst>
                                            <p:cond delay="9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1" nodeType="clickEffect">
                                  <p:stCondLst>
                                    <p:cond delay="0"/>
                                  </p:stCondLst>
                                  <p:childTnLst>
                                    <p:animEffect transition="out" filter="fade">
                                      <p:cBhvr>
                                        <p:cTn id="27" dur="1000"/>
                                        <p:tgtEl>
                                          <p:spTgt spid="8"/>
                                        </p:tgtEl>
                                      </p:cBhvr>
                                    </p:animEffect>
                                    <p:anim calcmode="lin" valueType="num">
                                      <p:cBhvr>
                                        <p:cTn id="28" dur="1000"/>
                                        <p:tgtEl>
                                          <p:spTgt spid="8"/>
                                        </p:tgtEl>
                                        <p:attrNameLst>
                                          <p:attrName>ppt_x</p:attrName>
                                        </p:attrNameLst>
                                      </p:cBhvr>
                                      <p:tavLst>
                                        <p:tav tm="0">
                                          <p:val>
                                            <p:strVal val="ppt_x"/>
                                          </p:val>
                                        </p:tav>
                                        <p:tav tm="100000">
                                          <p:val>
                                            <p:strVal val="ppt_x"/>
                                          </p:val>
                                        </p:tav>
                                      </p:tavLst>
                                    </p:anim>
                                    <p:anim calcmode="lin" valueType="num">
                                      <p:cBhvr>
                                        <p:cTn id="29" dur="1000"/>
                                        <p:tgtEl>
                                          <p:spTgt spid="8"/>
                                        </p:tgtEl>
                                        <p:attrNameLst>
                                          <p:attrName>ppt_y</p:attrName>
                                        </p:attrNameLst>
                                      </p:cBhvr>
                                      <p:tavLst>
                                        <p:tav tm="0">
                                          <p:val>
                                            <p:strVal val="ppt_y"/>
                                          </p:val>
                                        </p:tav>
                                        <p:tav tm="100000">
                                          <p:val>
                                            <p:strVal val="ppt_y+.1"/>
                                          </p:val>
                                        </p:tav>
                                      </p:tavLst>
                                    </p:anim>
                                    <p:set>
                                      <p:cBhvr>
                                        <p:cTn id="30" dur="1" fill="hold">
                                          <p:stCondLst>
                                            <p:cond delay="9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6"/>
                                        </p:tgtEl>
                                      </p:cBhvr>
                                    </p:animEffect>
                                    <p:anim calcmode="lin" valueType="num">
                                      <p:cBhvr>
                                        <p:cTn id="42" dur="1000"/>
                                        <p:tgtEl>
                                          <p:spTgt spid="6"/>
                                        </p:tgtEl>
                                        <p:attrNameLst>
                                          <p:attrName>ppt_x</p:attrName>
                                        </p:attrNameLst>
                                      </p:cBhvr>
                                      <p:tavLst>
                                        <p:tav tm="0">
                                          <p:val>
                                            <p:strVal val="ppt_x"/>
                                          </p:val>
                                        </p:tav>
                                        <p:tav tm="100000">
                                          <p:val>
                                            <p:strVal val="ppt_x"/>
                                          </p:val>
                                        </p:tav>
                                      </p:tavLst>
                                    </p:anim>
                                    <p:anim calcmode="lin" valueType="num">
                                      <p:cBhvr>
                                        <p:cTn id="43" dur="1000"/>
                                        <p:tgtEl>
                                          <p:spTgt spid="6"/>
                                        </p:tgtEl>
                                        <p:attrNameLst>
                                          <p:attrName>ppt_y</p:attrName>
                                        </p:attrNameLst>
                                      </p:cBhvr>
                                      <p:tavLst>
                                        <p:tav tm="0">
                                          <p:val>
                                            <p:strVal val="ppt_y"/>
                                          </p:val>
                                        </p:tav>
                                        <p:tav tm="100000">
                                          <p:val>
                                            <p:strVal val="ppt_y+.1"/>
                                          </p:val>
                                        </p:tav>
                                      </p:tavLst>
                                    </p:anim>
                                    <p:set>
                                      <p:cBhvr>
                                        <p:cTn id="44" dur="1" fill="hold">
                                          <p:stCondLst>
                                            <p:cond delay="9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xit" presetSubtype="0" fill="hold" grpId="1" nodeType="clickEffect">
                                  <p:stCondLst>
                                    <p:cond delay="0"/>
                                  </p:stCondLst>
                                  <p:childTnLst>
                                    <p:animEffect transition="out" filter="fade">
                                      <p:cBhvr>
                                        <p:cTn id="55" dur="1000"/>
                                        <p:tgtEl>
                                          <p:spTgt spid="7"/>
                                        </p:tgtEl>
                                      </p:cBhvr>
                                    </p:animEffect>
                                    <p:anim calcmode="lin" valueType="num">
                                      <p:cBhvr>
                                        <p:cTn id="56" dur="1000"/>
                                        <p:tgtEl>
                                          <p:spTgt spid="7"/>
                                        </p:tgtEl>
                                        <p:attrNameLst>
                                          <p:attrName>ppt_x</p:attrName>
                                        </p:attrNameLst>
                                      </p:cBhvr>
                                      <p:tavLst>
                                        <p:tav tm="0">
                                          <p:val>
                                            <p:strVal val="ppt_x"/>
                                          </p:val>
                                        </p:tav>
                                        <p:tav tm="100000">
                                          <p:val>
                                            <p:strVal val="ppt_x"/>
                                          </p:val>
                                        </p:tav>
                                      </p:tavLst>
                                    </p:anim>
                                    <p:anim calcmode="lin" valueType="num">
                                      <p:cBhvr>
                                        <p:cTn id="57" dur="1000"/>
                                        <p:tgtEl>
                                          <p:spTgt spid="7"/>
                                        </p:tgtEl>
                                        <p:attrNameLst>
                                          <p:attrName>ppt_y</p:attrName>
                                        </p:attrNameLst>
                                      </p:cBhvr>
                                      <p:tavLst>
                                        <p:tav tm="0">
                                          <p:val>
                                            <p:strVal val="ppt_y"/>
                                          </p:val>
                                        </p:tav>
                                        <p:tav tm="100000">
                                          <p:val>
                                            <p:strVal val="ppt_y+.1"/>
                                          </p:val>
                                        </p:tav>
                                      </p:tavLst>
                                    </p:anim>
                                    <p:set>
                                      <p:cBhvr>
                                        <p:cTn id="58"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967335"/>
            <a:ext cx="8280920" cy="1569660"/>
          </a:xfrm>
          <a:prstGeom prst="rect">
            <a:avLst/>
          </a:prstGeom>
        </p:spPr>
        <p:txBody>
          <a:bodyPr wrap="square">
            <a:spAutoFit/>
          </a:bodyPr>
          <a:lstStyle/>
          <a:p>
            <a:r>
              <a:rPr lang="en-IE" sz="3200" dirty="0" smtClean="0">
                <a:solidFill>
                  <a:srgbClr val="FF0000"/>
                </a:solidFill>
              </a:rPr>
              <a:t>Usually</a:t>
            </a:r>
            <a:r>
              <a:rPr lang="en-IE" sz="3200" dirty="0" smtClean="0"/>
              <a:t> they chose me, the lesser dud</a:t>
            </a:r>
          </a:p>
          <a:p>
            <a:r>
              <a:rPr lang="en-IE" sz="3200" dirty="0" smtClean="0"/>
              <a:t>and she</a:t>
            </a:r>
            <a:r>
              <a:rPr lang="en-IE" sz="3200" dirty="0" smtClean="0">
                <a:solidFill>
                  <a:schemeClr val="accent6">
                    <a:lumMod val="75000"/>
                  </a:schemeClr>
                </a:solidFill>
              </a:rPr>
              <a:t> lolloped</a:t>
            </a:r>
            <a:r>
              <a:rPr lang="en-IE" sz="3200" dirty="0" smtClean="0"/>
              <a:t>, unselected,</a:t>
            </a:r>
          </a:p>
          <a:p>
            <a:r>
              <a:rPr lang="en-IE" sz="3200" dirty="0" smtClean="0"/>
              <a:t>to the back of the other team. </a:t>
            </a:r>
          </a:p>
        </p:txBody>
      </p:sp>
      <p:pic>
        <p:nvPicPr>
          <p:cNvPr id="3074" name="Picture 2" descr="http://th05.deviantart.net/fs45/150/i/2009/099/e/5/Nobody_wants_me_by_Jarzk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4653136"/>
            <a:ext cx="4968551" cy="13643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4680012" y="260648"/>
            <a:ext cx="3182652" cy="25922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IE" sz="2400" b="1" dirty="0" smtClean="0"/>
              <a:t>Words like “Usually” and “always” emphasise how the girls misery was on going.</a:t>
            </a:r>
            <a:endParaRPr lang="en-IE" sz="2400" b="1" dirty="0"/>
          </a:p>
        </p:txBody>
      </p:sp>
      <p:sp>
        <p:nvSpPr>
          <p:cNvPr id="4" name="Rounded Rectangle 3"/>
          <p:cNvSpPr/>
          <p:nvPr/>
        </p:nvSpPr>
        <p:spPr>
          <a:xfrm>
            <a:off x="5508104" y="4437112"/>
            <a:ext cx="3218656" cy="242088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IE" sz="2400" b="1" dirty="0" smtClean="0"/>
              <a:t>“the lesser dud” Tubby is seen as a more desirable team member than </a:t>
            </a:r>
            <a:r>
              <a:rPr lang="en-IE" sz="2400" b="1" dirty="0" err="1" smtClean="0"/>
              <a:t>Tich</a:t>
            </a:r>
            <a:r>
              <a:rPr lang="en-IE" sz="2400" b="1" dirty="0" smtClean="0"/>
              <a:t>.</a:t>
            </a:r>
            <a:endParaRPr lang="en-IE" sz="2400" b="1" dirty="0"/>
          </a:p>
        </p:txBody>
      </p:sp>
      <p:sp>
        <p:nvSpPr>
          <p:cNvPr id="5" name="Rounded Rectangle 4"/>
          <p:cNvSpPr/>
          <p:nvPr/>
        </p:nvSpPr>
        <p:spPr>
          <a:xfrm>
            <a:off x="899592" y="764704"/>
            <a:ext cx="3528392" cy="20882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IE" sz="2000" b="1" dirty="0" smtClean="0"/>
              <a:t>“Lolloped” is a good example of onomatopoeia as we can imagine the sound her feet make when </a:t>
            </a:r>
            <a:r>
              <a:rPr lang="en-IE" sz="2000" b="1" dirty="0" err="1" smtClean="0"/>
              <a:t>Tich</a:t>
            </a:r>
            <a:r>
              <a:rPr lang="en-IE" sz="2000" b="1" dirty="0" smtClean="0"/>
              <a:t> walks in her graceless way.</a:t>
            </a:r>
            <a:endParaRPr lang="en-IE" sz="2000" b="1" dirty="0"/>
          </a:p>
        </p:txBody>
      </p:sp>
      <p:sp>
        <p:nvSpPr>
          <p:cNvPr id="6" name="Footer Placeholder 5"/>
          <p:cNvSpPr>
            <a:spLocks noGrp="1"/>
          </p:cNvSpPr>
          <p:nvPr>
            <p:ph type="ftr" sz="quarter" idx="11"/>
          </p:nvPr>
        </p:nvSpPr>
        <p:spPr/>
        <p:txBody>
          <a:bodyPr/>
          <a:lstStyle/>
          <a:p>
            <a:endParaRPr lang="en-IE" dirty="0"/>
          </a:p>
        </p:txBody>
      </p:sp>
    </p:spTree>
    <p:extLst>
      <p:ext uri="{BB962C8B-B14F-4D97-AF65-F5344CB8AC3E}">
        <p14:creationId xmlns:p14="http://schemas.microsoft.com/office/powerpoint/2010/main" val="234714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3"/>
                                        </p:tgtEl>
                                      </p:cBhvr>
                                    </p:animEffect>
                                    <p:anim calcmode="lin" valueType="num">
                                      <p:cBhvr>
                                        <p:cTn id="14" dur="1000"/>
                                        <p:tgtEl>
                                          <p:spTgt spid="3"/>
                                        </p:tgtEl>
                                        <p:attrNameLst>
                                          <p:attrName>ppt_x</p:attrName>
                                        </p:attrNameLst>
                                      </p:cBhvr>
                                      <p:tavLst>
                                        <p:tav tm="0">
                                          <p:val>
                                            <p:strVal val="ppt_x"/>
                                          </p:val>
                                        </p:tav>
                                        <p:tav tm="100000">
                                          <p:val>
                                            <p:strVal val="ppt_x"/>
                                          </p:val>
                                        </p:tav>
                                      </p:tavLst>
                                    </p:anim>
                                    <p:anim calcmode="lin" valueType="num">
                                      <p:cBhvr>
                                        <p:cTn id="15" dur="1000"/>
                                        <p:tgtEl>
                                          <p:spTgt spid="3"/>
                                        </p:tgtEl>
                                        <p:attrNameLst>
                                          <p:attrName>ppt_y</p:attrName>
                                        </p:attrNameLst>
                                      </p:cBhvr>
                                      <p:tavLst>
                                        <p:tav tm="0">
                                          <p:val>
                                            <p:strVal val="ppt_y"/>
                                          </p:val>
                                        </p:tav>
                                        <p:tav tm="100000">
                                          <p:val>
                                            <p:strVal val="ppt_y+.1"/>
                                          </p:val>
                                        </p:tav>
                                      </p:tavLst>
                                    </p:anim>
                                    <p:set>
                                      <p:cBhvr>
                                        <p:cTn id="16" dur="1" fill="hold">
                                          <p:stCondLst>
                                            <p:cond delay="9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1" nodeType="clickEffect">
                                  <p:stCondLst>
                                    <p:cond delay="0"/>
                                  </p:stCondLst>
                                  <p:childTnLst>
                                    <p:animEffect transition="out" filter="fade">
                                      <p:cBhvr>
                                        <p:cTn id="27" dur="1000"/>
                                        <p:tgtEl>
                                          <p:spTgt spid="5"/>
                                        </p:tgtEl>
                                      </p:cBhvr>
                                    </p:animEffect>
                                    <p:anim calcmode="lin" valueType="num">
                                      <p:cBhvr>
                                        <p:cTn id="28" dur="1000"/>
                                        <p:tgtEl>
                                          <p:spTgt spid="5"/>
                                        </p:tgtEl>
                                        <p:attrNameLst>
                                          <p:attrName>ppt_x</p:attrName>
                                        </p:attrNameLst>
                                      </p:cBhvr>
                                      <p:tavLst>
                                        <p:tav tm="0">
                                          <p:val>
                                            <p:strVal val="ppt_x"/>
                                          </p:val>
                                        </p:tav>
                                        <p:tav tm="100000">
                                          <p:val>
                                            <p:strVal val="ppt_x"/>
                                          </p:val>
                                        </p:tav>
                                      </p:tavLst>
                                    </p:anim>
                                    <p:anim calcmode="lin" valueType="num">
                                      <p:cBhvr>
                                        <p:cTn id="29" dur="1000"/>
                                        <p:tgtEl>
                                          <p:spTgt spid="5"/>
                                        </p:tgtEl>
                                        <p:attrNameLst>
                                          <p:attrName>ppt_y</p:attrName>
                                        </p:attrNameLst>
                                      </p:cBhvr>
                                      <p:tavLst>
                                        <p:tav tm="0">
                                          <p:val>
                                            <p:strVal val="ppt_y"/>
                                          </p:val>
                                        </p:tav>
                                        <p:tav tm="100000">
                                          <p:val>
                                            <p:strVal val="ppt_y+.1"/>
                                          </p:val>
                                        </p:tav>
                                      </p:tavLst>
                                    </p:anim>
                                    <p:set>
                                      <p:cBhvr>
                                        <p:cTn id="30" dur="1" fill="hold">
                                          <p:stCondLst>
                                            <p:cond delay="9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4"/>
                                        </p:tgtEl>
                                      </p:cBhvr>
                                    </p:animEffect>
                                    <p:anim calcmode="lin" valueType="num">
                                      <p:cBhvr>
                                        <p:cTn id="42" dur="1000"/>
                                        <p:tgtEl>
                                          <p:spTgt spid="4"/>
                                        </p:tgtEl>
                                        <p:attrNameLst>
                                          <p:attrName>ppt_x</p:attrName>
                                        </p:attrNameLst>
                                      </p:cBhvr>
                                      <p:tavLst>
                                        <p:tav tm="0">
                                          <p:val>
                                            <p:strVal val="ppt_x"/>
                                          </p:val>
                                        </p:tav>
                                        <p:tav tm="100000">
                                          <p:val>
                                            <p:strVal val="ppt_x"/>
                                          </p:val>
                                        </p:tav>
                                      </p:tavLst>
                                    </p:anim>
                                    <p:anim calcmode="lin" valueType="num">
                                      <p:cBhvr>
                                        <p:cTn id="43" dur="1000"/>
                                        <p:tgtEl>
                                          <p:spTgt spid="4"/>
                                        </p:tgtEl>
                                        <p:attrNameLst>
                                          <p:attrName>ppt_y</p:attrName>
                                        </p:attrNameLst>
                                      </p:cBhvr>
                                      <p:tavLst>
                                        <p:tav tm="0">
                                          <p:val>
                                            <p:strVal val="ppt_y"/>
                                          </p:val>
                                        </p:tav>
                                        <p:tav tm="100000">
                                          <p:val>
                                            <p:strVal val="ppt_y+.1"/>
                                          </p:val>
                                        </p:tav>
                                      </p:tavLst>
                                    </p:anim>
                                    <p:set>
                                      <p:cBhvr>
                                        <p:cTn id="44"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2967335"/>
            <a:ext cx="7704856" cy="1384995"/>
          </a:xfrm>
          <a:prstGeom prst="rect">
            <a:avLst/>
          </a:prstGeom>
        </p:spPr>
        <p:txBody>
          <a:bodyPr wrap="square">
            <a:spAutoFit/>
          </a:bodyPr>
          <a:lstStyle/>
          <a:p>
            <a:r>
              <a:rPr lang="en-IE" sz="2800" dirty="0" smtClean="0"/>
              <a:t>At eleven we went different schools.</a:t>
            </a:r>
          </a:p>
          <a:p>
            <a:r>
              <a:rPr lang="en-IE" sz="2800" dirty="0" smtClean="0"/>
              <a:t>In time I learned to get my own back</a:t>
            </a:r>
          </a:p>
          <a:p>
            <a:r>
              <a:rPr lang="en-IE" sz="2800" dirty="0" smtClean="0"/>
              <a:t>sneering at hockey players who couldn’t spell.</a:t>
            </a:r>
          </a:p>
        </p:txBody>
      </p:sp>
      <p:pic>
        <p:nvPicPr>
          <p:cNvPr id="4098" name="Picture 2" descr="http://t3.gstatic.com/images?q=tbn:ANd9GcTc2pVZv220OawA5FldHujFSzvu42o_5sMIsYiabOwaIZDleGa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1077144"/>
            <a:ext cx="3096344" cy="1584176"/>
          </a:xfrm>
          <a:prstGeom prst="rect">
            <a:avLst/>
          </a:prstGeom>
          <a:ln w="190500" cap="sq">
            <a:solidFill>
              <a:schemeClr val="tx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724128" y="404664"/>
            <a:ext cx="3312368" cy="213853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IE" b="1" dirty="0" smtClean="0"/>
              <a:t>Things changed for the poet. She learned to use her academic ability to get her revenge on the sporty types who had jeered at her.</a:t>
            </a:r>
            <a:endParaRPr lang="en-IE" b="1" dirty="0"/>
          </a:p>
        </p:txBody>
      </p:sp>
      <p:sp>
        <p:nvSpPr>
          <p:cNvPr id="4" name="Rounded Rectangle 3"/>
          <p:cNvSpPr/>
          <p:nvPr/>
        </p:nvSpPr>
        <p:spPr>
          <a:xfrm>
            <a:off x="1691680" y="4509120"/>
            <a:ext cx="7128792" cy="21602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IE" sz="2400" b="1" dirty="0" smtClean="0"/>
              <a:t>It is interesting to note that the poet found a different way to bully. She did not learn that mockery is cruel and should be avoided. Like so many people who are picked on, she found her own way to do that to others.</a:t>
            </a:r>
            <a:endParaRPr lang="en-IE" sz="2400" b="1" dirty="0"/>
          </a:p>
        </p:txBody>
      </p:sp>
      <p:sp>
        <p:nvSpPr>
          <p:cNvPr id="5" name="Footer Placeholder 4"/>
          <p:cNvSpPr>
            <a:spLocks noGrp="1"/>
          </p:cNvSpPr>
          <p:nvPr>
            <p:ph type="ftr" sz="quarter" idx="11"/>
          </p:nvPr>
        </p:nvSpPr>
        <p:spPr/>
        <p:txBody>
          <a:bodyPr/>
          <a:lstStyle/>
          <a:p>
            <a:endParaRPr lang="en-IE" dirty="0"/>
          </a:p>
        </p:txBody>
      </p:sp>
    </p:spTree>
    <p:extLst>
      <p:ext uri="{BB962C8B-B14F-4D97-AF65-F5344CB8AC3E}">
        <p14:creationId xmlns:p14="http://schemas.microsoft.com/office/powerpoint/2010/main" val="413322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3"/>
                                        </p:tgtEl>
                                      </p:cBhvr>
                                    </p:animEffect>
                                    <p:anim calcmode="lin" valueType="num">
                                      <p:cBhvr>
                                        <p:cTn id="14" dur="1000"/>
                                        <p:tgtEl>
                                          <p:spTgt spid="3"/>
                                        </p:tgtEl>
                                        <p:attrNameLst>
                                          <p:attrName>ppt_x</p:attrName>
                                        </p:attrNameLst>
                                      </p:cBhvr>
                                      <p:tavLst>
                                        <p:tav tm="0">
                                          <p:val>
                                            <p:strVal val="ppt_x"/>
                                          </p:val>
                                        </p:tav>
                                        <p:tav tm="100000">
                                          <p:val>
                                            <p:strVal val="ppt_x"/>
                                          </p:val>
                                        </p:tav>
                                      </p:tavLst>
                                    </p:anim>
                                    <p:anim calcmode="lin" valueType="num">
                                      <p:cBhvr>
                                        <p:cTn id="15" dur="1000"/>
                                        <p:tgtEl>
                                          <p:spTgt spid="3"/>
                                        </p:tgtEl>
                                        <p:attrNameLst>
                                          <p:attrName>ppt_y</p:attrName>
                                        </p:attrNameLst>
                                      </p:cBhvr>
                                      <p:tavLst>
                                        <p:tav tm="0">
                                          <p:val>
                                            <p:strVal val="ppt_y"/>
                                          </p:val>
                                        </p:tav>
                                        <p:tav tm="100000">
                                          <p:val>
                                            <p:strVal val="ppt_y+.1"/>
                                          </p:val>
                                        </p:tav>
                                      </p:tavLst>
                                    </p:anim>
                                    <p:set>
                                      <p:cBhvr>
                                        <p:cTn id="16" dur="1" fill="hold">
                                          <p:stCondLst>
                                            <p:cond delay="9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1" nodeType="clickEffect">
                                  <p:stCondLst>
                                    <p:cond delay="0"/>
                                  </p:stCondLst>
                                  <p:childTnLst>
                                    <p:animEffect transition="out" filter="fade">
                                      <p:cBhvr>
                                        <p:cTn id="27" dur="1000"/>
                                        <p:tgtEl>
                                          <p:spTgt spid="4"/>
                                        </p:tgtEl>
                                      </p:cBhvr>
                                    </p:animEffect>
                                    <p:anim calcmode="lin" valueType="num">
                                      <p:cBhvr>
                                        <p:cTn id="28" dur="1000"/>
                                        <p:tgtEl>
                                          <p:spTgt spid="4"/>
                                        </p:tgtEl>
                                        <p:attrNameLst>
                                          <p:attrName>ppt_x</p:attrName>
                                        </p:attrNameLst>
                                      </p:cBhvr>
                                      <p:tavLst>
                                        <p:tav tm="0">
                                          <p:val>
                                            <p:strVal val="ppt_x"/>
                                          </p:val>
                                        </p:tav>
                                        <p:tav tm="100000">
                                          <p:val>
                                            <p:strVal val="ppt_x"/>
                                          </p:val>
                                        </p:tav>
                                      </p:tavLst>
                                    </p:anim>
                                    <p:anim calcmode="lin" valueType="num">
                                      <p:cBhvr>
                                        <p:cTn id="29" dur="1000"/>
                                        <p:tgtEl>
                                          <p:spTgt spid="4"/>
                                        </p:tgtEl>
                                        <p:attrNameLst>
                                          <p:attrName>ppt_y</p:attrName>
                                        </p:attrNameLst>
                                      </p:cBhvr>
                                      <p:tavLst>
                                        <p:tav tm="0">
                                          <p:val>
                                            <p:strVal val="ppt_y"/>
                                          </p:val>
                                        </p:tav>
                                        <p:tav tm="100000">
                                          <p:val>
                                            <p:strVal val="ppt_y+.1"/>
                                          </p:val>
                                        </p:tav>
                                      </p:tavLst>
                                    </p:anim>
                                    <p:set>
                                      <p:cBhvr>
                                        <p:cTn id="3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1251</TotalTime>
  <Words>1146</Words>
  <Application>Microsoft Office PowerPoint</Application>
  <PresentationFormat>On-screen Show (4:3)</PresentationFormat>
  <Paragraphs>216</Paragraphs>
  <Slides>25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Angsana New</vt:lpstr>
      <vt:lpstr>Arial</vt:lpstr>
      <vt:lpstr>Calibri</vt:lpstr>
      <vt:lpstr>Corbel</vt:lpstr>
      <vt:lpstr>Wingdings</vt:lpstr>
      <vt:lpstr>Wingdings 2</vt:lpstr>
      <vt:lpstr>Wingdings 3</vt:lpstr>
      <vt:lpstr>Module</vt:lpstr>
      <vt:lpstr>Tich Miller by Wendy Cope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Write a conversation:</vt:lpstr>
      <vt:lpstr>PQE- Point/Quote/Explain</vt:lpstr>
      <vt:lpstr>PQE example:</vt:lpstr>
      <vt:lpstr>Exploring viewpoints in the poems  Using the images below, choose lines from the poem which reflect the different voices. The phrase or line which reflects the dominant voice should be written in the biggest speech bubble, and the other voices in the others depending on their significance. Present your speech bubbles to the class. </vt:lpstr>
      <vt:lpstr>Descriptive Words</vt:lpstr>
      <vt:lpstr>Interview</vt:lpstr>
      <vt:lpstr>News Paper Article</vt:lpstr>
      <vt:lpstr>News Paper Article</vt:lpstr>
      <vt:lpstr>Inverted Pyramid Structure</vt:lpstr>
      <vt:lpstr>News Paper Article</vt:lpstr>
      <vt:lpstr>Write Your Own Article</vt:lpstr>
      <vt:lpstr>   Tich Miller by Wendy Cope Use full sentences. Back up the points that you make with quotes from the poem! </vt:lpstr>
      <vt:lpstr> Tich Miller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Poetry  Tich Miller</dc:title>
  <dc:creator>Teacher</dc:creator>
  <cp:lastModifiedBy>Ciara Deasy</cp:lastModifiedBy>
  <cp:revision>44</cp:revision>
  <cp:lastPrinted>2011-11-17T13:15:55Z</cp:lastPrinted>
  <dcterms:created xsi:type="dcterms:W3CDTF">2011-11-11T14:35:21Z</dcterms:created>
  <dcterms:modified xsi:type="dcterms:W3CDTF">2019-03-13T10:47:24Z</dcterms:modified>
</cp:coreProperties>
</file>