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E319-7E82-4C70-82C6-1F630669FA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0A478ED-780C-4AA2-8FC8-7642F0992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073957F-1278-409B-A1CA-FB7622B15E89}"/>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5" name="Footer Placeholder 4">
            <a:extLst>
              <a:ext uri="{FF2B5EF4-FFF2-40B4-BE49-F238E27FC236}">
                <a16:creationId xmlns:a16="http://schemas.microsoft.com/office/drawing/2014/main" id="{D42FB2F1-B9C3-4EF3-99C0-A9620FE9B8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62E9C3C-C103-45BF-9FD3-5AB4DC2ED8D9}"/>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327960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DB4-9A87-4C7A-A141-64FE5B3B02D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AD9550D-6780-4BE2-BB97-18175BFF5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F0769E-377B-48F5-810D-85ED3DBB828E}"/>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5" name="Footer Placeholder 4">
            <a:extLst>
              <a:ext uri="{FF2B5EF4-FFF2-40B4-BE49-F238E27FC236}">
                <a16:creationId xmlns:a16="http://schemas.microsoft.com/office/drawing/2014/main" id="{4C920E05-5B17-44F3-8EE9-CDA875DABC0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D2DF439-6D24-4EB1-90AA-B3DF5B452534}"/>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421631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CB5A4-CCBE-4BA8-964F-22B3B05E1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71A0663-9CD2-4BED-BB72-6E5F366F6E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A385E57-5669-42AD-866B-F67E571FD17B}"/>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5" name="Footer Placeholder 4">
            <a:extLst>
              <a:ext uri="{FF2B5EF4-FFF2-40B4-BE49-F238E27FC236}">
                <a16:creationId xmlns:a16="http://schemas.microsoft.com/office/drawing/2014/main" id="{00A5ACE3-7143-414D-AF5D-F34E66B5F6E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88AA727-0C4D-44B4-B04E-64D630E3D58E}"/>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32855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4512-0ED3-4830-8344-ACC026698D0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7A2F010-0721-44F7-8ED5-473C7653CA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18221F9-3CEA-4C48-8EE3-FE307489C469}"/>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5" name="Footer Placeholder 4">
            <a:extLst>
              <a:ext uri="{FF2B5EF4-FFF2-40B4-BE49-F238E27FC236}">
                <a16:creationId xmlns:a16="http://schemas.microsoft.com/office/drawing/2014/main" id="{9BEFC3C0-D802-4672-9298-A3D548A726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FECB6AB-CDEF-4896-B5BC-F05371076632}"/>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157492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CD98-D9D3-417A-9C47-6DBF177735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2CB14A7-6A21-46DF-A4C2-120BFE166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E2DB0-221A-48EF-A4FE-D9FE10556B80}"/>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5" name="Footer Placeholder 4">
            <a:extLst>
              <a:ext uri="{FF2B5EF4-FFF2-40B4-BE49-F238E27FC236}">
                <a16:creationId xmlns:a16="http://schemas.microsoft.com/office/drawing/2014/main" id="{0D2FEAA0-3B2A-429A-B966-A110629D16D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10A33D2-76B7-45CB-AFED-8A8C313D3C98}"/>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351211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CE30-9D0B-4076-AFE8-41759C364C7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2DB5BB9-24D5-4669-B87F-2E6B8E1EB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910ACFE-548E-48D7-9D31-EB49B62B54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C86BC7C-367F-4CE7-818A-A32C2CA92FE1}"/>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6" name="Footer Placeholder 5">
            <a:extLst>
              <a:ext uri="{FF2B5EF4-FFF2-40B4-BE49-F238E27FC236}">
                <a16:creationId xmlns:a16="http://schemas.microsoft.com/office/drawing/2014/main" id="{1ADBDCE5-11C6-4189-B21B-988FB55B587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12AFBCF-5AFB-4429-A97A-25B06974FA98}"/>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60231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7A82-5139-4FF0-93E4-408498BE518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B53F69A-89D4-43D8-9E6F-5057F8444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0FDE81-E6EA-4FDE-9862-F104E5883C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AC0AB0C-85D4-4BA8-A3E7-7C658C5B3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9B87A6-EA48-436F-8C56-93E9C295F2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FB5B44A-5FDD-4887-88A9-99460AF006B6}"/>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8" name="Footer Placeholder 7">
            <a:extLst>
              <a:ext uri="{FF2B5EF4-FFF2-40B4-BE49-F238E27FC236}">
                <a16:creationId xmlns:a16="http://schemas.microsoft.com/office/drawing/2014/main" id="{B06D7655-50E8-49AB-8E8C-C8F29A56B2B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BB88-5F29-4535-8738-6ACAE5D89A0A}"/>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43630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38C4-41AC-4712-97A3-310BFAF8587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E6C0E2E-0553-4BCF-AB5E-C01BA5C6844A}"/>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4" name="Footer Placeholder 3">
            <a:extLst>
              <a:ext uri="{FF2B5EF4-FFF2-40B4-BE49-F238E27FC236}">
                <a16:creationId xmlns:a16="http://schemas.microsoft.com/office/drawing/2014/main" id="{211818E9-9A53-4BB7-8BDA-AF7EDCBE2CF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A06D319-2DB9-4B04-AD78-771F71C98C8B}"/>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88607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16770-2661-47A2-85AA-7CB35F716454}"/>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3" name="Footer Placeholder 2">
            <a:extLst>
              <a:ext uri="{FF2B5EF4-FFF2-40B4-BE49-F238E27FC236}">
                <a16:creationId xmlns:a16="http://schemas.microsoft.com/office/drawing/2014/main" id="{930BB94C-2F64-4F4D-B01A-D6A5E985FB3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B7A3A80-2E61-4249-A57E-837BD42E6E53}"/>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6821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E50E-B2EC-4132-8B0F-77326FB4B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37EA3FCF-93B0-4498-870D-5FFC64BB0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D016761-DBA6-4008-B930-E2D84989C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2C67B-E97A-40FE-8FD1-11BE6DE6EECE}"/>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6" name="Footer Placeholder 5">
            <a:extLst>
              <a:ext uri="{FF2B5EF4-FFF2-40B4-BE49-F238E27FC236}">
                <a16:creationId xmlns:a16="http://schemas.microsoft.com/office/drawing/2014/main" id="{DFC62B44-E4B7-4134-8E55-23DEF0C18E9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BE7CAAE-4CCD-4077-9A72-18BA33C096DA}"/>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162015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E604-FDB8-4590-B831-401D82E35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0E0D4CD-4B83-407F-9715-912C57C11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AE60861-4104-4398-B220-5823B7E71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A9658-31F1-46BF-B97C-A41C75245281}"/>
              </a:ext>
            </a:extLst>
          </p:cNvPr>
          <p:cNvSpPr>
            <a:spLocks noGrp="1"/>
          </p:cNvSpPr>
          <p:nvPr>
            <p:ph type="dt" sz="half" idx="10"/>
          </p:nvPr>
        </p:nvSpPr>
        <p:spPr/>
        <p:txBody>
          <a:bodyPr/>
          <a:lstStyle/>
          <a:p>
            <a:fld id="{FF3B0874-09AE-4835-BE5E-3AFD5A2612FE}" type="datetimeFigureOut">
              <a:rPr lang="en-IE" smtClean="0"/>
              <a:t>14/05/2020</a:t>
            </a:fld>
            <a:endParaRPr lang="en-IE"/>
          </a:p>
        </p:txBody>
      </p:sp>
      <p:sp>
        <p:nvSpPr>
          <p:cNvPr id="6" name="Footer Placeholder 5">
            <a:extLst>
              <a:ext uri="{FF2B5EF4-FFF2-40B4-BE49-F238E27FC236}">
                <a16:creationId xmlns:a16="http://schemas.microsoft.com/office/drawing/2014/main" id="{B736642E-6ECA-43B8-8B1C-CA0C13B59E5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6972E19-FB8B-4E76-A65C-4A95663E9215}"/>
              </a:ext>
            </a:extLst>
          </p:cNvPr>
          <p:cNvSpPr>
            <a:spLocks noGrp="1"/>
          </p:cNvSpPr>
          <p:nvPr>
            <p:ph type="sldNum" sz="quarter" idx="12"/>
          </p:nvPr>
        </p:nvSpPr>
        <p:spPr/>
        <p:txBody>
          <a:bodyPr/>
          <a:lstStyle/>
          <a:p>
            <a:fld id="{2460FEB8-439D-446E-B261-F6DD287B82BD}" type="slidenum">
              <a:rPr lang="en-IE" smtClean="0"/>
              <a:t>‹#›</a:t>
            </a:fld>
            <a:endParaRPr lang="en-IE"/>
          </a:p>
        </p:txBody>
      </p:sp>
    </p:spTree>
    <p:extLst>
      <p:ext uri="{BB962C8B-B14F-4D97-AF65-F5344CB8AC3E}">
        <p14:creationId xmlns:p14="http://schemas.microsoft.com/office/powerpoint/2010/main" val="277011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C5F0F-9F1A-4197-AF59-3633D29CB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62CFCF6-3C5E-4705-B30E-FD1CF5594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E517A8A-AA27-4AEB-808A-353527269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B0874-09AE-4835-BE5E-3AFD5A2612FE}" type="datetimeFigureOut">
              <a:rPr lang="en-IE" smtClean="0"/>
              <a:t>14/05/2020</a:t>
            </a:fld>
            <a:endParaRPr lang="en-IE"/>
          </a:p>
        </p:txBody>
      </p:sp>
      <p:sp>
        <p:nvSpPr>
          <p:cNvPr id="5" name="Footer Placeholder 4">
            <a:extLst>
              <a:ext uri="{FF2B5EF4-FFF2-40B4-BE49-F238E27FC236}">
                <a16:creationId xmlns:a16="http://schemas.microsoft.com/office/drawing/2014/main" id="{84373432-84A6-4903-80C0-F2014596C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FD308C1-8127-4F5C-BE74-B910E9320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0FEB8-439D-446E-B261-F6DD287B82BD}" type="slidenum">
              <a:rPr lang="en-IE" smtClean="0"/>
              <a:t>‹#›</a:t>
            </a:fld>
            <a:endParaRPr lang="en-IE"/>
          </a:p>
        </p:txBody>
      </p:sp>
    </p:spTree>
    <p:extLst>
      <p:ext uri="{BB962C8B-B14F-4D97-AF65-F5344CB8AC3E}">
        <p14:creationId xmlns:p14="http://schemas.microsoft.com/office/powerpoint/2010/main" val="195068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aycwolfe.com/2014/02/12/love-at-first-sight-fantasy-or-non-fiction/"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llwhitebackground.com/love-background.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vi.wikipedia.org/wiki/T%C3%ACnh_y%C3%A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heart-love-red-heart-2402086/"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uple of people standing next to a person&#10;&#10;Description automatically generated">
            <a:extLst>
              <a:ext uri="{FF2B5EF4-FFF2-40B4-BE49-F238E27FC236}">
                <a16:creationId xmlns:a16="http://schemas.microsoft.com/office/drawing/2014/main" id="{1D8115AC-479D-4DF3-B326-F6F045CA37E0}"/>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3793"/>
          <a:stretch/>
        </p:blipFill>
        <p:spPr>
          <a:xfrm>
            <a:off x="20" y="1"/>
            <a:ext cx="12191980" cy="6857999"/>
          </a:xfrm>
          <a:prstGeom prst="rect">
            <a:avLst/>
          </a:prstGeom>
        </p:spPr>
      </p:pic>
      <p:sp>
        <p:nvSpPr>
          <p:cNvPr id="2" name="Title 1">
            <a:extLst>
              <a:ext uri="{FF2B5EF4-FFF2-40B4-BE49-F238E27FC236}">
                <a16:creationId xmlns:a16="http://schemas.microsoft.com/office/drawing/2014/main" id="{2F6C580F-D9F0-467F-91B3-D5BC46BCDA43}"/>
              </a:ext>
            </a:extLst>
          </p:cNvPr>
          <p:cNvSpPr>
            <a:spLocks noGrp="1"/>
          </p:cNvSpPr>
          <p:nvPr>
            <p:ph type="ctrTitle"/>
          </p:nvPr>
        </p:nvSpPr>
        <p:spPr>
          <a:xfrm>
            <a:off x="1524000" y="1122362"/>
            <a:ext cx="9144000" cy="2900518"/>
          </a:xfrm>
        </p:spPr>
        <p:txBody>
          <a:bodyPr>
            <a:normAutofit/>
          </a:bodyPr>
          <a:lstStyle/>
          <a:p>
            <a:r>
              <a:rPr lang="en-IE">
                <a:solidFill>
                  <a:srgbClr val="FFFFFF"/>
                </a:solidFill>
              </a:rPr>
              <a:t>Theme of Love</a:t>
            </a:r>
          </a:p>
        </p:txBody>
      </p:sp>
      <p:sp>
        <p:nvSpPr>
          <p:cNvPr id="3" name="Subtitle 2">
            <a:extLst>
              <a:ext uri="{FF2B5EF4-FFF2-40B4-BE49-F238E27FC236}">
                <a16:creationId xmlns:a16="http://schemas.microsoft.com/office/drawing/2014/main" id="{EE9C37AB-732A-4357-BB45-92E0A2653BA0}"/>
              </a:ext>
            </a:extLst>
          </p:cNvPr>
          <p:cNvSpPr>
            <a:spLocks noGrp="1"/>
          </p:cNvSpPr>
          <p:nvPr>
            <p:ph type="subTitle" idx="1"/>
          </p:nvPr>
        </p:nvSpPr>
        <p:spPr>
          <a:xfrm>
            <a:off x="1524000" y="4159404"/>
            <a:ext cx="9144000" cy="1098395"/>
          </a:xfrm>
        </p:spPr>
        <p:txBody>
          <a:bodyPr>
            <a:normAutofit/>
          </a:bodyPr>
          <a:lstStyle/>
          <a:p>
            <a:r>
              <a:rPr lang="en-IE">
                <a:solidFill>
                  <a:srgbClr val="FFFFFF"/>
                </a:solidFill>
              </a:rPr>
              <a:t>In ‘Romeo and Juliet’</a:t>
            </a:r>
          </a:p>
          <a:p>
            <a:r>
              <a:rPr lang="en-IE">
                <a:solidFill>
                  <a:srgbClr val="FFFFFF"/>
                </a:solidFill>
              </a:rPr>
              <a:t>By William Shakespeare</a:t>
            </a:r>
          </a:p>
        </p:txBody>
      </p:sp>
      <p:sp>
        <p:nvSpPr>
          <p:cNvPr id="6" name="TextBox 5">
            <a:extLst>
              <a:ext uri="{FF2B5EF4-FFF2-40B4-BE49-F238E27FC236}">
                <a16:creationId xmlns:a16="http://schemas.microsoft.com/office/drawing/2014/main" id="{E3DE90B1-0EBA-4343-84CC-A21915F8890F}"/>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jaycwolfe.com/2014/02/12/love-at-first-sight-fantasy-or-non-fiction/">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8334294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1A45CD7D-0EAA-4286-89CB-17B096B47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E280D4-5AA4-429A-B4A0-46A6C8A9FD06}"/>
              </a:ext>
            </a:extLst>
          </p:cNvPr>
          <p:cNvSpPr>
            <a:spLocks noGrp="1"/>
          </p:cNvSpPr>
          <p:nvPr>
            <p:ph idx="1"/>
          </p:nvPr>
        </p:nvSpPr>
        <p:spPr>
          <a:xfrm>
            <a:off x="168812" y="45549"/>
            <a:ext cx="5330840" cy="6509996"/>
          </a:xfrm>
        </p:spPr>
        <p:txBody>
          <a:bodyPr anchor="b">
            <a:normAutofit/>
          </a:bodyPr>
          <a:lstStyle/>
          <a:p>
            <a:r>
              <a:rPr lang="en-IE" sz="2400" dirty="0"/>
              <a:t>Later, assuming that Juliet’s distress must be due to Tybalt’s death, he treats her with understanding and sympathy: “Immoderately she weeps for Tybalt’s death,/ And therefore I have little talked of love.” (Act 4, Scene 1, lines 6-7)</a:t>
            </a:r>
          </a:p>
          <a:p>
            <a:r>
              <a:rPr lang="en-IE" sz="2400" dirty="0"/>
              <a:t>Paris has already shown the same consideration for her feelings in his conversation with Capulet. Anxious as he is to marry Juliet, he has sufficient tact and delicacy not to intrude on the family’s grief.</a:t>
            </a:r>
          </a:p>
          <a:p>
            <a:r>
              <a:rPr lang="en-IE" sz="2400" dirty="0"/>
              <a:t>In the Friar’s cell, the depth of his feeling for her is conveyed in his comment: “Poor soul, thy face is much abused with tears.” (Act 4, Scene 1, line 29) </a:t>
            </a:r>
          </a:p>
        </p:txBody>
      </p:sp>
      <p:pic>
        <p:nvPicPr>
          <p:cNvPr id="5" name="Picture 4" descr="A picture containing animal, flower, light&#10;&#10;Description automatically generated">
            <a:extLst>
              <a:ext uri="{FF2B5EF4-FFF2-40B4-BE49-F238E27FC236}">
                <a16:creationId xmlns:a16="http://schemas.microsoft.com/office/drawing/2014/main" id="{366A045A-DA8A-4B09-9F9A-FCBA0E2B32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784"/>
          <a:stretch/>
        </p:blipFill>
        <p:spPr>
          <a:xfrm>
            <a:off x="5867401" y="10"/>
            <a:ext cx="6324144" cy="6857990"/>
          </a:xfrm>
          <a:prstGeom prst="rect">
            <a:avLst/>
          </a:prstGeom>
        </p:spPr>
      </p:pic>
      <p:grpSp>
        <p:nvGrpSpPr>
          <p:cNvPr id="20" name="Group 12">
            <a:extLst>
              <a:ext uri="{FF2B5EF4-FFF2-40B4-BE49-F238E27FC236}">
                <a16:creationId xmlns:a16="http://schemas.microsoft.com/office/drawing/2014/main" id="{48286062-8D5C-4E35-B944-FB01FCCC50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70456" y="0"/>
            <a:ext cx="6421545" cy="6858000"/>
            <a:chOff x="5770456" y="0"/>
            <a:chExt cx="6421545" cy="6858000"/>
          </a:xfrm>
        </p:grpSpPr>
        <p:sp>
          <p:nvSpPr>
            <p:cNvPr id="14" name="Freeform: Shape 13">
              <a:extLst>
                <a:ext uri="{FF2B5EF4-FFF2-40B4-BE49-F238E27FC236}">
                  <a16:creationId xmlns:a16="http://schemas.microsoft.com/office/drawing/2014/main" id="{082852A4-72C6-4F67-8305-BBAB26BAA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6158" y="25327"/>
              <a:ext cx="6015842" cy="6832673"/>
            </a:xfrm>
            <a:custGeom>
              <a:avLst/>
              <a:gdLst>
                <a:gd name="connsiteX0" fmla="*/ 6015842 w 6015842"/>
                <a:gd name="connsiteY0" fmla="*/ 6607627 h 6832673"/>
                <a:gd name="connsiteX1" fmla="*/ 6015842 w 6015842"/>
                <a:gd name="connsiteY1" fmla="*/ 6832673 h 6832673"/>
                <a:gd name="connsiteX2" fmla="*/ 5735634 w 6015842"/>
                <a:gd name="connsiteY2" fmla="*/ 6832673 h 6832673"/>
                <a:gd name="connsiteX3" fmla="*/ 5818530 w 6015842"/>
                <a:gd name="connsiteY3" fmla="*/ 6767255 h 6832673"/>
                <a:gd name="connsiteX4" fmla="*/ 4633062 w 6015842"/>
                <a:gd name="connsiteY4" fmla="*/ 499 h 6832673"/>
                <a:gd name="connsiteX5" fmla="*/ 4830740 w 6015842"/>
                <a:gd name="connsiteY5" fmla="*/ 7861 h 6832673"/>
                <a:gd name="connsiteX6" fmla="*/ 5614049 w 6015842"/>
                <a:gd name="connsiteY6" fmla="*/ 130835 h 6832673"/>
                <a:gd name="connsiteX7" fmla="*/ 5900717 w 6015842"/>
                <a:gd name="connsiteY7" fmla="*/ 218147 h 6832673"/>
                <a:gd name="connsiteX8" fmla="*/ 6015842 w 6015842"/>
                <a:gd name="connsiteY8" fmla="*/ 264101 h 6832673"/>
                <a:gd name="connsiteX9" fmla="*/ 6015842 w 6015842"/>
                <a:gd name="connsiteY9" fmla="*/ 662291 h 6832673"/>
                <a:gd name="connsiteX10" fmla="*/ 5865183 w 6015842"/>
                <a:gd name="connsiteY10" fmla="*/ 601873 h 6832673"/>
                <a:gd name="connsiteX11" fmla="*/ 5522516 w 6015842"/>
                <a:gd name="connsiteY11" fmla="*/ 496937 h 6832673"/>
                <a:gd name="connsiteX12" fmla="*/ 4809762 w 6015842"/>
                <a:gd name="connsiteY12" fmla="*/ 394287 h 6832673"/>
                <a:gd name="connsiteX13" fmla="*/ 4087181 w 6015842"/>
                <a:gd name="connsiteY13" fmla="*/ 420838 h 6832673"/>
                <a:gd name="connsiteX14" fmla="*/ 3378242 w 6015842"/>
                <a:gd name="connsiteY14" fmla="*/ 571551 h 6832673"/>
                <a:gd name="connsiteX15" fmla="*/ 1488325 w 6015842"/>
                <a:gd name="connsiteY15" fmla="*/ 1639596 h 6832673"/>
                <a:gd name="connsiteX16" fmla="*/ 993256 w 6015842"/>
                <a:gd name="connsiteY16" fmla="*/ 2176884 h 6832673"/>
                <a:gd name="connsiteX17" fmla="*/ 601602 w 6015842"/>
                <a:gd name="connsiteY17" fmla="*/ 2794422 h 6832673"/>
                <a:gd name="connsiteX18" fmla="*/ 335805 w 6015842"/>
                <a:gd name="connsiteY18" fmla="*/ 3476785 h 6832673"/>
                <a:gd name="connsiteX19" fmla="*/ 238991 w 6015842"/>
                <a:gd name="connsiteY19" fmla="*/ 4205577 h 6832673"/>
                <a:gd name="connsiteX20" fmla="*/ 279770 w 6015842"/>
                <a:gd name="connsiteY20" fmla="*/ 4561593 h 6832673"/>
                <a:gd name="connsiteX21" fmla="*/ 400346 w 6015842"/>
                <a:gd name="connsiteY21" fmla="*/ 4894912 h 6832673"/>
                <a:gd name="connsiteX22" fmla="*/ 484398 w 6015842"/>
                <a:gd name="connsiteY22" fmla="*/ 5051706 h 6832673"/>
                <a:gd name="connsiteX23" fmla="*/ 580920 w 6015842"/>
                <a:gd name="connsiteY23" fmla="*/ 5203606 h 6832673"/>
                <a:gd name="connsiteX24" fmla="*/ 803883 w 6015842"/>
                <a:gd name="connsiteY24" fmla="*/ 5497171 h 6832673"/>
                <a:gd name="connsiteX25" fmla="*/ 1045184 w 6015842"/>
                <a:gd name="connsiteY25" fmla="*/ 5792959 h 6832673"/>
                <a:gd name="connsiteX26" fmla="*/ 1165173 w 6015842"/>
                <a:gd name="connsiteY26" fmla="*/ 5947381 h 6832673"/>
                <a:gd name="connsiteX27" fmla="*/ 1222822 w 6015842"/>
                <a:gd name="connsiteY27" fmla="*/ 6023035 h 6832673"/>
                <a:gd name="connsiteX28" fmla="*/ 1279296 w 6015842"/>
                <a:gd name="connsiteY28" fmla="*/ 6095720 h 6832673"/>
                <a:gd name="connsiteX29" fmla="*/ 1764538 w 6015842"/>
                <a:gd name="connsiteY29" fmla="*/ 6631821 h 6832673"/>
                <a:gd name="connsiteX30" fmla="*/ 1979400 w 6015842"/>
                <a:gd name="connsiteY30" fmla="*/ 6832673 h 6832673"/>
                <a:gd name="connsiteX31" fmla="*/ 1213789 w 6015842"/>
                <a:gd name="connsiteY31" fmla="*/ 6832673 h 6832673"/>
                <a:gd name="connsiteX32" fmla="*/ 1117208 w 6015842"/>
                <a:gd name="connsiteY32" fmla="*/ 6706732 h 6832673"/>
                <a:gd name="connsiteX33" fmla="*/ 894535 w 6015842"/>
                <a:gd name="connsiteY33" fmla="*/ 6375343 h 6832673"/>
                <a:gd name="connsiteX34" fmla="*/ 842461 w 6015842"/>
                <a:gd name="connsiteY34" fmla="*/ 6291085 h 6832673"/>
                <a:gd name="connsiteX35" fmla="*/ 792736 w 6015842"/>
                <a:gd name="connsiteY35" fmla="*/ 6209052 h 6832673"/>
                <a:gd name="connsiteX36" fmla="*/ 694454 w 6015842"/>
                <a:gd name="connsiteY36" fmla="*/ 6050330 h 6832673"/>
                <a:gd name="connsiteX37" fmla="*/ 490706 w 6015842"/>
                <a:gd name="connsiteY37" fmla="*/ 5724130 h 6832673"/>
                <a:gd name="connsiteX38" fmla="*/ 292239 w 6015842"/>
                <a:gd name="connsiteY38" fmla="*/ 5381020 h 6832673"/>
                <a:gd name="connsiteX39" fmla="*/ 202759 w 6015842"/>
                <a:gd name="connsiteY39" fmla="*/ 5199305 h 6832673"/>
                <a:gd name="connsiteX40" fmla="*/ 126628 w 6015842"/>
                <a:gd name="connsiteY40" fmla="*/ 5010171 h 6832673"/>
                <a:gd name="connsiteX41" fmla="*/ 67953 w 6015842"/>
                <a:gd name="connsiteY41" fmla="*/ 4812881 h 6832673"/>
                <a:gd name="connsiteX42" fmla="*/ 46243 w 6015842"/>
                <a:gd name="connsiteY42" fmla="*/ 4712306 h 6832673"/>
                <a:gd name="connsiteX43" fmla="*/ 36709 w 6015842"/>
                <a:gd name="connsiteY43" fmla="*/ 4661870 h 6832673"/>
                <a:gd name="connsiteX44" fmla="*/ 28789 w 6015842"/>
                <a:gd name="connsiteY44" fmla="*/ 4611286 h 6832673"/>
                <a:gd name="connsiteX45" fmla="*/ 38 w 6015842"/>
                <a:gd name="connsiteY45" fmla="*/ 4205577 h 6832673"/>
                <a:gd name="connsiteX46" fmla="*/ 81448 w 6015842"/>
                <a:gd name="connsiteY46" fmla="*/ 3416115 h 6832673"/>
                <a:gd name="connsiteX47" fmla="*/ 326122 w 6015842"/>
                <a:gd name="connsiteY47" fmla="*/ 2659581 h 6832673"/>
                <a:gd name="connsiteX48" fmla="*/ 1243505 w 6015842"/>
                <a:gd name="connsiteY48" fmla="*/ 1374811 h 6832673"/>
                <a:gd name="connsiteX49" fmla="*/ 1851817 w 6015842"/>
                <a:gd name="connsiteY49" fmla="*/ 871494 h 6832673"/>
                <a:gd name="connsiteX50" fmla="*/ 4040976 w 6015842"/>
                <a:gd name="connsiteY50" fmla="*/ 31151 h 6832673"/>
                <a:gd name="connsiteX51" fmla="*/ 4633062 w 6015842"/>
                <a:gd name="connsiteY51" fmla="*/ 499 h 68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5842" h="6832673">
                  <a:moveTo>
                    <a:pt x="6015842" y="6607627"/>
                  </a:moveTo>
                  <a:lnTo>
                    <a:pt x="6015842" y="6832673"/>
                  </a:lnTo>
                  <a:lnTo>
                    <a:pt x="5735634" y="6832673"/>
                  </a:lnTo>
                  <a:lnTo>
                    <a:pt x="5818530" y="6767255"/>
                  </a:lnTo>
                  <a:close/>
                  <a:moveTo>
                    <a:pt x="4633062" y="499"/>
                  </a:moveTo>
                  <a:cubicBezTo>
                    <a:pt x="4698976" y="1486"/>
                    <a:pt x="4764884" y="3940"/>
                    <a:pt x="4830740" y="7861"/>
                  </a:cubicBezTo>
                  <a:cubicBezTo>
                    <a:pt x="5095128" y="23382"/>
                    <a:pt x="5357448" y="64564"/>
                    <a:pt x="5614049" y="130835"/>
                  </a:cubicBezTo>
                  <a:cubicBezTo>
                    <a:pt x="5710834" y="155913"/>
                    <a:pt x="5806471" y="185048"/>
                    <a:pt x="5900717" y="218147"/>
                  </a:cubicBezTo>
                  <a:lnTo>
                    <a:pt x="6015842" y="264101"/>
                  </a:lnTo>
                  <a:lnTo>
                    <a:pt x="6015842" y="662291"/>
                  </a:lnTo>
                  <a:lnTo>
                    <a:pt x="5865183" y="601873"/>
                  </a:lnTo>
                  <a:cubicBezTo>
                    <a:pt x="5753061" y="560521"/>
                    <a:pt x="5638663" y="525479"/>
                    <a:pt x="5522516" y="496937"/>
                  </a:cubicBezTo>
                  <a:cubicBezTo>
                    <a:pt x="5288740" y="439663"/>
                    <a:pt x="5050052" y="405286"/>
                    <a:pt x="4809762" y="394287"/>
                  </a:cubicBezTo>
                  <a:cubicBezTo>
                    <a:pt x="4568594" y="381810"/>
                    <a:pt x="4326810" y="390696"/>
                    <a:pt x="4087181" y="420838"/>
                  </a:cubicBezTo>
                  <a:cubicBezTo>
                    <a:pt x="3847216" y="451509"/>
                    <a:pt x="3610112" y="501913"/>
                    <a:pt x="3378242" y="571551"/>
                  </a:cubicBezTo>
                  <a:cubicBezTo>
                    <a:pt x="2679220" y="784970"/>
                    <a:pt x="2034383" y="1149380"/>
                    <a:pt x="1488325" y="1639596"/>
                  </a:cubicBezTo>
                  <a:cubicBezTo>
                    <a:pt x="1308517" y="1804150"/>
                    <a:pt x="1142887" y="1983894"/>
                    <a:pt x="993256" y="2176884"/>
                  </a:cubicBezTo>
                  <a:cubicBezTo>
                    <a:pt x="843445" y="2369563"/>
                    <a:pt x="712290" y="2576362"/>
                    <a:pt x="601602" y="2794422"/>
                  </a:cubicBezTo>
                  <a:cubicBezTo>
                    <a:pt x="489834" y="3011933"/>
                    <a:pt x="400757" y="3240628"/>
                    <a:pt x="335805" y="3476785"/>
                  </a:cubicBezTo>
                  <a:cubicBezTo>
                    <a:pt x="271624" y="3714276"/>
                    <a:pt x="239065" y="3959377"/>
                    <a:pt x="238991" y="4205577"/>
                  </a:cubicBezTo>
                  <a:cubicBezTo>
                    <a:pt x="239262" y="4325420"/>
                    <a:pt x="252943" y="4444849"/>
                    <a:pt x="279770" y="4561593"/>
                  </a:cubicBezTo>
                  <a:cubicBezTo>
                    <a:pt x="307988" y="4676763"/>
                    <a:pt x="348413" y="4788524"/>
                    <a:pt x="400346" y="4894912"/>
                  </a:cubicBezTo>
                  <a:cubicBezTo>
                    <a:pt x="426018" y="4948165"/>
                    <a:pt x="454327" y="5000381"/>
                    <a:pt x="484398" y="5051706"/>
                  </a:cubicBezTo>
                  <a:cubicBezTo>
                    <a:pt x="514468" y="5103033"/>
                    <a:pt x="547181" y="5153617"/>
                    <a:pt x="580920" y="5203606"/>
                  </a:cubicBezTo>
                  <a:cubicBezTo>
                    <a:pt x="649275" y="5303291"/>
                    <a:pt x="725259" y="5400008"/>
                    <a:pt x="803883" y="5497171"/>
                  </a:cubicBezTo>
                  <a:cubicBezTo>
                    <a:pt x="882508" y="5594333"/>
                    <a:pt x="965240" y="5691644"/>
                    <a:pt x="1045184" y="5792959"/>
                  </a:cubicBezTo>
                  <a:cubicBezTo>
                    <a:pt x="1085571" y="5843395"/>
                    <a:pt x="1125568" y="5894870"/>
                    <a:pt x="1165173" y="5947381"/>
                  </a:cubicBezTo>
                  <a:lnTo>
                    <a:pt x="1222822" y="6023035"/>
                  </a:lnTo>
                  <a:cubicBezTo>
                    <a:pt x="1241744" y="6047215"/>
                    <a:pt x="1259787" y="6072135"/>
                    <a:pt x="1279296" y="6095720"/>
                  </a:cubicBezTo>
                  <a:cubicBezTo>
                    <a:pt x="1430649" y="6283772"/>
                    <a:pt x="1592663" y="6462773"/>
                    <a:pt x="1764538" y="6631821"/>
                  </a:cubicBezTo>
                  <a:lnTo>
                    <a:pt x="1979400" y="6832673"/>
                  </a:lnTo>
                  <a:lnTo>
                    <a:pt x="1213789" y="6832673"/>
                  </a:lnTo>
                  <a:lnTo>
                    <a:pt x="1117208" y="6706732"/>
                  </a:lnTo>
                  <a:cubicBezTo>
                    <a:pt x="1038730" y="6598297"/>
                    <a:pt x="964066" y="6487930"/>
                    <a:pt x="894535" y="6375343"/>
                  </a:cubicBezTo>
                  <a:cubicBezTo>
                    <a:pt x="876640" y="6347454"/>
                    <a:pt x="859771" y="6319121"/>
                    <a:pt x="842461" y="6291085"/>
                  </a:cubicBezTo>
                  <a:lnTo>
                    <a:pt x="792736" y="6209052"/>
                  </a:lnTo>
                  <a:cubicBezTo>
                    <a:pt x="760903" y="6156245"/>
                    <a:pt x="727753" y="6103584"/>
                    <a:pt x="694454" y="6050330"/>
                  </a:cubicBezTo>
                  <a:lnTo>
                    <a:pt x="490706" y="5724130"/>
                  </a:lnTo>
                  <a:cubicBezTo>
                    <a:pt x="422643" y="5613617"/>
                    <a:pt x="355167" y="5499692"/>
                    <a:pt x="292239" y="5381020"/>
                  </a:cubicBezTo>
                  <a:cubicBezTo>
                    <a:pt x="260847" y="5321686"/>
                    <a:pt x="230631" y="5261310"/>
                    <a:pt x="202759" y="5199305"/>
                  </a:cubicBezTo>
                  <a:cubicBezTo>
                    <a:pt x="174889" y="5137299"/>
                    <a:pt x="149511" y="5074254"/>
                    <a:pt x="126628" y="5010171"/>
                  </a:cubicBezTo>
                  <a:cubicBezTo>
                    <a:pt x="103745" y="4946089"/>
                    <a:pt x="84529" y="4879485"/>
                    <a:pt x="67953" y="4812881"/>
                  </a:cubicBezTo>
                  <a:cubicBezTo>
                    <a:pt x="60179" y="4779355"/>
                    <a:pt x="52551" y="4745979"/>
                    <a:pt x="46243" y="4712306"/>
                  </a:cubicBezTo>
                  <a:lnTo>
                    <a:pt x="36709" y="4661870"/>
                  </a:lnTo>
                  <a:lnTo>
                    <a:pt x="28789" y="4611286"/>
                  </a:lnTo>
                  <a:cubicBezTo>
                    <a:pt x="8927" y="4476995"/>
                    <a:pt x="-684" y="4341352"/>
                    <a:pt x="38" y="4205577"/>
                  </a:cubicBezTo>
                  <a:cubicBezTo>
                    <a:pt x="735" y="3940316"/>
                    <a:pt x="28012" y="3675812"/>
                    <a:pt x="81448" y="3416115"/>
                  </a:cubicBezTo>
                  <a:cubicBezTo>
                    <a:pt x="134458" y="3155392"/>
                    <a:pt x="216542" y="2901597"/>
                    <a:pt x="326122" y="2659581"/>
                  </a:cubicBezTo>
                  <a:cubicBezTo>
                    <a:pt x="546153" y="2175993"/>
                    <a:pt x="866666" y="1743286"/>
                    <a:pt x="1243505" y="1374811"/>
                  </a:cubicBezTo>
                  <a:cubicBezTo>
                    <a:pt x="1432510" y="1190706"/>
                    <a:pt x="1635952" y="1022387"/>
                    <a:pt x="1851817" y="871494"/>
                  </a:cubicBezTo>
                  <a:cubicBezTo>
                    <a:pt x="2502124" y="413640"/>
                    <a:pt x="3254043" y="125004"/>
                    <a:pt x="4040976" y="31151"/>
                  </a:cubicBezTo>
                  <a:cubicBezTo>
                    <a:pt x="4237529" y="7767"/>
                    <a:pt x="4435320" y="-2463"/>
                    <a:pt x="4633062" y="49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4">
              <a:extLst>
                <a:ext uri="{FF2B5EF4-FFF2-40B4-BE49-F238E27FC236}">
                  <a16:creationId xmlns:a16="http://schemas.microsoft.com/office/drawing/2014/main" id="{82154C63-89CC-45F5-9D0E-6FF8027BD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97958" y="45549"/>
              <a:ext cx="5994043" cy="6812451"/>
            </a:xfrm>
            <a:custGeom>
              <a:avLst/>
              <a:gdLst>
                <a:gd name="connsiteX0" fmla="*/ 5994043 w 5994043"/>
                <a:gd name="connsiteY0" fmla="*/ 6088971 h 6812451"/>
                <a:gd name="connsiteX1" fmla="*/ 5994043 w 5994043"/>
                <a:gd name="connsiteY1" fmla="*/ 6812451 h 6812451"/>
                <a:gd name="connsiteX2" fmla="*/ 4989355 w 5994043"/>
                <a:gd name="connsiteY2" fmla="*/ 6812451 h 6812451"/>
                <a:gd name="connsiteX3" fmla="*/ 5129829 w 5994043"/>
                <a:gd name="connsiteY3" fmla="*/ 6731039 h 6812451"/>
                <a:gd name="connsiteX4" fmla="*/ 5840791 w 5994043"/>
                <a:gd name="connsiteY4" fmla="*/ 6209052 h 6812451"/>
                <a:gd name="connsiteX5" fmla="*/ 4646021 w 5994043"/>
                <a:gd name="connsiteY5" fmla="*/ 0 h 6812451"/>
                <a:gd name="connsiteX6" fmla="*/ 5834943 w 5994043"/>
                <a:gd name="connsiteY6" fmla="*/ 187955 h 6812451"/>
                <a:gd name="connsiteX7" fmla="*/ 5994043 w 5994043"/>
                <a:gd name="connsiteY7" fmla="*/ 246737 h 6812451"/>
                <a:gd name="connsiteX8" fmla="*/ 5994043 w 5994043"/>
                <a:gd name="connsiteY8" fmla="*/ 1234190 h 6812451"/>
                <a:gd name="connsiteX9" fmla="*/ 5813213 w 5994043"/>
                <a:gd name="connsiteY9" fmla="*/ 1136134 h 6812451"/>
                <a:gd name="connsiteX10" fmla="*/ 4645435 w 5994043"/>
                <a:gd name="connsiteY10" fmla="*/ 890335 h 6812451"/>
                <a:gd name="connsiteX11" fmla="*/ 3262616 w 5994043"/>
                <a:gd name="connsiteY11" fmla="*/ 1158830 h 6812451"/>
                <a:gd name="connsiteX12" fmla="*/ 2030445 w 5994043"/>
                <a:gd name="connsiteY12" fmla="*/ 1900528 h 6812451"/>
                <a:gd name="connsiteX13" fmla="*/ 1183473 w 5994043"/>
                <a:gd name="connsiteY13" fmla="*/ 2961898 h 6812451"/>
                <a:gd name="connsiteX14" fmla="*/ 880124 w 5994043"/>
                <a:gd name="connsiteY14" fmla="*/ 4180805 h 6812451"/>
                <a:gd name="connsiteX15" fmla="*/ 1381647 w 5994043"/>
                <a:gd name="connsiteY15" fmla="*/ 5288309 h 6812451"/>
                <a:gd name="connsiteX16" fmla="*/ 1651257 w 5994043"/>
                <a:gd name="connsiteY16" fmla="*/ 5671767 h 6812451"/>
                <a:gd name="connsiteX17" fmla="*/ 2679827 w 5994043"/>
                <a:gd name="connsiteY17" fmla="*/ 6733581 h 6812451"/>
                <a:gd name="connsiteX18" fmla="*/ 2818128 w 5994043"/>
                <a:gd name="connsiteY18" fmla="*/ 6812451 h 6812451"/>
                <a:gd name="connsiteX19" fmla="*/ 1420330 w 5994043"/>
                <a:gd name="connsiteY19" fmla="*/ 6812451 h 6812451"/>
                <a:gd name="connsiteX20" fmla="*/ 1286880 w 5994043"/>
                <a:gd name="connsiteY20" fmla="*/ 6661555 h 6812451"/>
                <a:gd name="connsiteX21" fmla="*/ 922515 w 5994043"/>
                <a:gd name="connsiteY21" fmla="*/ 6171671 h 6812451"/>
                <a:gd name="connsiteX22" fmla="*/ 0 w 5994043"/>
                <a:gd name="connsiteY22" fmla="*/ 4180805 h 6812451"/>
                <a:gd name="connsiteX23" fmla="*/ 4645435 w 5994043"/>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4043" h="6812451">
                  <a:moveTo>
                    <a:pt x="5994043" y="6088971"/>
                  </a:moveTo>
                  <a:lnTo>
                    <a:pt x="5994043" y="6812451"/>
                  </a:lnTo>
                  <a:lnTo>
                    <a:pt x="4989355" y="6812451"/>
                  </a:lnTo>
                  <a:lnTo>
                    <a:pt x="5129829" y="6731039"/>
                  </a:lnTo>
                  <a:cubicBezTo>
                    <a:pt x="5358317" y="6586623"/>
                    <a:pt x="5590395" y="6406975"/>
                    <a:pt x="5840791" y="6209052"/>
                  </a:cubicBezTo>
                  <a:close/>
                  <a:moveTo>
                    <a:pt x="4646021" y="0"/>
                  </a:moveTo>
                  <a:cubicBezTo>
                    <a:pt x="5075935" y="0"/>
                    <a:pt x="5473199" y="65804"/>
                    <a:pt x="5834943" y="187955"/>
                  </a:cubicBezTo>
                  <a:lnTo>
                    <a:pt x="5994043" y="246737"/>
                  </a:lnTo>
                  <a:lnTo>
                    <a:pt x="5994043" y="1234190"/>
                  </a:lnTo>
                  <a:lnTo>
                    <a:pt x="5813213" y="1136134"/>
                  </a:lnTo>
                  <a:cubicBezTo>
                    <a:pt x="5466151" y="973109"/>
                    <a:pt x="5073323" y="890335"/>
                    <a:pt x="4645435" y="890335"/>
                  </a:cubicBezTo>
                  <a:cubicBezTo>
                    <a:pt x="4193787" y="890335"/>
                    <a:pt x="3715146" y="983493"/>
                    <a:pt x="3262616" y="1158830"/>
                  </a:cubicBezTo>
                  <a:cubicBezTo>
                    <a:pt x="2813519" y="1334122"/>
                    <a:pt x="2396942" y="1584891"/>
                    <a:pt x="2030445" y="1900528"/>
                  </a:cubicBezTo>
                  <a:cubicBezTo>
                    <a:pt x="1672528" y="2210706"/>
                    <a:pt x="1379593" y="2577698"/>
                    <a:pt x="1183473" y="2961898"/>
                  </a:cubicBezTo>
                  <a:cubicBezTo>
                    <a:pt x="982804" y="3356334"/>
                    <a:pt x="880124" y="3766345"/>
                    <a:pt x="880124" y="4180805"/>
                  </a:cubicBezTo>
                  <a:cubicBezTo>
                    <a:pt x="880124" y="4577020"/>
                    <a:pt x="1033705" y="4806798"/>
                    <a:pt x="1381647" y="5288309"/>
                  </a:cubicBezTo>
                  <a:cubicBezTo>
                    <a:pt x="1468632" y="5408909"/>
                    <a:pt x="1558551" y="5533662"/>
                    <a:pt x="1651257" y="5671767"/>
                  </a:cubicBezTo>
                  <a:cubicBezTo>
                    <a:pt x="1979104" y="6160396"/>
                    <a:pt x="2315457" y="6507809"/>
                    <a:pt x="2679827" y="6733581"/>
                  </a:cubicBezTo>
                  <a:lnTo>
                    <a:pt x="2818128" y="6812451"/>
                  </a:lnTo>
                  <a:lnTo>
                    <a:pt x="1420330" y="6812451"/>
                  </a:lnTo>
                  <a:lnTo>
                    <a:pt x="1286880" y="6661555"/>
                  </a:lnTo>
                  <a:cubicBezTo>
                    <a:pt x="1160113" y="6509154"/>
                    <a:pt x="1039064" y="6345506"/>
                    <a:pt x="922515" y="6171671"/>
                  </a:cubicBezTo>
                  <a:cubicBezTo>
                    <a:pt x="474827" y="5504440"/>
                    <a:pt x="0" y="5046663"/>
                    <a:pt x="0" y="4180805"/>
                  </a:cubicBezTo>
                  <a:cubicBezTo>
                    <a:pt x="0" y="1872047"/>
                    <a:pt x="2339074"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0B13941-99A3-4EAC-8E5F-8F18AA96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8976" y="45549"/>
              <a:ext cx="6013025" cy="6812451"/>
            </a:xfrm>
            <a:custGeom>
              <a:avLst/>
              <a:gdLst>
                <a:gd name="connsiteX0" fmla="*/ 6013025 w 6013025"/>
                <a:gd name="connsiteY0" fmla="*/ 6261711 h 6812451"/>
                <a:gd name="connsiteX1" fmla="*/ 6013025 w 6013025"/>
                <a:gd name="connsiteY1" fmla="*/ 6812451 h 6812451"/>
                <a:gd name="connsiteX2" fmla="*/ 5273640 w 6013025"/>
                <a:gd name="connsiteY2" fmla="*/ 6812451 h 6812451"/>
                <a:gd name="connsiteX3" fmla="*/ 5321464 w 6013025"/>
                <a:gd name="connsiteY3" fmla="*/ 6781445 h 6812451"/>
                <a:gd name="connsiteX4" fmla="*/ 5931296 w 6013025"/>
                <a:gd name="connsiteY4" fmla="*/ 6325796 h 6812451"/>
                <a:gd name="connsiteX5" fmla="*/ 4646022 w 6013025"/>
                <a:gd name="connsiteY5" fmla="*/ 0 h 6812451"/>
                <a:gd name="connsiteX6" fmla="*/ 6012842 w 6013025"/>
                <a:gd name="connsiteY6" fmla="*/ 253682 h 6812451"/>
                <a:gd name="connsiteX7" fmla="*/ 6013025 w 6013025"/>
                <a:gd name="connsiteY7" fmla="*/ 253762 h 6812451"/>
                <a:gd name="connsiteX8" fmla="*/ 6013025 w 6013025"/>
                <a:gd name="connsiteY8" fmla="*/ 1076411 h 6812451"/>
                <a:gd name="connsiteX9" fmla="*/ 5874968 w 6013025"/>
                <a:gd name="connsiteY9" fmla="*/ 1001590 h 6812451"/>
                <a:gd name="connsiteX10" fmla="*/ 4645435 w 6013025"/>
                <a:gd name="connsiteY10" fmla="*/ 741995 h 6812451"/>
                <a:gd name="connsiteX11" fmla="*/ 3209956 w 6013025"/>
                <a:gd name="connsiteY11" fmla="*/ 1021170 h 6812451"/>
                <a:gd name="connsiteX12" fmla="*/ 1935097 w 6013025"/>
                <a:gd name="connsiteY12" fmla="*/ 1787938 h 6812451"/>
                <a:gd name="connsiteX13" fmla="*/ 1053214 w 6013025"/>
                <a:gd name="connsiteY13" fmla="*/ 2893811 h 6812451"/>
                <a:gd name="connsiteX14" fmla="*/ 733436 w 6013025"/>
                <a:gd name="connsiteY14" fmla="*/ 4180805 h 6812451"/>
                <a:gd name="connsiteX15" fmla="*/ 1262683 w 6013025"/>
                <a:gd name="connsiteY15" fmla="*/ 5375977 h 6812451"/>
                <a:gd name="connsiteX16" fmla="*/ 1529361 w 6013025"/>
                <a:gd name="connsiteY16" fmla="*/ 5755283 h 6812451"/>
                <a:gd name="connsiteX17" fmla="*/ 2477042 w 6013025"/>
                <a:gd name="connsiteY17" fmla="*/ 6776885 h 6812451"/>
                <a:gd name="connsiteX18" fmla="*/ 2533056 w 6013025"/>
                <a:gd name="connsiteY18" fmla="*/ 6812451 h 6812451"/>
                <a:gd name="connsiteX19" fmla="*/ 1420329 w 6013025"/>
                <a:gd name="connsiteY19" fmla="*/ 6812451 h 6812451"/>
                <a:gd name="connsiteX20" fmla="*/ 1286880 w 6013025"/>
                <a:gd name="connsiteY20" fmla="*/ 6661555 h 6812451"/>
                <a:gd name="connsiteX21" fmla="*/ 922515 w 6013025"/>
                <a:gd name="connsiteY21" fmla="*/ 6171671 h 6812451"/>
                <a:gd name="connsiteX22" fmla="*/ 0 w 6013025"/>
                <a:gd name="connsiteY22" fmla="*/ 4180805 h 6812451"/>
                <a:gd name="connsiteX23" fmla="*/ 4645435 w 6013025"/>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13025" h="6812451">
                  <a:moveTo>
                    <a:pt x="6013025" y="6261711"/>
                  </a:moveTo>
                  <a:lnTo>
                    <a:pt x="6013025" y="6812451"/>
                  </a:lnTo>
                  <a:lnTo>
                    <a:pt x="5273640" y="6812451"/>
                  </a:lnTo>
                  <a:lnTo>
                    <a:pt x="5321464" y="6781445"/>
                  </a:lnTo>
                  <a:cubicBezTo>
                    <a:pt x="5513938" y="6651587"/>
                    <a:pt x="5713420" y="6497963"/>
                    <a:pt x="5931296" y="6325796"/>
                  </a:cubicBezTo>
                  <a:close/>
                  <a:moveTo>
                    <a:pt x="4646022" y="0"/>
                  </a:moveTo>
                  <a:cubicBezTo>
                    <a:pt x="5147587" y="0"/>
                    <a:pt x="5604713" y="89566"/>
                    <a:pt x="6012842" y="253682"/>
                  </a:cubicBezTo>
                  <a:lnTo>
                    <a:pt x="6013025" y="253762"/>
                  </a:lnTo>
                  <a:lnTo>
                    <a:pt x="6013025" y="1076411"/>
                  </a:lnTo>
                  <a:lnTo>
                    <a:pt x="5874968" y="1001590"/>
                  </a:lnTo>
                  <a:cubicBezTo>
                    <a:pt x="5508543" y="829367"/>
                    <a:pt x="5094739" y="741995"/>
                    <a:pt x="4645435" y="741995"/>
                  </a:cubicBezTo>
                  <a:cubicBezTo>
                    <a:pt x="4168703" y="741995"/>
                    <a:pt x="3685809" y="835895"/>
                    <a:pt x="3209956" y="1021170"/>
                  </a:cubicBezTo>
                  <a:cubicBezTo>
                    <a:pt x="2745309" y="1202264"/>
                    <a:pt x="2314283" y="1461517"/>
                    <a:pt x="1935097" y="1787938"/>
                  </a:cubicBezTo>
                  <a:cubicBezTo>
                    <a:pt x="1557525" y="2115028"/>
                    <a:pt x="1260777" y="2487212"/>
                    <a:pt x="1053214" y="2893811"/>
                  </a:cubicBezTo>
                  <a:cubicBezTo>
                    <a:pt x="840958" y="3309458"/>
                    <a:pt x="733436" y="3742460"/>
                    <a:pt x="733436" y="4180805"/>
                  </a:cubicBezTo>
                  <a:cubicBezTo>
                    <a:pt x="733436" y="4622561"/>
                    <a:pt x="905208" y="4880374"/>
                    <a:pt x="1262683" y="5375977"/>
                  </a:cubicBezTo>
                  <a:cubicBezTo>
                    <a:pt x="1348936" y="5495539"/>
                    <a:pt x="1438122" y="5619106"/>
                    <a:pt x="1529361" y="5755283"/>
                  </a:cubicBezTo>
                  <a:cubicBezTo>
                    <a:pt x="1828942" y="6201779"/>
                    <a:pt x="2138082" y="6538284"/>
                    <a:pt x="2477042" y="6776885"/>
                  </a:cubicBezTo>
                  <a:lnTo>
                    <a:pt x="2533056" y="6812451"/>
                  </a:lnTo>
                  <a:lnTo>
                    <a:pt x="1420329" y="6812451"/>
                  </a:lnTo>
                  <a:lnTo>
                    <a:pt x="1286880" y="6661555"/>
                  </a:lnTo>
                  <a:cubicBezTo>
                    <a:pt x="1160113" y="6509154"/>
                    <a:pt x="1039064" y="6345506"/>
                    <a:pt x="922515" y="6171671"/>
                  </a:cubicBezTo>
                  <a:cubicBezTo>
                    <a:pt x="474827" y="5504440"/>
                    <a:pt x="0" y="5046663"/>
                    <a:pt x="0" y="4180805"/>
                  </a:cubicBezTo>
                  <a:cubicBezTo>
                    <a:pt x="0" y="1872047"/>
                    <a:pt x="2339075"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16">
              <a:extLst>
                <a:ext uri="{FF2B5EF4-FFF2-40B4-BE49-F238E27FC236}">
                  <a16:creationId xmlns:a16="http://schemas.microsoft.com/office/drawing/2014/main" id="{D29D3E4A-261C-4E2A-80F0-862C63B4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5112" y="0"/>
              <a:ext cx="6156889" cy="6858000"/>
            </a:xfrm>
            <a:custGeom>
              <a:avLst/>
              <a:gdLst>
                <a:gd name="connsiteX0" fmla="*/ 2697511 w 6156889"/>
                <a:gd name="connsiteY0" fmla="*/ 0 h 6858000"/>
                <a:gd name="connsiteX1" fmla="*/ 6012777 w 6156889"/>
                <a:gd name="connsiteY1" fmla="*/ 0 h 6858000"/>
                <a:gd name="connsiteX2" fmla="*/ 6130331 w 6156889"/>
                <a:gd name="connsiteY2" fmla="*/ 54136 h 6858000"/>
                <a:gd name="connsiteX3" fmla="*/ 6156889 w 6156889"/>
                <a:gd name="connsiteY3" fmla="*/ 68258 h 6858000"/>
                <a:gd name="connsiteX4" fmla="*/ 6156889 w 6156889"/>
                <a:gd name="connsiteY4" fmla="*/ 430986 h 6858000"/>
                <a:gd name="connsiteX5" fmla="*/ 5996798 w 6156889"/>
                <a:gd name="connsiteY5" fmla="*/ 361212 h 6858000"/>
                <a:gd name="connsiteX6" fmla="*/ 5637513 w 6156889"/>
                <a:gd name="connsiteY6" fmla="*/ 243549 h 6858000"/>
                <a:gd name="connsiteX7" fmla="*/ 5269544 w 6156889"/>
                <a:gd name="connsiteY7" fmla="*/ 169380 h 6858000"/>
                <a:gd name="connsiteX8" fmla="*/ 4898545 w 6156889"/>
                <a:gd name="connsiteY8" fmla="*/ 136002 h 6858000"/>
                <a:gd name="connsiteX9" fmla="*/ 4736575 w 6156889"/>
                <a:gd name="connsiteY9" fmla="*/ 132591 h 6858000"/>
                <a:gd name="connsiteX10" fmla="*/ 4152501 w 6156889"/>
                <a:gd name="connsiteY10" fmla="*/ 177093 h 6858000"/>
                <a:gd name="connsiteX11" fmla="*/ 3785688 w 6156889"/>
                <a:gd name="connsiteY11" fmla="*/ 251263 h 6858000"/>
                <a:gd name="connsiteX12" fmla="*/ 3424793 w 6156889"/>
                <a:gd name="connsiteY12" fmla="*/ 356583 h 6858000"/>
                <a:gd name="connsiteX13" fmla="*/ 3073425 w 6156889"/>
                <a:gd name="connsiteY13" fmla="*/ 490979 h 6858000"/>
                <a:gd name="connsiteX14" fmla="*/ 2732162 w 6156889"/>
                <a:gd name="connsiteY14" fmla="*/ 653411 h 6858000"/>
                <a:gd name="connsiteX15" fmla="*/ 2083562 w 6156889"/>
                <a:gd name="connsiteY15" fmla="*/ 1054373 h 6858000"/>
                <a:gd name="connsiteX16" fmla="*/ 1930543 w 6156889"/>
                <a:gd name="connsiteY16" fmla="*/ 1169336 h 6858000"/>
                <a:gd name="connsiteX17" fmla="*/ 1867890 w 6156889"/>
                <a:gd name="connsiteY17" fmla="*/ 1218733 h 6858000"/>
                <a:gd name="connsiteX18" fmla="*/ 1855187 w 6156889"/>
                <a:gd name="connsiteY18" fmla="*/ 1228968 h 6858000"/>
                <a:gd name="connsiteX19" fmla="*/ 1781565 w 6156889"/>
                <a:gd name="connsiteY19" fmla="*/ 1289343 h 6858000"/>
                <a:gd name="connsiteX20" fmla="*/ 1495015 w 6156889"/>
                <a:gd name="connsiteY20" fmla="*/ 1547751 h 6858000"/>
                <a:gd name="connsiteX21" fmla="*/ 984708 w 6156889"/>
                <a:gd name="connsiteY21" fmla="*/ 2132951 h 6858000"/>
                <a:gd name="connsiteX22" fmla="*/ 767305 w 6156889"/>
                <a:gd name="connsiteY22" fmla="*/ 2459299 h 6858000"/>
                <a:gd name="connsiteX23" fmla="*/ 582382 w 6156889"/>
                <a:gd name="connsiteY23" fmla="*/ 2806859 h 6858000"/>
                <a:gd name="connsiteX24" fmla="*/ 541818 w 6156889"/>
                <a:gd name="connsiteY24" fmla="*/ 2895863 h 6858000"/>
                <a:gd name="connsiteX25" fmla="*/ 521896 w 6156889"/>
                <a:gd name="connsiteY25" fmla="*/ 2940364 h 6858000"/>
                <a:gd name="connsiteX26" fmla="*/ 503130 w 6156889"/>
                <a:gd name="connsiteY26" fmla="*/ 2985756 h 6858000"/>
                <a:gd name="connsiteX27" fmla="*/ 500243 w 6156889"/>
                <a:gd name="connsiteY27" fmla="*/ 2992728 h 6858000"/>
                <a:gd name="connsiteX28" fmla="*/ 467329 w 6156889"/>
                <a:gd name="connsiteY28" fmla="*/ 3077133 h 6858000"/>
                <a:gd name="connsiteX29" fmla="*/ 454626 w 6156889"/>
                <a:gd name="connsiteY29" fmla="*/ 3111399 h 6858000"/>
                <a:gd name="connsiteX30" fmla="*/ 433548 w 6156889"/>
                <a:gd name="connsiteY30" fmla="*/ 3170735 h 6858000"/>
                <a:gd name="connsiteX31" fmla="*/ 433548 w 6156889"/>
                <a:gd name="connsiteY31" fmla="*/ 3171477 h 6858000"/>
                <a:gd name="connsiteX32" fmla="*/ 323692 w 6156889"/>
                <a:gd name="connsiteY32" fmla="*/ 3552414 h 6858000"/>
                <a:gd name="connsiteX33" fmla="*/ 234768 w 6156889"/>
                <a:gd name="connsiteY33" fmla="*/ 4341877 h 6858000"/>
                <a:gd name="connsiteX34" fmla="*/ 273600 w 6156889"/>
                <a:gd name="connsiteY34" fmla="*/ 4733940 h 6858000"/>
                <a:gd name="connsiteX35" fmla="*/ 386489 w 6156889"/>
                <a:gd name="connsiteY35" fmla="*/ 5105974 h 6858000"/>
                <a:gd name="connsiteX36" fmla="*/ 413628 w 6156889"/>
                <a:gd name="connsiteY36" fmla="*/ 5168870 h 6858000"/>
                <a:gd name="connsiteX37" fmla="*/ 425176 w 6156889"/>
                <a:gd name="connsiteY37" fmla="*/ 5194384 h 6858000"/>
                <a:gd name="connsiteX38" fmla="*/ 435570 w 6156889"/>
                <a:gd name="connsiteY38" fmla="*/ 5215745 h 6858000"/>
                <a:gd name="connsiteX39" fmla="*/ 468194 w 6156889"/>
                <a:gd name="connsiteY39" fmla="*/ 5280867 h 6858000"/>
                <a:gd name="connsiteX40" fmla="*/ 564915 w 6156889"/>
                <a:gd name="connsiteY40" fmla="*/ 5450715 h 6858000"/>
                <a:gd name="connsiteX41" fmla="*/ 672174 w 6156889"/>
                <a:gd name="connsiteY41" fmla="*/ 5615521 h 6858000"/>
                <a:gd name="connsiteX42" fmla="*/ 787660 w 6156889"/>
                <a:gd name="connsiteY42" fmla="*/ 5777360 h 6858000"/>
                <a:gd name="connsiteX43" fmla="*/ 933894 w 6156889"/>
                <a:gd name="connsiteY43" fmla="*/ 5971536 h 6858000"/>
                <a:gd name="connsiteX44" fmla="*/ 1030614 w 6156889"/>
                <a:gd name="connsiteY44" fmla="*/ 6098961 h 6858000"/>
                <a:gd name="connsiteX45" fmla="*/ 1152885 w 6156889"/>
                <a:gd name="connsiteY45" fmla="*/ 6263172 h 6858000"/>
                <a:gd name="connsiteX46" fmla="*/ 1215248 w 6156889"/>
                <a:gd name="connsiteY46" fmla="*/ 6350397 h 6858000"/>
                <a:gd name="connsiteX47" fmla="*/ 1271259 w 6156889"/>
                <a:gd name="connsiteY47" fmla="*/ 6428720 h 6858000"/>
                <a:gd name="connsiteX48" fmla="*/ 1369279 w 6156889"/>
                <a:gd name="connsiteY48" fmla="*/ 6561483 h 6858000"/>
                <a:gd name="connsiteX49" fmla="*/ 1388190 w 6156889"/>
                <a:gd name="connsiteY49" fmla="*/ 6586701 h 6858000"/>
                <a:gd name="connsiteX50" fmla="*/ 1397717 w 6156889"/>
                <a:gd name="connsiteY50" fmla="*/ 6598865 h 6858000"/>
                <a:gd name="connsiteX51" fmla="*/ 1510605 w 6156889"/>
                <a:gd name="connsiteY51" fmla="*/ 6739342 h 6858000"/>
                <a:gd name="connsiteX52" fmla="*/ 1613307 w 6156889"/>
                <a:gd name="connsiteY52" fmla="*/ 6858000 h 6858000"/>
                <a:gd name="connsiteX53" fmla="*/ 916995 w 6156889"/>
                <a:gd name="connsiteY53" fmla="*/ 6858000 h 6858000"/>
                <a:gd name="connsiteX54" fmla="*/ 818055 w 6156889"/>
                <a:gd name="connsiteY54" fmla="*/ 6724213 h 6858000"/>
                <a:gd name="connsiteX55" fmla="*/ 590467 w 6156889"/>
                <a:gd name="connsiteY55" fmla="*/ 6365824 h 6858000"/>
                <a:gd name="connsiteX56" fmla="*/ 1 w 6156889"/>
                <a:gd name="connsiteY56" fmla="*/ 4123180 h 6858000"/>
                <a:gd name="connsiteX57" fmla="*/ 2644788 w 6156889"/>
                <a:gd name="connsiteY57" fmla="*/ 21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156889" h="6858000">
                  <a:moveTo>
                    <a:pt x="2697511" y="0"/>
                  </a:moveTo>
                  <a:lnTo>
                    <a:pt x="6012777" y="0"/>
                  </a:lnTo>
                  <a:lnTo>
                    <a:pt x="6130331" y="54136"/>
                  </a:lnTo>
                  <a:lnTo>
                    <a:pt x="6156889" y="68258"/>
                  </a:lnTo>
                  <a:lnTo>
                    <a:pt x="6156889" y="430986"/>
                  </a:lnTo>
                  <a:lnTo>
                    <a:pt x="5996798" y="361212"/>
                  </a:lnTo>
                  <a:cubicBezTo>
                    <a:pt x="5879619" y="314469"/>
                    <a:pt x="5759632" y="275159"/>
                    <a:pt x="5637513" y="243549"/>
                  </a:cubicBezTo>
                  <a:cubicBezTo>
                    <a:pt x="5516267" y="211953"/>
                    <a:pt x="5393420" y="187194"/>
                    <a:pt x="5269544" y="169380"/>
                  </a:cubicBezTo>
                  <a:cubicBezTo>
                    <a:pt x="5146509" y="151850"/>
                    <a:pt x="5022677" y="140710"/>
                    <a:pt x="4898545" y="136002"/>
                  </a:cubicBezTo>
                  <a:cubicBezTo>
                    <a:pt x="4844843" y="133778"/>
                    <a:pt x="4790421" y="132591"/>
                    <a:pt x="4736575" y="132591"/>
                  </a:cubicBezTo>
                  <a:cubicBezTo>
                    <a:pt x="4541085" y="132750"/>
                    <a:pt x="4345869" y="147625"/>
                    <a:pt x="4152501" y="177093"/>
                  </a:cubicBezTo>
                  <a:cubicBezTo>
                    <a:pt x="4025611" y="197711"/>
                    <a:pt x="3902184" y="222484"/>
                    <a:pt x="3785688" y="251263"/>
                  </a:cubicBezTo>
                  <a:cubicBezTo>
                    <a:pt x="3659662" y="282414"/>
                    <a:pt x="3538548" y="318163"/>
                    <a:pt x="3424793" y="356583"/>
                  </a:cubicBezTo>
                  <a:cubicBezTo>
                    <a:pt x="3306130" y="396636"/>
                    <a:pt x="3188333" y="441582"/>
                    <a:pt x="3073425" y="490979"/>
                  </a:cubicBezTo>
                  <a:cubicBezTo>
                    <a:pt x="2958516" y="540376"/>
                    <a:pt x="2843751" y="595114"/>
                    <a:pt x="2732162" y="653411"/>
                  </a:cubicBezTo>
                  <a:cubicBezTo>
                    <a:pt x="2507123" y="771357"/>
                    <a:pt x="2290398" y="905336"/>
                    <a:pt x="2083562" y="1054373"/>
                  </a:cubicBezTo>
                  <a:cubicBezTo>
                    <a:pt x="2041265" y="1085080"/>
                    <a:pt x="1985686" y="1125874"/>
                    <a:pt x="1930543" y="1169336"/>
                  </a:cubicBezTo>
                  <a:cubicBezTo>
                    <a:pt x="1909611" y="1185209"/>
                    <a:pt x="1888390" y="1202268"/>
                    <a:pt x="1867890" y="1218733"/>
                  </a:cubicBezTo>
                  <a:lnTo>
                    <a:pt x="1855187" y="1228968"/>
                  </a:lnTo>
                  <a:cubicBezTo>
                    <a:pt x="1828481" y="1249736"/>
                    <a:pt x="1803074" y="1271097"/>
                    <a:pt x="1781565" y="1289343"/>
                  </a:cubicBezTo>
                  <a:cubicBezTo>
                    <a:pt x="1674740" y="1379238"/>
                    <a:pt x="1581630" y="1463791"/>
                    <a:pt x="1495015" y="1547751"/>
                  </a:cubicBezTo>
                  <a:cubicBezTo>
                    <a:pt x="1309115" y="1727642"/>
                    <a:pt x="1138401" y="1923407"/>
                    <a:pt x="984708" y="2132951"/>
                  </a:cubicBezTo>
                  <a:cubicBezTo>
                    <a:pt x="906322" y="2240646"/>
                    <a:pt x="833132" y="2350417"/>
                    <a:pt x="767305" y="2459299"/>
                  </a:cubicBezTo>
                  <a:cubicBezTo>
                    <a:pt x="693682" y="2584350"/>
                    <a:pt x="633197" y="2697681"/>
                    <a:pt x="582382" y="2806859"/>
                  </a:cubicBezTo>
                  <a:cubicBezTo>
                    <a:pt x="567369" y="2837564"/>
                    <a:pt x="553511" y="2868864"/>
                    <a:pt x="541818" y="2895863"/>
                  </a:cubicBezTo>
                  <a:lnTo>
                    <a:pt x="521896" y="2940364"/>
                  </a:lnTo>
                  <a:lnTo>
                    <a:pt x="503130" y="2985756"/>
                  </a:lnTo>
                  <a:lnTo>
                    <a:pt x="500243" y="2992728"/>
                  </a:lnTo>
                  <a:cubicBezTo>
                    <a:pt x="488550" y="3021655"/>
                    <a:pt x="477433" y="3049097"/>
                    <a:pt x="467329" y="3077133"/>
                  </a:cubicBezTo>
                  <a:cubicBezTo>
                    <a:pt x="463143" y="3088555"/>
                    <a:pt x="458955" y="3099978"/>
                    <a:pt x="454626" y="3111399"/>
                  </a:cubicBezTo>
                  <a:cubicBezTo>
                    <a:pt x="447119" y="3132315"/>
                    <a:pt x="439900" y="3151302"/>
                    <a:pt x="433548" y="3170735"/>
                  </a:cubicBezTo>
                  <a:lnTo>
                    <a:pt x="433548" y="3171477"/>
                  </a:lnTo>
                  <a:cubicBezTo>
                    <a:pt x="389714" y="3296142"/>
                    <a:pt x="353032" y="3423342"/>
                    <a:pt x="323692" y="3552414"/>
                  </a:cubicBezTo>
                  <a:cubicBezTo>
                    <a:pt x="264660" y="3811192"/>
                    <a:pt x="234820" y="4076083"/>
                    <a:pt x="234768" y="4341877"/>
                  </a:cubicBezTo>
                  <a:cubicBezTo>
                    <a:pt x="235675" y="4473528"/>
                    <a:pt x="248676" y="4604795"/>
                    <a:pt x="273600" y="4733940"/>
                  </a:cubicBezTo>
                  <a:cubicBezTo>
                    <a:pt x="298849" y="4861570"/>
                    <a:pt x="336674" y="4986220"/>
                    <a:pt x="386489" y="5105974"/>
                  </a:cubicBezTo>
                  <a:cubicBezTo>
                    <a:pt x="394716" y="5126742"/>
                    <a:pt x="403955" y="5147213"/>
                    <a:pt x="413628" y="5168870"/>
                  </a:cubicBezTo>
                  <a:cubicBezTo>
                    <a:pt x="417526" y="5177327"/>
                    <a:pt x="421423" y="5185781"/>
                    <a:pt x="425176" y="5194384"/>
                  </a:cubicBezTo>
                  <a:lnTo>
                    <a:pt x="435570" y="5215745"/>
                  </a:lnTo>
                  <a:cubicBezTo>
                    <a:pt x="446542" y="5238442"/>
                    <a:pt x="456936" y="5259803"/>
                    <a:pt x="468194" y="5280867"/>
                  </a:cubicBezTo>
                  <a:cubicBezTo>
                    <a:pt x="494035" y="5332043"/>
                    <a:pt x="523773" y="5383816"/>
                    <a:pt x="564915" y="5450715"/>
                  </a:cubicBezTo>
                  <a:cubicBezTo>
                    <a:pt x="597108" y="5503526"/>
                    <a:pt x="631176" y="5554998"/>
                    <a:pt x="672174" y="5615521"/>
                  </a:cubicBezTo>
                  <a:cubicBezTo>
                    <a:pt x="710284" y="5671296"/>
                    <a:pt x="750127" y="5726035"/>
                    <a:pt x="787660" y="5777360"/>
                  </a:cubicBezTo>
                  <a:cubicBezTo>
                    <a:pt x="835442" y="5842333"/>
                    <a:pt x="885534" y="5908046"/>
                    <a:pt x="933894" y="5971536"/>
                  </a:cubicBezTo>
                  <a:cubicBezTo>
                    <a:pt x="965654" y="6013219"/>
                    <a:pt x="996978" y="6054311"/>
                    <a:pt x="1030614" y="6098961"/>
                  </a:cubicBezTo>
                  <a:cubicBezTo>
                    <a:pt x="1064250" y="6143611"/>
                    <a:pt x="1108567" y="6202502"/>
                    <a:pt x="1152885" y="6263172"/>
                  </a:cubicBezTo>
                  <a:cubicBezTo>
                    <a:pt x="1173816" y="6291949"/>
                    <a:pt x="1195904" y="6322954"/>
                    <a:pt x="1215248" y="6350397"/>
                  </a:cubicBezTo>
                  <a:cubicBezTo>
                    <a:pt x="1234593" y="6377839"/>
                    <a:pt x="1252925" y="6403651"/>
                    <a:pt x="1271259" y="6428720"/>
                  </a:cubicBezTo>
                  <a:cubicBezTo>
                    <a:pt x="1302873" y="6473517"/>
                    <a:pt x="1336653" y="6518317"/>
                    <a:pt x="1369279" y="6561483"/>
                  </a:cubicBezTo>
                  <a:lnTo>
                    <a:pt x="1388190" y="6586701"/>
                  </a:lnTo>
                  <a:lnTo>
                    <a:pt x="1397717" y="6598865"/>
                  </a:lnTo>
                  <a:cubicBezTo>
                    <a:pt x="1434238" y="6645443"/>
                    <a:pt x="1472061" y="6693653"/>
                    <a:pt x="1510605" y="6739342"/>
                  </a:cubicBezTo>
                  <a:lnTo>
                    <a:pt x="1613307" y="6858000"/>
                  </a:lnTo>
                  <a:lnTo>
                    <a:pt x="916995" y="6858000"/>
                  </a:lnTo>
                  <a:lnTo>
                    <a:pt x="818055" y="6724213"/>
                  </a:lnTo>
                  <a:cubicBezTo>
                    <a:pt x="736876" y="6608833"/>
                    <a:pt x="660902" y="6489255"/>
                    <a:pt x="590467" y="6365824"/>
                  </a:cubicBezTo>
                  <a:cubicBezTo>
                    <a:pt x="203909" y="5685167"/>
                    <a:pt x="149" y="4911263"/>
                    <a:pt x="1" y="4123180"/>
                  </a:cubicBezTo>
                  <a:cubicBezTo>
                    <a:pt x="-341" y="2279490"/>
                    <a:pt x="1090234" y="697390"/>
                    <a:pt x="2644788" y="2137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999573BB-B159-46A3-BE3E-50BBD6D0C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0456" y="0"/>
              <a:ext cx="6421544" cy="6858000"/>
            </a:xfrm>
            <a:custGeom>
              <a:avLst/>
              <a:gdLst>
                <a:gd name="connsiteX0" fmla="*/ 6209767 w 6421544"/>
                <a:gd name="connsiteY0" fmla="*/ 0 h 6858000"/>
                <a:gd name="connsiteX1" fmla="*/ 6421544 w 6421544"/>
                <a:gd name="connsiteY1" fmla="*/ 0 h 6858000"/>
                <a:gd name="connsiteX2" fmla="*/ 6421544 w 6421544"/>
                <a:gd name="connsiteY2" fmla="*/ 85748 h 6858000"/>
                <a:gd name="connsiteX3" fmla="*/ 6399563 w 6421544"/>
                <a:gd name="connsiteY3" fmla="*/ 75695 h 6858000"/>
                <a:gd name="connsiteX4" fmla="*/ 0 w 6421544"/>
                <a:gd name="connsiteY4" fmla="*/ 0 h 6858000"/>
                <a:gd name="connsiteX5" fmla="*/ 3188107 w 6421544"/>
                <a:gd name="connsiteY5" fmla="*/ 0 h 6858000"/>
                <a:gd name="connsiteX6" fmla="*/ 2888485 w 6421544"/>
                <a:gd name="connsiteY6" fmla="*/ 124347 h 6858000"/>
                <a:gd name="connsiteX7" fmla="*/ 329300 w 6421544"/>
                <a:gd name="connsiteY7" fmla="*/ 4148123 h 6858000"/>
                <a:gd name="connsiteX8" fmla="*/ 1105238 w 6421544"/>
                <a:gd name="connsiteY8" fmla="*/ 6663148 h 6858000"/>
                <a:gd name="connsiteX9" fmla="*/ 1251097 w 6421544"/>
                <a:gd name="connsiteY9" fmla="*/ 6858000 h 6858000"/>
                <a:gd name="connsiteX10" fmla="*/ 0 w 6421544"/>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1544" h="6858000">
                  <a:moveTo>
                    <a:pt x="6209767" y="0"/>
                  </a:moveTo>
                  <a:lnTo>
                    <a:pt x="6421544" y="0"/>
                  </a:lnTo>
                  <a:lnTo>
                    <a:pt x="6421544" y="85748"/>
                  </a:lnTo>
                  <a:lnTo>
                    <a:pt x="6399563" y="75695"/>
                  </a:lnTo>
                  <a:close/>
                  <a:moveTo>
                    <a:pt x="0" y="0"/>
                  </a:moveTo>
                  <a:lnTo>
                    <a:pt x="3188107" y="0"/>
                  </a:lnTo>
                  <a:lnTo>
                    <a:pt x="2888485" y="124347"/>
                  </a:lnTo>
                  <a:cubicBezTo>
                    <a:pt x="1378729" y="820423"/>
                    <a:pt x="329300" y="2360309"/>
                    <a:pt x="329300" y="4148123"/>
                  </a:cubicBezTo>
                  <a:cubicBezTo>
                    <a:pt x="329300" y="5082555"/>
                    <a:pt x="615984" y="5949257"/>
                    <a:pt x="1105238" y="6663148"/>
                  </a:cubicBezTo>
                  <a:lnTo>
                    <a:pt x="125109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B85E0E98-F984-4E1C-87CE-4630145C2A80}"/>
              </a:ext>
            </a:extLst>
          </p:cNvPr>
          <p:cNvSpPr txBox="1"/>
          <p:nvPr/>
        </p:nvSpPr>
        <p:spPr>
          <a:xfrm>
            <a:off x="9871679" y="6657945"/>
            <a:ext cx="231986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www.allwhitebackground.com/love-background.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IE" sz="700">
              <a:solidFill>
                <a:srgbClr val="FFFFFF"/>
              </a:solidFill>
            </a:endParaRPr>
          </a:p>
        </p:txBody>
      </p:sp>
    </p:spTree>
    <p:extLst>
      <p:ext uri="{BB962C8B-B14F-4D97-AF65-F5344CB8AC3E}">
        <p14:creationId xmlns:p14="http://schemas.microsoft.com/office/powerpoint/2010/main" val="420657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next to a person&#10;&#10;Description automatically generated">
            <a:extLst>
              <a:ext uri="{FF2B5EF4-FFF2-40B4-BE49-F238E27FC236}">
                <a16:creationId xmlns:a16="http://schemas.microsoft.com/office/drawing/2014/main" id="{EAD13CED-AC58-48A9-840D-C7F23D3564F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1215"/>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0C7F7D35-0981-4AAB-8320-E786A30ED02F}"/>
              </a:ext>
            </a:extLst>
          </p:cNvPr>
          <p:cNvSpPr>
            <a:spLocks noGrp="1"/>
          </p:cNvSpPr>
          <p:nvPr>
            <p:ph idx="1"/>
          </p:nvPr>
        </p:nvSpPr>
        <p:spPr>
          <a:xfrm>
            <a:off x="1" y="0"/>
            <a:ext cx="5922498" cy="6858000"/>
          </a:xfrm>
        </p:spPr>
        <p:txBody>
          <a:bodyPr anchor="ctr">
            <a:normAutofit/>
          </a:bodyPr>
          <a:lstStyle/>
          <a:p>
            <a:r>
              <a:rPr lang="en-IE" sz="3200" dirty="0">
                <a:solidFill>
                  <a:srgbClr val="000000"/>
                </a:solidFill>
              </a:rPr>
              <a:t>The irony here is that Paris also deserves sympathy. </a:t>
            </a:r>
          </a:p>
          <a:p>
            <a:r>
              <a:rPr lang="en-IE" sz="3200" dirty="0">
                <a:solidFill>
                  <a:srgbClr val="000000"/>
                </a:solidFill>
              </a:rPr>
              <a:t>The love Paris has for Juliet is lasting, even after her supposed death. He comes to the churchyard to honour her tomb, something he intends to do every night: “The obsequies that I for thee will keep/ Nightly shall be to shrew thy grave and weep.” (Act 5, Scene 3, lines 16-17)</a:t>
            </a:r>
          </a:p>
        </p:txBody>
      </p:sp>
    </p:spTree>
    <p:extLst>
      <p:ext uri="{BB962C8B-B14F-4D97-AF65-F5344CB8AC3E}">
        <p14:creationId xmlns:p14="http://schemas.microsoft.com/office/powerpoint/2010/main" val="303904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in front of a crowd&#10;&#10;Description automatically generated">
            <a:extLst>
              <a:ext uri="{FF2B5EF4-FFF2-40B4-BE49-F238E27FC236}">
                <a16:creationId xmlns:a16="http://schemas.microsoft.com/office/drawing/2014/main" id="{3544668A-992A-4C8F-91E9-56BF699B79A7}"/>
              </a:ext>
            </a:extLst>
          </p:cNvPr>
          <p:cNvPicPr>
            <a:picLocks noChangeAspect="1"/>
          </p:cNvPicPr>
          <p:nvPr/>
        </p:nvPicPr>
        <p:blipFill rotWithShape="1">
          <a:blip r:embed="rId2">
            <a:extLst>
              <a:ext uri="{28A0092B-C50C-407E-A947-70E740481C1C}">
                <a14:useLocalDpi xmlns:a14="http://schemas.microsoft.com/office/drawing/2010/main" val="0"/>
              </a:ext>
            </a:extLst>
          </a:blip>
          <a:srcRect l="37098" r="11108" b="2"/>
          <a:stretch/>
        </p:blipFill>
        <p:spPr>
          <a:xfrm>
            <a:off x="-1" y="3725"/>
            <a:ext cx="5504917" cy="6850548"/>
          </a:xfrm>
          <a:prstGeom prst="rect">
            <a:avLst/>
          </a:prstGeom>
        </p:spPr>
      </p:pic>
      <p:pic>
        <p:nvPicPr>
          <p:cNvPr id="10" name="Picture 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DCA8C5F-D248-45F5-9FA8-05DA12BB8292}"/>
              </a:ext>
            </a:extLst>
          </p:cNvPr>
          <p:cNvSpPr>
            <a:spLocks noGrp="1"/>
          </p:cNvSpPr>
          <p:nvPr>
            <p:ph idx="1"/>
          </p:nvPr>
        </p:nvSpPr>
        <p:spPr>
          <a:xfrm>
            <a:off x="5563235" y="253218"/>
            <a:ext cx="6197356" cy="6344530"/>
          </a:xfrm>
        </p:spPr>
        <p:txBody>
          <a:bodyPr anchor="ctr">
            <a:normAutofit lnSpcReduction="10000"/>
          </a:bodyPr>
          <a:lstStyle/>
          <a:p>
            <a:r>
              <a:rPr lang="en-IE" dirty="0">
                <a:solidFill>
                  <a:srgbClr val="000000"/>
                </a:solidFill>
              </a:rPr>
              <a:t>Paris still regards Juliet as his “true love” (Act 5, Scene 3, line 20).</a:t>
            </a:r>
          </a:p>
          <a:p>
            <a:r>
              <a:rPr lang="en-IE" dirty="0">
                <a:solidFill>
                  <a:srgbClr val="000000"/>
                </a:solidFill>
              </a:rPr>
              <a:t>When he sees Romeo approach the tomb, he thinks of him as the enemy who killed Juliet’s cousin, Tybalt, therefore causing Juliet to die from grief.</a:t>
            </a:r>
          </a:p>
          <a:p>
            <a:r>
              <a:rPr lang="en-IE" dirty="0">
                <a:solidFill>
                  <a:srgbClr val="000000"/>
                </a:solidFill>
              </a:rPr>
              <a:t>He imagines that Romeo has “come to do some villainous shame” (line 52) to the dead bodies of Juliet and Tybalt, and tries to arrest him to prevent this. The best evidence of his love for Juliet comes with his dying words</a:t>
            </a:r>
          </a:p>
          <a:p>
            <a:pPr marL="457200" lvl="1" indent="0">
              <a:buNone/>
            </a:pPr>
            <a:r>
              <a:rPr lang="en-IE" sz="2800" dirty="0">
                <a:solidFill>
                  <a:srgbClr val="000000"/>
                </a:solidFill>
              </a:rPr>
              <a:t>“O, I am slain! If thou be merciful,</a:t>
            </a:r>
          </a:p>
          <a:p>
            <a:pPr marL="457200" lvl="1" indent="0">
              <a:buNone/>
            </a:pPr>
            <a:r>
              <a:rPr lang="en-IE" sz="2800" dirty="0">
                <a:solidFill>
                  <a:srgbClr val="000000"/>
                </a:solidFill>
              </a:rPr>
              <a:t>Open the tomb, lay me with Juliet.”</a:t>
            </a:r>
          </a:p>
          <a:p>
            <a:pPr marL="457200" lvl="1" indent="0">
              <a:buNone/>
            </a:pPr>
            <a:r>
              <a:rPr lang="en-IE" sz="2800" dirty="0">
                <a:solidFill>
                  <a:srgbClr val="000000"/>
                </a:solidFill>
              </a:rPr>
              <a:t>	(Act 5, Scene 3, lines 72-3)</a:t>
            </a:r>
          </a:p>
        </p:txBody>
      </p:sp>
    </p:spTree>
    <p:extLst>
      <p:ext uri="{BB962C8B-B14F-4D97-AF65-F5344CB8AC3E}">
        <p14:creationId xmlns:p14="http://schemas.microsoft.com/office/powerpoint/2010/main" val="363017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B9EC-94DE-47B3-A4F3-E6EBD55746D9}"/>
              </a:ext>
            </a:extLst>
          </p:cNvPr>
          <p:cNvSpPr>
            <a:spLocks noGrp="1"/>
          </p:cNvSpPr>
          <p:nvPr>
            <p:ph type="title"/>
          </p:nvPr>
        </p:nvSpPr>
        <p:spPr/>
        <p:txBody>
          <a:bodyPr/>
          <a:lstStyle/>
          <a:p>
            <a:r>
              <a:rPr lang="en-IE" dirty="0"/>
              <a:t>The “star- crossed lovers”</a:t>
            </a:r>
          </a:p>
        </p:txBody>
      </p:sp>
      <p:sp>
        <p:nvSpPr>
          <p:cNvPr id="3" name="Content Placeholder 2">
            <a:extLst>
              <a:ext uri="{FF2B5EF4-FFF2-40B4-BE49-F238E27FC236}">
                <a16:creationId xmlns:a16="http://schemas.microsoft.com/office/drawing/2014/main" id="{6F296F43-20E7-48E9-900E-6AC2CB05EF3F}"/>
              </a:ext>
            </a:extLst>
          </p:cNvPr>
          <p:cNvSpPr>
            <a:spLocks noGrp="1"/>
          </p:cNvSpPr>
          <p:nvPr>
            <p:ph idx="1"/>
          </p:nvPr>
        </p:nvSpPr>
        <p:spPr>
          <a:xfrm>
            <a:off x="351691" y="1406769"/>
            <a:ext cx="11563643" cy="5086106"/>
          </a:xfrm>
        </p:spPr>
        <p:txBody>
          <a:bodyPr>
            <a:normAutofit/>
          </a:bodyPr>
          <a:lstStyle/>
          <a:p>
            <a:r>
              <a:rPr lang="en-IE" sz="3200" dirty="0"/>
              <a:t>The love of Romeo for Juliet and her love for him is the central theme of the play. On both sides, it is love at first sight and involves total commitment.</a:t>
            </a:r>
          </a:p>
          <a:p>
            <a:r>
              <a:rPr lang="en-IE" sz="3200" dirty="0"/>
              <a:t>Their intense relationship and secrecy with which it is surrounded leads to serious problems for both of them. Their secret and sudden marriage causes most of these problems.</a:t>
            </a:r>
          </a:p>
          <a:p>
            <a:r>
              <a:rPr lang="en-IE" sz="3200" dirty="0"/>
              <a:t>Juliet commits herself to Romeo after the briefest of meetings, before she even knows his identity:</a:t>
            </a:r>
          </a:p>
          <a:p>
            <a:pPr lvl="1"/>
            <a:r>
              <a:rPr lang="en-IE" sz="2800" dirty="0"/>
              <a:t>“Go ask his name. If he be married,</a:t>
            </a:r>
          </a:p>
          <a:p>
            <a:pPr lvl="1"/>
            <a:r>
              <a:rPr lang="en-IE" sz="2800" dirty="0"/>
              <a:t>My grave is like to be my wedding bed.” (Act 1, Scene 5, lines 132-3)</a:t>
            </a:r>
          </a:p>
        </p:txBody>
      </p:sp>
    </p:spTree>
    <p:extLst>
      <p:ext uri="{BB962C8B-B14F-4D97-AF65-F5344CB8AC3E}">
        <p14:creationId xmlns:p14="http://schemas.microsoft.com/office/powerpoint/2010/main" val="326561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BA2C5513-514B-4621-A48B-7C526A0959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9349" y="1960635"/>
            <a:ext cx="3661831" cy="2956928"/>
          </a:xfrm>
          <a:prstGeom prst="rect">
            <a:avLst/>
          </a:prstGeom>
        </p:spPr>
      </p:pic>
      <p:sp>
        <p:nvSpPr>
          <p:cNvPr id="3" name="Content Placeholder 2">
            <a:extLst>
              <a:ext uri="{FF2B5EF4-FFF2-40B4-BE49-F238E27FC236}">
                <a16:creationId xmlns:a16="http://schemas.microsoft.com/office/drawing/2014/main" id="{EDFC4A4C-B9A5-4560-96A3-CC4430B199AE}"/>
              </a:ext>
            </a:extLst>
          </p:cNvPr>
          <p:cNvSpPr>
            <a:spLocks noGrp="1"/>
          </p:cNvSpPr>
          <p:nvPr>
            <p:ph idx="1"/>
          </p:nvPr>
        </p:nvSpPr>
        <p:spPr>
          <a:xfrm>
            <a:off x="5120639" y="3726"/>
            <a:ext cx="7071359" cy="6858000"/>
          </a:xfrm>
        </p:spPr>
        <p:txBody>
          <a:bodyPr anchor="ctr">
            <a:normAutofit/>
          </a:bodyPr>
          <a:lstStyle/>
          <a:p>
            <a:r>
              <a:rPr lang="en-IE" sz="3200" dirty="0">
                <a:solidFill>
                  <a:srgbClr val="000000"/>
                </a:solidFill>
              </a:rPr>
              <a:t>On their second meeting, she declares her unconditional love for him, even before he asks for this: “I gave thee mine before thou did request it” (Act 2, Scene 2, line 128)</a:t>
            </a:r>
          </a:p>
          <a:p>
            <a:r>
              <a:rPr lang="en-IE" sz="3200" dirty="0">
                <a:solidFill>
                  <a:srgbClr val="000000"/>
                </a:solidFill>
              </a:rPr>
              <a:t>The quality of Juliet’s love for Romeo is frankly expressed to him in her most loving speech:</a:t>
            </a:r>
          </a:p>
          <a:p>
            <a:pPr marL="457200" lvl="1" indent="0">
              <a:buNone/>
            </a:pPr>
            <a:r>
              <a:rPr lang="en-IE" sz="3200" dirty="0">
                <a:solidFill>
                  <a:srgbClr val="000000"/>
                </a:solidFill>
              </a:rPr>
              <a:t>“My bounty is as boundless as the sea,</a:t>
            </a:r>
          </a:p>
          <a:p>
            <a:pPr marL="457200" lvl="1" indent="0">
              <a:buNone/>
            </a:pPr>
            <a:r>
              <a:rPr lang="en-IE" sz="3200" dirty="0">
                <a:solidFill>
                  <a:srgbClr val="000000"/>
                </a:solidFill>
              </a:rPr>
              <a:t>My love is as deep. The more I give to thee,</a:t>
            </a:r>
          </a:p>
          <a:p>
            <a:pPr marL="457200" lvl="1" indent="0">
              <a:buNone/>
            </a:pPr>
            <a:r>
              <a:rPr lang="en-IE" sz="3200" dirty="0">
                <a:solidFill>
                  <a:srgbClr val="000000"/>
                </a:solidFill>
              </a:rPr>
              <a:t>The more I have, both are infinite.”</a:t>
            </a:r>
          </a:p>
          <a:p>
            <a:pPr marL="457200" lvl="1" indent="0">
              <a:buNone/>
            </a:pPr>
            <a:r>
              <a:rPr lang="en-IE" sz="3200" dirty="0">
                <a:solidFill>
                  <a:srgbClr val="000000"/>
                </a:solidFill>
              </a:rPr>
              <a:t>	(Act 2, Scene 2, lines 133-5)</a:t>
            </a:r>
          </a:p>
        </p:txBody>
      </p:sp>
      <p:sp>
        <p:nvSpPr>
          <p:cNvPr id="6" name="TextBox 5">
            <a:extLst>
              <a:ext uri="{FF2B5EF4-FFF2-40B4-BE49-F238E27FC236}">
                <a16:creationId xmlns:a16="http://schemas.microsoft.com/office/drawing/2014/main" id="{6E1C2E74-FC24-4158-8A79-72B1591FED72}"/>
              </a:ext>
            </a:extLst>
          </p:cNvPr>
          <p:cNvSpPr txBox="1"/>
          <p:nvPr/>
        </p:nvSpPr>
        <p:spPr>
          <a:xfrm>
            <a:off x="1784138" y="4717508"/>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4" tooltip="https://vi.wikipedia.org/wiki/T%C3%ACnh_y%C3%AAu">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214652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on top of a grass covered field&#10;&#10;Description automatically generated">
            <a:extLst>
              <a:ext uri="{FF2B5EF4-FFF2-40B4-BE49-F238E27FC236}">
                <a16:creationId xmlns:a16="http://schemas.microsoft.com/office/drawing/2014/main" id="{4C24B5A3-2E07-4887-A184-9AD3BDB3243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8658" r="18408"/>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86AB206-82C2-498F-86A5-4DC6DC64D6A2}"/>
              </a:ext>
            </a:extLst>
          </p:cNvPr>
          <p:cNvSpPr>
            <a:spLocks noGrp="1"/>
          </p:cNvSpPr>
          <p:nvPr>
            <p:ph idx="1"/>
          </p:nvPr>
        </p:nvSpPr>
        <p:spPr>
          <a:xfrm>
            <a:off x="-305" y="0"/>
            <a:ext cx="5993142" cy="7118252"/>
          </a:xfrm>
        </p:spPr>
        <p:txBody>
          <a:bodyPr anchor="ctr">
            <a:normAutofit/>
          </a:bodyPr>
          <a:lstStyle/>
          <a:p>
            <a:r>
              <a:rPr lang="en-IE" sz="3200" dirty="0">
                <a:solidFill>
                  <a:srgbClr val="000000"/>
                </a:solidFill>
              </a:rPr>
              <a:t>Romeo’s love for her is equally as intense. He cannot bear the thought of separation from her.</a:t>
            </a:r>
          </a:p>
          <a:p>
            <a:r>
              <a:rPr lang="en-IE" sz="3200" dirty="0">
                <a:solidFill>
                  <a:srgbClr val="000000"/>
                </a:solidFill>
              </a:rPr>
              <a:t>After his banishment from Verona, which to him means nothing other than banishment from Juliet, he says: </a:t>
            </a:r>
          </a:p>
          <a:p>
            <a:pPr marL="457200" lvl="1" indent="0">
              <a:buNone/>
            </a:pPr>
            <a:r>
              <a:rPr lang="en-IE" sz="3200" dirty="0">
                <a:solidFill>
                  <a:srgbClr val="000000"/>
                </a:solidFill>
              </a:rPr>
              <a:t>“</a:t>
            </a:r>
            <a:r>
              <a:rPr lang="en-IE" sz="3200" dirty="0" err="1">
                <a:solidFill>
                  <a:srgbClr val="000000"/>
                </a:solidFill>
              </a:rPr>
              <a:t>’Tis</a:t>
            </a:r>
            <a:r>
              <a:rPr lang="en-IE" sz="3200" dirty="0">
                <a:solidFill>
                  <a:srgbClr val="000000"/>
                </a:solidFill>
              </a:rPr>
              <a:t> torture, and not mercy. Heaven is here,</a:t>
            </a:r>
          </a:p>
          <a:p>
            <a:pPr marL="457200" lvl="1" indent="0">
              <a:buNone/>
            </a:pPr>
            <a:r>
              <a:rPr lang="en-IE" sz="3200" dirty="0">
                <a:solidFill>
                  <a:srgbClr val="000000"/>
                </a:solidFill>
              </a:rPr>
              <a:t>Where Juliet lives.”</a:t>
            </a:r>
          </a:p>
          <a:p>
            <a:pPr marL="457200" lvl="1" indent="0">
              <a:buNone/>
            </a:pPr>
            <a:r>
              <a:rPr lang="en-IE" sz="3200" dirty="0">
                <a:solidFill>
                  <a:srgbClr val="000000"/>
                </a:solidFill>
              </a:rPr>
              <a:t>	(Act 3, Scene 3, lines 29-30)</a:t>
            </a:r>
          </a:p>
        </p:txBody>
      </p:sp>
    </p:spTree>
    <p:extLst>
      <p:ext uri="{BB962C8B-B14F-4D97-AF65-F5344CB8AC3E}">
        <p14:creationId xmlns:p14="http://schemas.microsoft.com/office/powerpoint/2010/main" val="41458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person&#10;&#10;Description automatically generated">
            <a:extLst>
              <a:ext uri="{FF2B5EF4-FFF2-40B4-BE49-F238E27FC236}">
                <a16:creationId xmlns:a16="http://schemas.microsoft.com/office/drawing/2014/main" id="{02BEBAFA-B589-45DD-97D3-197BD6529372}"/>
              </a:ext>
            </a:extLst>
          </p:cNvPr>
          <p:cNvPicPr>
            <a:picLocks noChangeAspect="1"/>
          </p:cNvPicPr>
          <p:nvPr/>
        </p:nvPicPr>
        <p:blipFill rotWithShape="1">
          <a:blip r:embed="rId2">
            <a:extLst>
              <a:ext uri="{28A0092B-C50C-407E-A947-70E740481C1C}">
                <a14:useLocalDpi xmlns:a14="http://schemas.microsoft.com/office/drawing/2010/main" val="0"/>
              </a:ext>
            </a:extLst>
          </a:blip>
          <a:srcRect b="18977"/>
          <a:stretch/>
        </p:blipFill>
        <p:spPr>
          <a:xfrm>
            <a:off x="-1" y="3725"/>
            <a:ext cx="5504917" cy="6850548"/>
          </a:xfrm>
          <a:prstGeom prst="rect">
            <a:avLst/>
          </a:prstGeom>
        </p:spPr>
      </p:pic>
      <p:pic>
        <p:nvPicPr>
          <p:cNvPr id="10" name="Picture 9">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9EA5772-1E01-4872-A25A-0C705C79B662}"/>
              </a:ext>
            </a:extLst>
          </p:cNvPr>
          <p:cNvSpPr>
            <a:spLocks noGrp="1"/>
          </p:cNvSpPr>
          <p:nvPr>
            <p:ph idx="1"/>
          </p:nvPr>
        </p:nvSpPr>
        <p:spPr>
          <a:xfrm>
            <a:off x="5504916" y="3725"/>
            <a:ext cx="6687084" cy="6850547"/>
          </a:xfrm>
        </p:spPr>
        <p:txBody>
          <a:bodyPr anchor="ctr">
            <a:normAutofit/>
          </a:bodyPr>
          <a:lstStyle/>
          <a:p>
            <a:r>
              <a:rPr lang="en-IE" sz="3200" dirty="0">
                <a:solidFill>
                  <a:srgbClr val="000000"/>
                </a:solidFill>
              </a:rPr>
              <a:t>When Romeo thinks he may never see Juliet again, he prefers to die rather than live without her, and attempts to stab himself, only to be restrained by the Nurse.</a:t>
            </a:r>
          </a:p>
          <a:p>
            <a:r>
              <a:rPr lang="en-IE" sz="3200" dirty="0">
                <a:solidFill>
                  <a:srgbClr val="000000"/>
                </a:solidFill>
              </a:rPr>
              <a:t>As for Juliet, when she is confronted with the threat of being married to Paris, and losing Romeo forever, she too prefers death: “If all else fail, myself have power to die.” (Act 3, Scene 5, line 243)</a:t>
            </a:r>
          </a:p>
          <a:p>
            <a:pPr marL="0" indent="0">
              <a:buNone/>
            </a:pPr>
            <a:endParaRPr lang="en-IE" sz="3200" dirty="0">
              <a:solidFill>
                <a:srgbClr val="000000"/>
              </a:solidFill>
            </a:endParaRPr>
          </a:p>
        </p:txBody>
      </p:sp>
    </p:spTree>
    <p:extLst>
      <p:ext uri="{BB962C8B-B14F-4D97-AF65-F5344CB8AC3E}">
        <p14:creationId xmlns:p14="http://schemas.microsoft.com/office/powerpoint/2010/main" val="10539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outdoor, woman, cellphone&#10;&#10;Description automatically generated">
            <a:extLst>
              <a:ext uri="{FF2B5EF4-FFF2-40B4-BE49-F238E27FC236}">
                <a16:creationId xmlns:a16="http://schemas.microsoft.com/office/drawing/2014/main" id="{802A4F77-1864-4F9D-9671-D99B91D0CB5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1683" b="2"/>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9728C01A-AC92-4A3A-9C65-407C33907899}"/>
              </a:ext>
            </a:extLst>
          </p:cNvPr>
          <p:cNvSpPr>
            <a:spLocks noGrp="1"/>
          </p:cNvSpPr>
          <p:nvPr>
            <p:ph idx="1"/>
          </p:nvPr>
        </p:nvSpPr>
        <p:spPr>
          <a:xfrm>
            <a:off x="0" y="154745"/>
            <a:ext cx="5992836" cy="6857990"/>
          </a:xfrm>
        </p:spPr>
        <p:txBody>
          <a:bodyPr anchor="ctr">
            <a:normAutofit/>
          </a:bodyPr>
          <a:lstStyle/>
          <a:p>
            <a:r>
              <a:rPr lang="en-IE" sz="3200" dirty="0">
                <a:solidFill>
                  <a:srgbClr val="000000"/>
                </a:solidFill>
              </a:rPr>
              <a:t>Finally, when Romeo thinks the sleeping Juliet is dead, he decided to join her by poisoning himself. Had he reacted less hastily, they would have been reunited when she awoke.</a:t>
            </a:r>
          </a:p>
          <a:p>
            <a:r>
              <a:rPr lang="en-IE" sz="3200" dirty="0">
                <a:solidFill>
                  <a:srgbClr val="000000"/>
                </a:solidFill>
              </a:rPr>
              <a:t>When she wakes and finds him death, she stabs herself to death with his dagger. Their loves means so much to each of them that life without the other seems empty and meaningless. The world that surrounds them has no place for a love like theirs.</a:t>
            </a:r>
          </a:p>
          <a:p>
            <a:endParaRPr lang="en-IE" sz="3200" dirty="0">
              <a:solidFill>
                <a:srgbClr val="000000"/>
              </a:solidFill>
            </a:endParaRPr>
          </a:p>
        </p:txBody>
      </p:sp>
    </p:spTree>
    <p:extLst>
      <p:ext uri="{BB962C8B-B14F-4D97-AF65-F5344CB8AC3E}">
        <p14:creationId xmlns:p14="http://schemas.microsoft.com/office/powerpoint/2010/main" val="408328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next to a person&#10;&#10;Description automatically generated">
            <a:extLst>
              <a:ext uri="{FF2B5EF4-FFF2-40B4-BE49-F238E27FC236}">
                <a16:creationId xmlns:a16="http://schemas.microsoft.com/office/drawing/2014/main" id="{6F42C0DB-23F8-4B52-BEA3-C7FA62032E31}"/>
              </a:ext>
            </a:extLst>
          </p:cNvPr>
          <p:cNvPicPr>
            <a:picLocks noChangeAspect="1"/>
          </p:cNvPicPr>
          <p:nvPr/>
        </p:nvPicPr>
        <p:blipFill rotWithShape="1">
          <a:blip r:embed="rId2">
            <a:extLst>
              <a:ext uri="{28A0092B-C50C-407E-A947-70E740481C1C}">
                <a14:useLocalDpi xmlns:a14="http://schemas.microsoft.com/office/drawing/2010/main" val="0"/>
              </a:ext>
            </a:extLst>
          </a:blip>
          <a:srcRect b="29114"/>
          <a:stretch/>
        </p:blipFill>
        <p:spPr>
          <a:xfrm>
            <a:off x="-1" y="10"/>
            <a:ext cx="12192001" cy="4666928"/>
          </a:xfrm>
          <a:prstGeom prst="rect">
            <a:avLst/>
          </a:prstGeom>
        </p:spPr>
      </p:pic>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557D34-C118-47E2-9053-081F6BB6A425}"/>
              </a:ext>
            </a:extLst>
          </p:cNvPr>
          <p:cNvSpPr>
            <a:spLocks noGrp="1"/>
          </p:cNvSpPr>
          <p:nvPr>
            <p:ph idx="1"/>
          </p:nvPr>
        </p:nvSpPr>
        <p:spPr>
          <a:xfrm>
            <a:off x="731521" y="4551037"/>
            <a:ext cx="10761784" cy="1990440"/>
          </a:xfrm>
        </p:spPr>
        <p:txBody>
          <a:bodyPr anchor="ctr">
            <a:normAutofit/>
          </a:bodyPr>
          <a:lstStyle/>
          <a:p>
            <a:r>
              <a:rPr lang="en-IE" sz="4000" dirty="0">
                <a:solidFill>
                  <a:srgbClr val="000000"/>
                </a:solidFill>
              </a:rPr>
              <a:t>Their love is not the love of ordinary people who live in the real world. It is the love of two dramatic characters from the world of fiction.</a:t>
            </a:r>
          </a:p>
        </p:txBody>
      </p:sp>
    </p:spTree>
    <p:extLst>
      <p:ext uri="{BB962C8B-B14F-4D97-AF65-F5344CB8AC3E}">
        <p14:creationId xmlns:p14="http://schemas.microsoft.com/office/powerpoint/2010/main" val="160446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90CA-6BB6-4350-BE1C-9D889EC61A9D}"/>
              </a:ext>
            </a:extLst>
          </p:cNvPr>
          <p:cNvSpPr>
            <a:spLocks noGrp="1"/>
          </p:cNvSpPr>
          <p:nvPr>
            <p:ph type="title"/>
          </p:nvPr>
        </p:nvSpPr>
        <p:spPr>
          <a:xfrm>
            <a:off x="531018" y="163513"/>
            <a:ext cx="5324477" cy="1630363"/>
          </a:xfrm>
        </p:spPr>
        <p:txBody>
          <a:bodyPr anchor="b">
            <a:normAutofit/>
          </a:bodyPr>
          <a:lstStyle/>
          <a:p>
            <a:r>
              <a:rPr lang="en-IE" sz="3600" dirty="0"/>
              <a:t>Paris’s Love</a:t>
            </a:r>
          </a:p>
        </p:txBody>
      </p:sp>
      <p:sp>
        <p:nvSpPr>
          <p:cNvPr id="3" name="Content Placeholder 2">
            <a:extLst>
              <a:ext uri="{FF2B5EF4-FFF2-40B4-BE49-F238E27FC236}">
                <a16:creationId xmlns:a16="http://schemas.microsoft.com/office/drawing/2014/main" id="{458A7C5D-0897-4FB2-B2D1-F3DD472DA980}"/>
              </a:ext>
            </a:extLst>
          </p:cNvPr>
          <p:cNvSpPr>
            <a:spLocks noGrp="1"/>
          </p:cNvSpPr>
          <p:nvPr>
            <p:ph idx="1"/>
          </p:nvPr>
        </p:nvSpPr>
        <p:spPr>
          <a:xfrm>
            <a:off x="0" y="1957387"/>
            <a:ext cx="6386514" cy="4899025"/>
          </a:xfrm>
        </p:spPr>
        <p:txBody>
          <a:bodyPr anchor="t">
            <a:normAutofit lnSpcReduction="10000"/>
          </a:bodyPr>
          <a:lstStyle/>
          <a:p>
            <a:r>
              <a:rPr lang="en-IE" dirty="0"/>
              <a:t>Romeo and Juliet are not the only characters whose love is never in doubt. To achieve contrast, Shakespeare might have made Paris an unpleasant rival of Romeo’s for Juliet’s affections.</a:t>
            </a:r>
          </a:p>
          <a:p>
            <a:r>
              <a:rPr lang="en-IE" dirty="0"/>
              <a:t>Instead, he makes him thoroughly noble and honest and a suitable match for Juliet. Paris’s love is as sincere as Romeo’s, but is free from the extremes of emotion to which Romeo is prone. Romeo’s love is passionate in the way it is expressed, whereas Paris is more restrained and gentle.</a:t>
            </a:r>
          </a:p>
        </p:txBody>
      </p:sp>
      <p:pic>
        <p:nvPicPr>
          <p:cNvPr id="5" name="Picture 4" descr="A picture containing building&#10;&#10;Description automatically generated">
            <a:extLst>
              <a:ext uri="{FF2B5EF4-FFF2-40B4-BE49-F238E27FC236}">
                <a16:creationId xmlns:a16="http://schemas.microsoft.com/office/drawing/2014/main" id="{75F46E20-402A-445A-BA79-7A5B5FAF142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61" r="6238"/>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380273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irl standing in front of a crowd&#10;&#10;Description automatically generated">
            <a:extLst>
              <a:ext uri="{FF2B5EF4-FFF2-40B4-BE49-F238E27FC236}">
                <a16:creationId xmlns:a16="http://schemas.microsoft.com/office/drawing/2014/main" id="{2D974D23-37C2-41F1-A9FD-119000136311}"/>
              </a:ext>
            </a:extLst>
          </p:cNvPr>
          <p:cNvPicPr>
            <a:picLocks noChangeAspect="1"/>
          </p:cNvPicPr>
          <p:nvPr/>
        </p:nvPicPr>
        <p:blipFill rotWithShape="1">
          <a:blip r:embed="rId2">
            <a:extLst>
              <a:ext uri="{28A0092B-C50C-407E-A947-70E740481C1C}">
                <a14:useLocalDpi xmlns:a14="http://schemas.microsoft.com/office/drawing/2010/main" val="0"/>
              </a:ext>
            </a:extLst>
          </a:blip>
          <a:srcRect b="31949"/>
          <a:stretch/>
        </p:blipFill>
        <p:spPr>
          <a:xfrm>
            <a:off x="-1" y="10"/>
            <a:ext cx="12192001" cy="4666928"/>
          </a:xfrm>
          <a:prstGeom prst="rect">
            <a:avLst/>
          </a:prstGeom>
        </p:spPr>
      </p:pic>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1837B4-DD54-4B7B-9CD7-47767BD999BF}"/>
              </a:ext>
            </a:extLst>
          </p:cNvPr>
          <p:cNvSpPr>
            <a:spLocks noGrp="1"/>
          </p:cNvSpPr>
          <p:nvPr>
            <p:ph idx="1"/>
          </p:nvPr>
        </p:nvSpPr>
        <p:spPr>
          <a:xfrm>
            <a:off x="703385" y="4551037"/>
            <a:ext cx="11099409" cy="2032643"/>
          </a:xfrm>
        </p:spPr>
        <p:txBody>
          <a:bodyPr anchor="ctr">
            <a:normAutofit fontScale="92500" lnSpcReduction="10000"/>
          </a:bodyPr>
          <a:lstStyle/>
          <a:p>
            <a:r>
              <a:rPr lang="en-IE" sz="3200" dirty="0">
                <a:solidFill>
                  <a:srgbClr val="000000"/>
                </a:solidFill>
              </a:rPr>
              <a:t>In the scene where Capulet offers him Juliet in marriage, Paris does not become wildly enthusiastic, as Romeo might in similar circumstances, but confines his expression of joy to a single sentence: “My lord, I would that Thursday were tomorrow.” (Act 3, Scene 4, line 29)</a:t>
            </a:r>
          </a:p>
          <a:p>
            <a:pPr marL="0" indent="0">
              <a:buNone/>
            </a:pPr>
            <a:endParaRPr lang="en-IE" sz="3200" dirty="0">
              <a:solidFill>
                <a:srgbClr val="000000"/>
              </a:solidFill>
            </a:endParaRPr>
          </a:p>
        </p:txBody>
      </p:sp>
    </p:spTree>
    <p:extLst>
      <p:ext uri="{BB962C8B-B14F-4D97-AF65-F5344CB8AC3E}">
        <p14:creationId xmlns:p14="http://schemas.microsoft.com/office/powerpoint/2010/main" val="328227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1005</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Theme of Love</vt:lpstr>
      <vt:lpstr>The “star- crossed lovers”</vt:lpstr>
      <vt:lpstr>PowerPoint Presentation</vt:lpstr>
      <vt:lpstr>PowerPoint Presentation</vt:lpstr>
      <vt:lpstr>PowerPoint Presentation</vt:lpstr>
      <vt:lpstr>PowerPoint Presentation</vt:lpstr>
      <vt:lpstr>PowerPoint Presentation</vt:lpstr>
      <vt:lpstr>Paris’s Love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Love</dc:title>
  <dc:creator>ciara deasy</dc:creator>
  <cp:lastModifiedBy>ciara deasy</cp:lastModifiedBy>
  <cp:revision>5</cp:revision>
  <dcterms:created xsi:type="dcterms:W3CDTF">2020-05-14T13:39:44Z</dcterms:created>
  <dcterms:modified xsi:type="dcterms:W3CDTF">2020-05-14T14:38:00Z</dcterms:modified>
</cp:coreProperties>
</file>