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48"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B2F2C-A1BB-4B70-85D7-92AC3B61A0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D359C231-0A0A-4487-8399-7EF2C7605E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DDE81A9E-59B6-4ED6-8227-93ACBE4C3CAC}"/>
              </a:ext>
            </a:extLst>
          </p:cNvPr>
          <p:cNvSpPr>
            <a:spLocks noGrp="1"/>
          </p:cNvSpPr>
          <p:nvPr>
            <p:ph type="dt" sz="half" idx="10"/>
          </p:nvPr>
        </p:nvSpPr>
        <p:spPr/>
        <p:txBody>
          <a:bodyPr/>
          <a:lstStyle/>
          <a:p>
            <a:fld id="{67EA6BB2-3F88-4845-95A9-B6FA490EF17F}" type="datetimeFigureOut">
              <a:rPr lang="en-IE" smtClean="0"/>
              <a:t>19/05/2020</a:t>
            </a:fld>
            <a:endParaRPr lang="en-IE"/>
          </a:p>
        </p:txBody>
      </p:sp>
      <p:sp>
        <p:nvSpPr>
          <p:cNvPr id="5" name="Footer Placeholder 4">
            <a:extLst>
              <a:ext uri="{FF2B5EF4-FFF2-40B4-BE49-F238E27FC236}">
                <a16:creationId xmlns:a16="http://schemas.microsoft.com/office/drawing/2014/main" id="{B5A26F19-9E7C-4EE4-BAE7-E6C702A4872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BA26630-02DA-494A-B112-929AE5C72FFE}"/>
              </a:ext>
            </a:extLst>
          </p:cNvPr>
          <p:cNvSpPr>
            <a:spLocks noGrp="1"/>
          </p:cNvSpPr>
          <p:nvPr>
            <p:ph type="sldNum" sz="quarter" idx="12"/>
          </p:nvPr>
        </p:nvSpPr>
        <p:spPr/>
        <p:txBody>
          <a:bodyPr/>
          <a:lstStyle/>
          <a:p>
            <a:fld id="{60C5A922-539D-4E0E-BE8E-7699D649E745}" type="slidenum">
              <a:rPr lang="en-IE" smtClean="0"/>
              <a:t>‹#›</a:t>
            </a:fld>
            <a:endParaRPr lang="en-IE"/>
          </a:p>
        </p:txBody>
      </p:sp>
    </p:spTree>
    <p:extLst>
      <p:ext uri="{BB962C8B-B14F-4D97-AF65-F5344CB8AC3E}">
        <p14:creationId xmlns:p14="http://schemas.microsoft.com/office/powerpoint/2010/main" val="140626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BF75-BF6A-45D5-A719-DD2783CBA452}"/>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E36D0587-0D85-451A-AAFF-37BA3A4643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3E03D92-CDF3-4D32-AB0E-E1041AD5CD59}"/>
              </a:ext>
            </a:extLst>
          </p:cNvPr>
          <p:cNvSpPr>
            <a:spLocks noGrp="1"/>
          </p:cNvSpPr>
          <p:nvPr>
            <p:ph type="dt" sz="half" idx="10"/>
          </p:nvPr>
        </p:nvSpPr>
        <p:spPr/>
        <p:txBody>
          <a:bodyPr/>
          <a:lstStyle/>
          <a:p>
            <a:fld id="{67EA6BB2-3F88-4845-95A9-B6FA490EF17F}" type="datetimeFigureOut">
              <a:rPr lang="en-IE" smtClean="0"/>
              <a:t>19/05/2020</a:t>
            </a:fld>
            <a:endParaRPr lang="en-IE"/>
          </a:p>
        </p:txBody>
      </p:sp>
      <p:sp>
        <p:nvSpPr>
          <p:cNvPr id="5" name="Footer Placeholder 4">
            <a:extLst>
              <a:ext uri="{FF2B5EF4-FFF2-40B4-BE49-F238E27FC236}">
                <a16:creationId xmlns:a16="http://schemas.microsoft.com/office/drawing/2014/main" id="{08BCA8F5-EAB3-4D7D-B3B9-9785CEF0E58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4A51E12-4840-4D13-B1D5-AF47D260C1C9}"/>
              </a:ext>
            </a:extLst>
          </p:cNvPr>
          <p:cNvSpPr>
            <a:spLocks noGrp="1"/>
          </p:cNvSpPr>
          <p:nvPr>
            <p:ph type="sldNum" sz="quarter" idx="12"/>
          </p:nvPr>
        </p:nvSpPr>
        <p:spPr/>
        <p:txBody>
          <a:bodyPr/>
          <a:lstStyle/>
          <a:p>
            <a:fld id="{60C5A922-539D-4E0E-BE8E-7699D649E745}" type="slidenum">
              <a:rPr lang="en-IE" smtClean="0"/>
              <a:t>‹#›</a:t>
            </a:fld>
            <a:endParaRPr lang="en-IE"/>
          </a:p>
        </p:txBody>
      </p:sp>
    </p:spTree>
    <p:extLst>
      <p:ext uri="{BB962C8B-B14F-4D97-AF65-F5344CB8AC3E}">
        <p14:creationId xmlns:p14="http://schemas.microsoft.com/office/powerpoint/2010/main" val="842072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D4A93F-F7DD-4972-8751-C3D871DA89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8C77044-A695-48AD-B45E-CAA06F2AB1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B0B8F0D-2A15-4AAB-858F-F49141ED1DF4}"/>
              </a:ext>
            </a:extLst>
          </p:cNvPr>
          <p:cNvSpPr>
            <a:spLocks noGrp="1"/>
          </p:cNvSpPr>
          <p:nvPr>
            <p:ph type="dt" sz="half" idx="10"/>
          </p:nvPr>
        </p:nvSpPr>
        <p:spPr/>
        <p:txBody>
          <a:bodyPr/>
          <a:lstStyle/>
          <a:p>
            <a:fld id="{67EA6BB2-3F88-4845-95A9-B6FA490EF17F}" type="datetimeFigureOut">
              <a:rPr lang="en-IE" smtClean="0"/>
              <a:t>19/05/2020</a:t>
            </a:fld>
            <a:endParaRPr lang="en-IE"/>
          </a:p>
        </p:txBody>
      </p:sp>
      <p:sp>
        <p:nvSpPr>
          <p:cNvPr id="5" name="Footer Placeholder 4">
            <a:extLst>
              <a:ext uri="{FF2B5EF4-FFF2-40B4-BE49-F238E27FC236}">
                <a16:creationId xmlns:a16="http://schemas.microsoft.com/office/drawing/2014/main" id="{914419E1-F1EC-4FD9-B702-3E28505CD42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6EE75E0-9DBB-49CF-8B43-E76A11B5F4A1}"/>
              </a:ext>
            </a:extLst>
          </p:cNvPr>
          <p:cNvSpPr>
            <a:spLocks noGrp="1"/>
          </p:cNvSpPr>
          <p:nvPr>
            <p:ph type="sldNum" sz="quarter" idx="12"/>
          </p:nvPr>
        </p:nvSpPr>
        <p:spPr/>
        <p:txBody>
          <a:bodyPr/>
          <a:lstStyle/>
          <a:p>
            <a:fld id="{60C5A922-539D-4E0E-BE8E-7699D649E745}" type="slidenum">
              <a:rPr lang="en-IE" smtClean="0"/>
              <a:t>‹#›</a:t>
            </a:fld>
            <a:endParaRPr lang="en-IE"/>
          </a:p>
        </p:txBody>
      </p:sp>
    </p:spTree>
    <p:extLst>
      <p:ext uri="{BB962C8B-B14F-4D97-AF65-F5344CB8AC3E}">
        <p14:creationId xmlns:p14="http://schemas.microsoft.com/office/powerpoint/2010/main" val="3162677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41509-3594-4B57-945C-E6D9709331D4}"/>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C38D981-65D2-4B0C-9448-3B18131418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013D825-CF42-40C7-907A-AC729762E555}"/>
              </a:ext>
            </a:extLst>
          </p:cNvPr>
          <p:cNvSpPr>
            <a:spLocks noGrp="1"/>
          </p:cNvSpPr>
          <p:nvPr>
            <p:ph type="dt" sz="half" idx="10"/>
          </p:nvPr>
        </p:nvSpPr>
        <p:spPr/>
        <p:txBody>
          <a:bodyPr/>
          <a:lstStyle/>
          <a:p>
            <a:fld id="{67EA6BB2-3F88-4845-95A9-B6FA490EF17F}" type="datetimeFigureOut">
              <a:rPr lang="en-IE" smtClean="0"/>
              <a:t>19/05/2020</a:t>
            </a:fld>
            <a:endParaRPr lang="en-IE"/>
          </a:p>
        </p:txBody>
      </p:sp>
      <p:sp>
        <p:nvSpPr>
          <p:cNvPr id="5" name="Footer Placeholder 4">
            <a:extLst>
              <a:ext uri="{FF2B5EF4-FFF2-40B4-BE49-F238E27FC236}">
                <a16:creationId xmlns:a16="http://schemas.microsoft.com/office/drawing/2014/main" id="{547D12D0-1896-4B47-B025-E76A814CB41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8C4F21F-760D-4800-BD73-36260A69E90F}"/>
              </a:ext>
            </a:extLst>
          </p:cNvPr>
          <p:cNvSpPr>
            <a:spLocks noGrp="1"/>
          </p:cNvSpPr>
          <p:nvPr>
            <p:ph type="sldNum" sz="quarter" idx="12"/>
          </p:nvPr>
        </p:nvSpPr>
        <p:spPr/>
        <p:txBody>
          <a:bodyPr/>
          <a:lstStyle/>
          <a:p>
            <a:fld id="{60C5A922-539D-4E0E-BE8E-7699D649E745}" type="slidenum">
              <a:rPr lang="en-IE" smtClean="0"/>
              <a:t>‹#›</a:t>
            </a:fld>
            <a:endParaRPr lang="en-IE"/>
          </a:p>
        </p:txBody>
      </p:sp>
    </p:spTree>
    <p:extLst>
      <p:ext uri="{BB962C8B-B14F-4D97-AF65-F5344CB8AC3E}">
        <p14:creationId xmlns:p14="http://schemas.microsoft.com/office/powerpoint/2010/main" val="50157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7F30-A068-49B5-9C52-7D8087A344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41F7F95-10CE-4A53-9644-01BE74881D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C93ED3-2AD0-457F-A5C4-2F91BA0AF35A}"/>
              </a:ext>
            </a:extLst>
          </p:cNvPr>
          <p:cNvSpPr>
            <a:spLocks noGrp="1"/>
          </p:cNvSpPr>
          <p:nvPr>
            <p:ph type="dt" sz="half" idx="10"/>
          </p:nvPr>
        </p:nvSpPr>
        <p:spPr/>
        <p:txBody>
          <a:bodyPr/>
          <a:lstStyle/>
          <a:p>
            <a:fld id="{67EA6BB2-3F88-4845-95A9-B6FA490EF17F}" type="datetimeFigureOut">
              <a:rPr lang="en-IE" smtClean="0"/>
              <a:t>19/05/2020</a:t>
            </a:fld>
            <a:endParaRPr lang="en-IE"/>
          </a:p>
        </p:txBody>
      </p:sp>
      <p:sp>
        <p:nvSpPr>
          <p:cNvPr id="5" name="Footer Placeholder 4">
            <a:extLst>
              <a:ext uri="{FF2B5EF4-FFF2-40B4-BE49-F238E27FC236}">
                <a16:creationId xmlns:a16="http://schemas.microsoft.com/office/drawing/2014/main" id="{2227F0A9-617E-4CED-B84B-3048643BEB1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A1803BF-94F0-4859-9537-8125A93C40CD}"/>
              </a:ext>
            </a:extLst>
          </p:cNvPr>
          <p:cNvSpPr>
            <a:spLocks noGrp="1"/>
          </p:cNvSpPr>
          <p:nvPr>
            <p:ph type="sldNum" sz="quarter" idx="12"/>
          </p:nvPr>
        </p:nvSpPr>
        <p:spPr/>
        <p:txBody>
          <a:bodyPr/>
          <a:lstStyle/>
          <a:p>
            <a:fld id="{60C5A922-539D-4E0E-BE8E-7699D649E745}" type="slidenum">
              <a:rPr lang="en-IE" smtClean="0"/>
              <a:t>‹#›</a:t>
            </a:fld>
            <a:endParaRPr lang="en-IE"/>
          </a:p>
        </p:txBody>
      </p:sp>
    </p:spTree>
    <p:extLst>
      <p:ext uri="{BB962C8B-B14F-4D97-AF65-F5344CB8AC3E}">
        <p14:creationId xmlns:p14="http://schemas.microsoft.com/office/powerpoint/2010/main" val="1726122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FBADD-9C0D-4958-8385-5B470B67349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E008644-258F-415C-A336-CF5C6F7F62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3BAFCD73-F89F-4BE1-976A-7D78DB73A9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F7F1D584-1EC8-4D24-845F-CBBE5E886754}"/>
              </a:ext>
            </a:extLst>
          </p:cNvPr>
          <p:cNvSpPr>
            <a:spLocks noGrp="1"/>
          </p:cNvSpPr>
          <p:nvPr>
            <p:ph type="dt" sz="half" idx="10"/>
          </p:nvPr>
        </p:nvSpPr>
        <p:spPr/>
        <p:txBody>
          <a:bodyPr/>
          <a:lstStyle/>
          <a:p>
            <a:fld id="{67EA6BB2-3F88-4845-95A9-B6FA490EF17F}" type="datetimeFigureOut">
              <a:rPr lang="en-IE" smtClean="0"/>
              <a:t>19/05/2020</a:t>
            </a:fld>
            <a:endParaRPr lang="en-IE"/>
          </a:p>
        </p:txBody>
      </p:sp>
      <p:sp>
        <p:nvSpPr>
          <p:cNvPr id="6" name="Footer Placeholder 5">
            <a:extLst>
              <a:ext uri="{FF2B5EF4-FFF2-40B4-BE49-F238E27FC236}">
                <a16:creationId xmlns:a16="http://schemas.microsoft.com/office/drawing/2014/main" id="{AECD1659-29D9-4922-92BF-9E84603ED06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519BA07-8878-4C7E-BD92-D9A4A6AA248C}"/>
              </a:ext>
            </a:extLst>
          </p:cNvPr>
          <p:cNvSpPr>
            <a:spLocks noGrp="1"/>
          </p:cNvSpPr>
          <p:nvPr>
            <p:ph type="sldNum" sz="quarter" idx="12"/>
          </p:nvPr>
        </p:nvSpPr>
        <p:spPr/>
        <p:txBody>
          <a:bodyPr/>
          <a:lstStyle/>
          <a:p>
            <a:fld id="{60C5A922-539D-4E0E-BE8E-7699D649E745}" type="slidenum">
              <a:rPr lang="en-IE" smtClean="0"/>
              <a:t>‹#›</a:t>
            </a:fld>
            <a:endParaRPr lang="en-IE"/>
          </a:p>
        </p:txBody>
      </p:sp>
    </p:spTree>
    <p:extLst>
      <p:ext uri="{BB962C8B-B14F-4D97-AF65-F5344CB8AC3E}">
        <p14:creationId xmlns:p14="http://schemas.microsoft.com/office/powerpoint/2010/main" val="408680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BE56-C8CD-4190-9F17-7085D3463037}"/>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4ACF7A7B-D45B-478E-997C-A1EB2A9D9F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401D97-4A62-4C9E-B796-D671EE762C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453C17A5-6C1D-4390-8C3A-82D0F4F786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99C47E-C84F-4646-8741-65D26A116D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E5CEBC48-608C-4325-9297-B76195265DB2}"/>
              </a:ext>
            </a:extLst>
          </p:cNvPr>
          <p:cNvSpPr>
            <a:spLocks noGrp="1"/>
          </p:cNvSpPr>
          <p:nvPr>
            <p:ph type="dt" sz="half" idx="10"/>
          </p:nvPr>
        </p:nvSpPr>
        <p:spPr/>
        <p:txBody>
          <a:bodyPr/>
          <a:lstStyle/>
          <a:p>
            <a:fld id="{67EA6BB2-3F88-4845-95A9-B6FA490EF17F}" type="datetimeFigureOut">
              <a:rPr lang="en-IE" smtClean="0"/>
              <a:t>19/05/2020</a:t>
            </a:fld>
            <a:endParaRPr lang="en-IE"/>
          </a:p>
        </p:txBody>
      </p:sp>
      <p:sp>
        <p:nvSpPr>
          <p:cNvPr id="8" name="Footer Placeholder 7">
            <a:extLst>
              <a:ext uri="{FF2B5EF4-FFF2-40B4-BE49-F238E27FC236}">
                <a16:creationId xmlns:a16="http://schemas.microsoft.com/office/drawing/2014/main" id="{D5E4413B-3BF1-4E23-8089-0396E8AFA81D}"/>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9CEFCD6A-30CF-47B3-85D6-5A5C139EE37B}"/>
              </a:ext>
            </a:extLst>
          </p:cNvPr>
          <p:cNvSpPr>
            <a:spLocks noGrp="1"/>
          </p:cNvSpPr>
          <p:nvPr>
            <p:ph type="sldNum" sz="quarter" idx="12"/>
          </p:nvPr>
        </p:nvSpPr>
        <p:spPr/>
        <p:txBody>
          <a:bodyPr/>
          <a:lstStyle/>
          <a:p>
            <a:fld id="{60C5A922-539D-4E0E-BE8E-7699D649E745}" type="slidenum">
              <a:rPr lang="en-IE" smtClean="0"/>
              <a:t>‹#›</a:t>
            </a:fld>
            <a:endParaRPr lang="en-IE"/>
          </a:p>
        </p:txBody>
      </p:sp>
    </p:spTree>
    <p:extLst>
      <p:ext uri="{BB962C8B-B14F-4D97-AF65-F5344CB8AC3E}">
        <p14:creationId xmlns:p14="http://schemas.microsoft.com/office/powerpoint/2010/main" val="2284444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79946-8BC3-4CEB-A449-488408B54E6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4627A9E3-E603-4B66-B7BF-FE884AFF97D1}"/>
              </a:ext>
            </a:extLst>
          </p:cNvPr>
          <p:cNvSpPr>
            <a:spLocks noGrp="1"/>
          </p:cNvSpPr>
          <p:nvPr>
            <p:ph type="dt" sz="half" idx="10"/>
          </p:nvPr>
        </p:nvSpPr>
        <p:spPr/>
        <p:txBody>
          <a:bodyPr/>
          <a:lstStyle/>
          <a:p>
            <a:fld id="{67EA6BB2-3F88-4845-95A9-B6FA490EF17F}" type="datetimeFigureOut">
              <a:rPr lang="en-IE" smtClean="0"/>
              <a:t>19/05/2020</a:t>
            </a:fld>
            <a:endParaRPr lang="en-IE"/>
          </a:p>
        </p:txBody>
      </p:sp>
      <p:sp>
        <p:nvSpPr>
          <p:cNvPr id="4" name="Footer Placeholder 3">
            <a:extLst>
              <a:ext uri="{FF2B5EF4-FFF2-40B4-BE49-F238E27FC236}">
                <a16:creationId xmlns:a16="http://schemas.microsoft.com/office/drawing/2014/main" id="{77D61921-060A-4A63-8348-E57376B224FD}"/>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DCB381F2-E96F-4F65-A798-5547A43EF457}"/>
              </a:ext>
            </a:extLst>
          </p:cNvPr>
          <p:cNvSpPr>
            <a:spLocks noGrp="1"/>
          </p:cNvSpPr>
          <p:nvPr>
            <p:ph type="sldNum" sz="quarter" idx="12"/>
          </p:nvPr>
        </p:nvSpPr>
        <p:spPr/>
        <p:txBody>
          <a:bodyPr/>
          <a:lstStyle/>
          <a:p>
            <a:fld id="{60C5A922-539D-4E0E-BE8E-7699D649E745}" type="slidenum">
              <a:rPr lang="en-IE" smtClean="0"/>
              <a:t>‹#›</a:t>
            </a:fld>
            <a:endParaRPr lang="en-IE"/>
          </a:p>
        </p:txBody>
      </p:sp>
    </p:spTree>
    <p:extLst>
      <p:ext uri="{BB962C8B-B14F-4D97-AF65-F5344CB8AC3E}">
        <p14:creationId xmlns:p14="http://schemas.microsoft.com/office/powerpoint/2010/main" val="3232177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1FC48A-9711-448A-84D1-1F6A112E256B}"/>
              </a:ext>
            </a:extLst>
          </p:cNvPr>
          <p:cNvSpPr>
            <a:spLocks noGrp="1"/>
          </p:cNvSpPr>
          <p:nvPr>
            <p:ph type="dt" sz="half" idx="10"/>
          </p:nvPr>
        </p:nvSpPr>
        <p:spPr/>
        <p:txBody>
          <a:bodyPr/>
          <a:lstStyle/>
          <a:p>
            <a:fld id="{67EA6BB2-3F88-4845-95A9-B6FA490EF17F}" type="datetimeFigureOut">
              <a:rPr lang="en-IE" smtClean="0"/>
              <a:t>19/05/2020</a:t>
            </a:fld>
            <a:endParaRPr lang="en-IE"/>
          </a:p>
        </p:txBody>
      </p:sp>
      <p:sp>
        <p:nvSpPr>
          <p:cNvPr id="3" name="Footer Placeholder 2">
            <a:extLst>
              <a:ext uri="{FF2B5EF4-FFF2-40B4-BE49-F238E27FC236}">
                <a16:creationId xmlns:a16="http://schemas.microsoft.com/office/drawing/2014/main" id="{11CBD303-E033-4A84-A929-0099F6ABB38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F3028FB5-2536-4A32-8609-06C8ED8C5B40}"/>
              </a:ext>
            </a:extLst>
          </p:cNvPr>
          <p:cNvSpPr>
            <a:spLocks noGrp="1"/>
          </p:cNvSpPr>
          <p:nvPr>
            <p:ph type="sldNum" sz="quarter" idx="12"/>
          </p:nvPr>
        </p:nvSpPr>
        <p:spPr/>
        <p:txBody>
          <a:bodyPr/>
          <a:lstStyle/>
          <a:p>
            <a:fld id="{60C5A922-539D-4E0E-BE8E-7699D649E745}" type="slidenum">
              <a:rPr lang="en-IE" smtClean="0"/>
              <a:t>‹#›</a:t>
            </a:fld>
            <a:endParaRPr lang="en-IE"/>
          </a:p>
        </p:txBody>
      </p:sp>
    </p:spTree>
    <p:extLst>
      <p:ext uri="{BB962C8B-B14F-4D97-AF65-F5344CB8AC3E}">
        <p14:creationId xmlns:p14="http://schemas.microsoft.com/office/powerpoint/2010/main" val="1267952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ED4FA-52BA-47FA-898B-CF255DFBA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F497D893-DD30-459B-AA0A-8AFC4E8209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0C38AB0D-B55D-43ED-BBFA-091D766812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80B21F-A0D6-4159-8F12-93C5980C4009}"/>
              </a:ext>
            </a:extLst>
          </p:cNvPr>
          <p:cNvSpPr>
            <a:spLocks noGrp="1"/>
          </p:cNvSpPr>
          <p:nvPr>
            <p:ph type="dt" sz="half" idx="10"/>
          </p:nvPr>
        </p:nvSpPr>
        <p:spPr/>
        <p:txBody>
          <a:bodyPr/>
          <a:lstStyle/>
          <a:p>
            <a:fld id="{67EA6BB2-3F88-4845-95A9-B6FA490EF17F}" type="datetimeFigureOut">
              <a:rPr lang="en-IE" smtClean="0"/>
              <a:t>19/05/2020</a:t>
            </a:fld>
            <a:endParaRPr lang="en-IE"/>
          </a:p>
        </p:txBody>
      </p:sp>
      <p:sp>
        <p:nvSpPr>
          <p:cNvPr id="6" name="Footer Placeholder 5">
            <a:extLst>
              <a:ext uri="{FF2B5EF4-FFF2-40B4-BE49-F238E27FC236}">
                <a16:creationId xmlns:a16="http://schemas.microsoft.com/office/drawing/2014/main" id="{FF1E5076-97E6-4082-BDA9-B3DBB777A2E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CFB5B85-5B41-436B-86C9-E425CA163939}"/>
              </a:ext>
            </a:extLst>
          </p:cNvPr>
          <p:cNvSpPr>
            <a:spLocks noGrp="1"/>
          </p:cNvSpPr>
          <p:nvPr>
            <p:ph type="sldNum" sz="quarter" idx="12"/>
          </p:nvPr>
        </p:nvSpPr>
        <p:spPr/>
        <p:txBody>
          <a:bodyPr/>
          <a:lstStyle/>
          <a:p>
            <a:fld id="{60C5A922-539D-4E0E-BE8E-7699D649E745}" type="slidenum">
              <a:rPr lang="en-IE" smtClean="0"/>
              <a:t>‹#›</a:t>
            </a:fld>
            <a:endParaRPr lang="en-IE"/>
          </a:p>
        </p:txBody>
      </p:sp>
    </p:spTree>
    <p:extLst>
      <p:ext uri="{BB962C8B-B14F-4D97-AF65-F5344CB8AC3E}">
        <p14:creationId xmlns:p14="http://schemas.microsoft.com/office/powerpoint/2010/main" val="280585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5C07-5EC2-47E4-81DC-05C4DC66E2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C619891-609D-4F93-B6F3-B94EC63393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F80D6B6F-096D-4F05-9F62-341F3F5F25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F2D1B0-0C35-430C-924D-452E84C1244F}"/>
              </a:ext>
            </a:extLst>
          </p:cNvPr>
          <p:cNvSpPr>
            <a:spLocks noGrp="1"/>
          </p:cNvSpPr>
          <p:nvPr>
            <p:ph type="dt" sz="half" idx="10"/>
          </p:nvPr>
        </p:nvSpPr>
        <p:spPr/>
        <p:txBody>
          <a:bodyPr/>
          <a:lstStyle/>
          <a:p>
            <a:fld id="{67EA6BB2-3F88-4845-95A9-B6FA490EF17F}" type="datetimeFigureOut">
              <a:rPr lang="en-IE" smtClean="0"/>
              <a:t>19/05/2020</a:t>
            </a:fld>
            <a:endParaRPr lang="en-IE"/>
          </a:p>
        </p:txBody>
      </p:sp>
      <p:sp>
        <p:nvSpPr>
          <p:cNvPr id="6" name="Footer Placeholder 5">
            <a:extLst>
              <a:ext uri="{FF2B5EF4-FFF2-40B4-BE49-F238E27FC236}">
                <a16:creationId xmlns:a16="http://schemas.microsoft.com/office/drawing/2014/main" id="{B0C21833-6122-4D17-82B2-ABAEF3DE4416}"/>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5AF75FD-1E49-4F96-90F8-5A8CD6BAEDDE}"/>
              </a:ext>
            </a:extLst>
          </p:cNvPr>
          <p:cNvSpPr>
            <a:spLocks noGrp="1"/>
          </p:cNvSpPr>
          <p:nvPr>
            <p:ph type="sldNum" sz="quarter" idx="12"/>
          </p:nvPr>
        </p:nvSpPr>
        <p:spPr/>
        <p:txBody>
          <a:bodyPr/>
          <a:lstStyle/>
          <a:p>
            <a:fld id="{60C5A922-539D-4E0E-BE8E-7699D649E745}" type="slidenum">
              <a:rPr lang="en-IE" smtClean="0"/>
              <a:t>‹#›</a:t>
            </a:fld>
            <a:endParaRPr lang="en-IE"/>
          </a:p>
        </p:txBody>
      </p:sp>
    </p:spTree>
    <p:extLst>
      <p:ext uri="{BB962C8B-B14F-4D97-AF65-F5344CB8AC3E}">
        <p14:creationId xmlns:p14="http://schemas.microsoft.com/office/powerpoint/2010/main" val="3399118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009F8A-57EC-4FEF-8D8A-6C5519BD74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FDCAC28-2C21-44F9-8676-A7157E5942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31B65AB-6B8B-4A07-8CD6-4A7A0B152B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A6BB2-3F88-4845-95A9-B6FA490EF17F}" type="datetimeFigureOut">
              <a:rPr lang="en-IE" smtClean="0"/>
              <a:t>19/05/2020</a:t>
            </a:fld>
            <a:endParaRPr lang="en-IE"/>
          </a:p>
        </p:txBody>
      </p:sp>
      <p:sp>
        <p:nvSpPr>
          <p:cNvPr id="5" name="Footer Placeholder 4">
            <a:extLst>
              <a:ext uri="{FF2B5EF4-FFF2-40B4-BE49-F238E27FC236}">
                <a16:creationId xmlns:a16="http://schemas.microsoft.com/office/drawing/2014/main" id="{A712B092-3EC0-4186-8189-4436E779A1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247D3501-AA4F-44C5-B88C-DA523D6A84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C5A922-539D-4E0E-BE8E-7699D649E745}" type="slidenum">
              <a:rPr lang="en-IE" smtClean="0"/>
              <a:t>‹#›</a:t>
            </a:fld>
            <a:endParaRPr lang="en-IE"/>
          </a:p>
        </p:txBody>
      </p:sp>
    </p:spTree>
    <p:extLst>
      <p:ext uri="{BB962C8B-B14F-4D97-AF65-F5344CB8AC3E}">
        <p14:creationId xmlns:p14="http://schemas.microsoft.com/office/powerpoint/2010/main" val="1963202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url=http%3A%2F%2Fwww.kissmywonderwoman.com%2F2016%2F01%2Fstrong-female-character-friday-eilis.html&amp;psig=AOvVaw0fvv5tWa3KbMhT2tdv9_VO&amp;ust=1589971172011000&amp;source=images&amp;cd=vfe&amp;ved=0CAIQjRxqFwoTCMDCoq3ev-kCFQAAAAAdAAAAABAD"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m/url?sa=i&amp;url=http%3A%2F%2Fitmarchive.ie%2Fweb%2FReviews%2FCurrent%2FEclipsed.aspx.html&amp;psig=AOvVaw1sBLCIeCqNVPW4azgRmhhe&amp;ust=1589982916173000&amp;source=images&amp;cd=vfe&amp;ved=0CAIQjRxqFwoTCMCY_oyKwOkCFQAAAAAdAAAAABA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B8DD1-A3AA-4522-BCE8-065210F13C5A}"/>
              </a:ext>
            </a:extLst>
          </p:cNvPr>
          <p:cNvSpPr>
            <a:spLocks noGrp="1"/>
          </p:cNvSpPr>
          <p:nvPr>
            <p:ph type="ctrTitle"/>
          </p:nvPr>
        </p:nvSpPr>
        <p:spPr>
          <a:xfrm>
            <a:off x="1524000" y="3404134"/>
            <a:ext cx="9144000" cy="2387600"/>
          </a:xfrm>
        </p:spPr>
        <p:txBody>
          <a:bodyPr>
            <a:normAutofit fontScale="90000"/>
          </a:bodyPr>
          <a:lstStyle/>
          <a:p>
            <a:r>
              <a:rPr lang="en-IE" dirty="0"/>
              <a:t>Section 1:</a:t>
            </a:r>
            <a:br>
              <a:rPr lang="en-IE" dirty="0"/>
            </a:br>
            <a:r>
              <a:rPr lang="en-IE" dirty="0"/>
              <a:t>Characters in each of the texts have a moment of </a:t>
            </a:r>
            <a:r>
              <a:rPr lang="en-IE" b="1" i="1" u="sng" dirty="0"/>
              <a:t>revelation </a:t>
            </a:r>
            <a:r>
              <a:rPr lang="en-IE" dirty="0"/>
              <a:t>about their IDENTITY</a:t>
            </a:r>
          </a:p>
        </p:txBody>
      </p:sp>
      <p:sp>
        <p:nvSpPr>
          <p:cNvPr id="3" name="Subtitle 2">
            <a:extLst>
              <a:ext uri="{FF2B5EF4-FFF2-40B4-BE49-F238E27FC236}">
                <a16:creationId xmlns:a16="http://schemas.microsoft.com/office/drawing/2014/main" id="{8C13E1B9-14CF-4D72-B0ED-7BF23B6D2906}"/>
              </a:ext>
            </a:extLst>
          </p:cNvPr>
          <p:cNvSpPr>
            <a:spLocks noGrp="1"/>
          </p:cNvSpPr>
          <p:nvPr>
            <p:ph type="subTitle" idx="1"/>
          </p:nvPr>
        </p:nvSpPr>
        <p:spPr>
          <a:xfrm>
            <a:off x="1524000" y="903546"/>
            <a:ext cx="9144000" cy="1655762"/>
          </a:xfrm>
        </p:spPr>
        <p:txBody>
          <a:bodyPr/>
          <a:lstStyle/>
          <a:p>
            <a:r>
              <a:rPr lang="en-IE" dirty="0"/>
              <a:t>Theme : Identity</a:t>
            </a:r>
          </a:p>
          <a:p>
            <a:r>
              <a:rPr lang="en-IE" dirty="0"/>
              <a:t>Key Moments</a:t>
            </a:r>
          </a:p>
        </p:txBody>
      </p:sp>
    </p:spTree>
    <p:extLst>
      <p:ext uri="{BB962C8B-B14F-4D97-AF65-F5344CB8AC3E}">
        <p14:creationId xmlns:p14="http://schemas.microsoft.com/office/powerpoint/2010/main" val="2270819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B8DD1-A3AA-4522-BCE8-065210F13C5A}"/>
              </a:ext>
            </a:extLst>
          </p:cNvPr>
          <p:cNvSpPr>
            <a:spLocks noGrp="1"/>
          </p:cNvSpPr>
          <p:nvPr>
            <p:ph type="ctrTitle"/>
          </p:nvPr>
        </p:nvSpPr>
        <p:spPr>
          <a:xfrm>
            <a:off x="1524000" y="3752004"/>
            <a:ext cx="9144000" cy="2387600"/>
          </a:xfrm>
        </p:spPr>
        <p:txBody>
          <a:bodyPr>
            <a:normAutofit fontScale="90000"/>
          </a:bodyPr>
          <a:lstStyle/>
          <a:p>
            <a:r>
              <a:rPr lang="en-IE" dirty="0"/>
              <a:t>Section 2:</a:t>
            </a:r>
            <a:br>
              <a:rPr lang="en-IE" dirty="0"/>
            </a:br>
            <a:r>
              <a:rPr lang="en-IE" dirty="0"/>
              <a:t>Each of the characters have a different degree of </a:t>
            </a:r>
            <a:r>
              <a:rPr lang="en-IE" b="1" i="1" u="sng" dirty="0"/>
              <a:t>success </a:t>
            </a:r>
            <a:r>
              <a:rPr lang="en-IE" dirty="0"/>
              <a:t>in establishing their IDENTITY</a:t>
            </a:r>
          </a:p>
        </p:txBody>
      </p:sp>
      <p:sp>
        <p:nvSpPr>
          <p:cNvPr id="3" name="Subtitle 2">
            <a:extLst>
              <a:ext uri="{FF2B5EF4-FFF2-40B4-BE49-F238E27FC236}">
                <a16:creationId xmlns:a16="http://schemas.microsoft.com/office/drawing/2014/main" id="{8C13E1B9-14CF-4D72-B0ED-7BF23B6D2906}"/>
              </a:ext>
            </a:extLst>
          </p:cNvPr>
          <p:cNvSpPr>
            <a:spLocks noGrp="1"/>
          </p:cNvSpPr>
          <p:nvPr>
            <p:ph type="subTitle" idx="1"/>
          </p:nvPr>
        </p:nvSpPr>
        <p:spPr>
          <a:xfrm>
            <a:off x="1524000" y="903546"/>
            <a:ext cx="9144000" cy="1655762"/>
          </a:xfrm>
        </p:spPr>
        <p:txBody>
          <a:bodyPr/>
          <a:lstStyle/>
          <a:p>
            <a:r>
              <a:rPr lang="en-IE" dirty="0"/>
              <a:t>Theme : Identity</a:t>
            </a:r>
          </a:p>
          <a:p>
            <a:r>
              <a:rPr lang="en-IE" dirty="0"/>
              <a:t>Key Moments</a:t>
            </a:r>
          </a:p>
        </p:txBody>
      </p:sp>
    </p:spTree>
    <p:extLst>
      <p:ext uri="{BB962C8B-B14F-4D97-AF65-F5344CB8AC3E}">
        <p14:creationId xmlns:p14="http://schemas.microsoft.com/office/powerpoint/2010/main" val="1399579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0FF10-03E0-4B72-95F3-182350DE392E}"/>
              </a:ext>
            </a:extLst>
          </p:cNvPr>
          <p:cNvSpPr>
            <a:spLocks noGrp="1"/>
          </p:cNvSpPr>
          <p:nvPr>
            <p:ph type="title"/>
          </p:nvPr>
        </p:nvSpPr>
        <p:spPr>
          <a:xfrm>
            <a:off x="0" y="3710613"/>
            <a:ext cx="1924562" cy="1957093"/>
          </a:xfrm>
        </p:spPr>
        <p:txBody>
          <a:bodyPr anchor="ctr">
            <a:normAutofit/>
          </a:bodyPr>
          <a:lstStyle/>
          <a:p>
            <a:pPr algn="ctr"/>
            <a:r>
              <a:rPr lang="en-IE" sz="3600" dirty="0"/>
              <a:t>‘Never Let Me Go’</a:t>
            </a:r>
          </a:p>
        </p:txBody>
      </p:sp>
      <p:pic>
        <p:nvPicPr>
          <p:cNvPr id="5" name="Picture 4" descr="A person wearing a suit and tie&#10;&#10;Description automatically generated">
            <a:extLst>
              <a:ext uri="{FF2B5EF4-FFF2-40B4-BE49-F238E27FC236}">
                <a16:creationId xmlns:a16="http://schemas.microsoft.com/office/drawing/2014/main" id="{B5C4BD54-3358-4189-8516-EF8AF4C65DDE}"/>
              </a:ext>
            </a:extLst>
          </p:cNvPr>
          <p:cNvPicPr>
            <a:picLocks noChangeAspect="1"/>
          </p:cNvPicPr>
          <p:nvPr/>
        </p:nvPicPr>
        <p:blipFill rotWithShape="1">
          <a:blip r:embed="rId2">
            <a:extLst>
              <a:ext uri="{28A0092B-C50C-407E-A947-70E740481C1C}">
                <a14:useLocalDpi xmlns:a14="http://schemas.microsoft.com/office/drawing/2010/main" val="0"/>
              </a:ext>
            </a:extLst>
          </a:blip>
          <a:srcRect t="11165" b="3472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60F770F1-7231-48D3-8CD9-60C641B7A78F}"/>
              </a:ext>
            </a:extLst>
          </p:cNvPr>
          <p:cNvSpPr>
            <a:spLocks noGrp="1"/>
          </p:cNvSpPr>
          <p:nvPr>
            <p:ph idx="1"/>
          </p:nvPr>
        </p:nvSpPr>
        <p:spPr>
          <a:xfrm>
            <a:off x="1645920" y="3429000"/>
            <a:ext cx="10546060" cy="3428990"/>
          </a:xfrm>
        </p:spPr>
        <p:txBody>
          <a:bodyPr anchor="ctr">
            <a:normAutofit/>
          </a:bodyPr>
          <a:lstStyle/>
          <a:p>
            <a:r>
              <a:rPr lang="en-IE" sz="2400" dirty="0"/>
              <a:t>Despite their struggles to learn who they are and to find their place in the world, Kathy and her friends ultimately have to accept that no matter what they do in their short lives, the society in which they live will never accept them as individuals or even human beings.</a:t>
            </a:r>
          </a:p>
          <a:p>
            <a:r>
              <a:rPr lang="en-IE" sz="2400" dirty="0"/>
              <a:t>Kathy realises this when she and Tommy visit Miss Emily to see if they can be considered for a “deferral”. Miss Emily and Madame explain to the young couple that no matter how much in love they might be or how much they can display their humanity, the “normal” people will always view them as less than human.</a:t>
            </a:r>
          </a:p>
        </p:txBody>
      </p:sp>
    </p:spTree>
    <p:extLst>
      <p:ext uri="{BB962C8B-B14F-4D97-AF65-F5344CB8AC3E}">
        <p14:creationId xmlns:p14="http://schemas.microsoft.com/office/powerpoint/2010/main" val="1194030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8EE416-5B39-431B-B843-637FC7CCA6B7}"/>
              </a:ext>
            </a:extLst>
          </p:cNvPr>
          <p:cNvSpPr>
            <a:spLocks noGrp="1"/>
          </p:cNvSpPr>
          <p:nvPr>
            <p:ph idx="1"/>
          </p:nvPr>
        </p:nvSpPr>
        <p:spPr>
          <a:xfrm>
            <a:off x="1" y="168812"/>
            <a:ext cx="5966354" cy="6687601"/>
          </a:xfrm>
        </p:spPr>
        <p:txBody>
          <a:bodyPr anchor="t">
            <a:normAutofit lnSpcReduction="10000"/>
          </a:bodyPr>
          <a:lstStyle/>
          <a:p>
            <a:r>
              <a:rPr lang="en-IE" sz="3200" dirty="0"/>
              <a:t>However, despite the terrible fate that awaits her, Kathy refuses to sacrifice her own sense of self.</a:t>
            </a:r>
          </a:p>
          <a:p>
            <a:r>
              <a:rPr lang="en-IE" sz="3200" dirty="0"/>
              <a:t>At the end of the novel Kathy is about to begin her donations and she knows she will soon die. The entire novel is Kathy’s reflection on what has been important and valuable in her life: friendship, love and creativity.</a:t>
            </a:r>
          </a:p>
          <a:p>
            <a:r>
              <a:rPr lang="en-IE" sz="3200" dirty="0"/>
              <a:t>It is clear that no matter what society thinks of her, Kathy is an individual who is sustained by her precious memories of all the experiences and relationships that have made her who she is.</a:t>
            </a:r>
          </a:p>
        </p:txBody>
      </p:sp>
      <p:pic>
        <p:nvPicPr>
          <p:cNvPr id="5" name="Picture 4" descr="A screen shot of a person&#10;&#10;Description automatically generated">
            <a:extLst>
              <a:ext uri="{FF2B5EF4-FFF2-40B4-BE49-F238E27FC236}">
                <a16:creationId xmlns:a16="http://schemas.microsoft.com/office/drawing/2014/main" id="{5B24DBA0-5739-4BD3-8FD1-9D0AC518CAFD}"/>
              </a:ext>
            </a:extLst>
          </p:cNvPr>
          <p:cNvPicPr>
            <a:picLocks noChangeAspect="1"/>
          </p:cNvPicPr>
          <p:nvPr/>
        </p:nvPicPr>
        <p:blipFill rotWithShape="1">
          <a:blip r:embed="rId2">
            <a:extLst>
              <a:ext uri="{28A0092B-C50C-407E-A947-70E740481C1C}">
                <a14:useLocalDpi xmlns:a14="http://schemas.microsoft.com/office/drawing/2010/main" val="0"/>
              </a:ext>
            </a:extLst>
          </a:blip>
          <a:srcRect l="26837" r="22088"/>
          <a:stretch/>
        </p:blipFill>
        <p:spPr>
          <a:xfrm>
            <a:off x="5966355" y="1"/>
            <a:ext cx="6225645" cy="6856412"/>
          </a:xfrm>
          <a:custGeom>
            <a:avLst/>
            <a:gdLst/>
            <a:ahLst/>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Tree>
    <p:extLst>
      <p:ext uri="{BB962C8B-B14F-4D97-AF65-F5344CB8AC3E}">
        <p14:creationId xmlns:p14="http://schemas.microsoft.com/office/powerpoint/2010/main" val="972362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1E3F78-5877-4BE3-A8B3-6793CBBD3922}"/>
              </a:ext>
            </a:extLst>
          </p:cNvPr>
          <p:cNvSpPr>
            <a:spLocks noGrp="1"/>
          </p:cNvSpPr>
          <p:nvPr>
            <p:ph type="title"/>
          </p:nvPr>
        </p:nvSpPr>
        <p:spPr>
          <a:xfrm>
            <a:off x="589009" y="502400"/>
            <a:ext cx="3367171" cy="1818064"/>
          </a:xfrm>
        </p:spPr>
        <p:txBody>
          <a:bodyPr>
            <a:normAutofit/>
          </a:bodyPr>
          <a:lstStyle/>
          <a:p>
            <a:pPr algn="ctr"/>
            <a:r>
              <a:rPr lang="en-IE" sz="2800"/>
              <a:t>‘Brooklyn’ + ‘Never Let Me Go’</a:t>
            </a:r>
          </a:p>
        </p:txBody>
      </p:sp>
      <p:pic>
        <p:nvPicPr>
          <p:cNvPr id="7" name="Picture 6" descr="A person wearing a suit and tie&#10;&#10;Description automatically generated">
            <a:extLst>
              <a:ext uri="{FF2B5EF4-FFF2-40B4-BE49-F238E27FC236}">
                <a16:creationId xmlns:a16="http://schemas.microsoft.com/office/drawing/2014/main" id="{E713A42A-F581-4CD6-936D-6001E26E8A5D}"/>
              </a:ext>
            </a:extLst>
          </p:cNvPr>
          <p:cNvPicPr>
            <a:picLocks noChangeAspect="1"/>
          </p:cNvPicPr>
          <p:nvPr/>
        </p:nvPicPr>
        <p:blipFill rotWithShape="1">
          <a:blip r:embed="rId2">
            <a:extLst>
              <a:ext uri="{28A0092B-C50C-407E-A947-70E740481C1C}">
                <a14:useLocalDpi xmlns:a14="http://schemas.microsoft.com/office/drawing/2010/main" val="0"/>
              </a:ext>
            </a:extLst>
          </a:blip>
          <a:srcRect t="2954" b="32732"/>
          <a:stretch/>
        </p:blipFill>
        <p:spPr>
          <a:xfrm>
            <a:off x="4555236" y="6"/>
            <a:ext cx="7636763" cy="2762724"/>
          </a:xfrm>
          <a:prstGeom prst="rect">
            <a:avLst/>
          </a:prstGeom>
        </p:spPr>
      </p:pic>
      <p:sp>
        <p:nvSpPr>
          <p:cNvPr id="14" name="Rectangle 13">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5" name="Picture 4" descr="A person looking at the camera&#10;&#10;Description automatically generated">
            <a:extLst>
              <a:ext uri="{FF2B5EF4-FFF2-40B4-BE49-F238E27FC236}">
                <a16:creationId xmlns:a16="http://schemas.microsoft.com/office/drawing/2014/main" id="{5A0B44EF-A910-45CD-A8C4-3DE453F15DEF}"/>
              </a:ext>
            </a:extLst>
          </p:cNvPr>
          <p:cNvPicPr>
            <a:picLocks noChangeAspect="1"/>
          </p:cNvPicPr>
          <p:nvPr/>
        </p:nvPicPr>
        <p:blipFill rotWithShape="1">
          <a:blip r:embed="rId3">
            <a:extLst>
              <a:ext uri="{28A0092B-C50C-407E-A947-70E740481C1C}">
                <a14:useLocalDpi xmlns:a14="http://schemas.microsoft.com/office/drawing/2010/main" val="0"/>
              </a:ext>
            </a:extLst>
          </a:blip>
          <a:srcRect l="20459" r="25459"/>
          <a:stretch/>
        </p:blipFill>
        <p:spPr>
          <a:xfrm>
            <a:off x="-1" y="2826737"/>
            <a:ext cx="4565779" cy="4031263"/>
          </a:xfrm>
          <a:prstGeom prst="rect">
            <a:avLst/>
          </a:prstGeom>
        </p:spPr>
      </p:pic>
      <p:sp>
        <p:nvSpPr>
          <p:cNvPr id="3" name="Content Placeholder 2">
            <a:extLst>
              <a:ext uri="{FF2B5EF4-FFF2-40B4-BE49-F238E27FC236}">
                <a16:creationId xmlns:a16="http://schemas.microsoft.com/office/drawing/2014/main" id="{12127987-2128-4C7D-AB06-6CAF19B6E7E1}"/>
              </a:ext>
            </a:extLst>
          </p:cNvPr>
          <p:cNvSpPr>
            <a:spLocks noGrp="1"/>
          </p:cNvSpPr>
          <p:nvPr>
            <p:ph idx="1"/>
          </p:nvPr>
        </p:nvSpPr>
        <p:spPr>
          <a:xfrm>
            <a:off x="4619244" y="2826737"/>
            <a:ext cx="7400895" cy="4027030"/>
          </a:xfrm>
        </p:spPr>
        <p:txBody>
          <a:bodyPr anchor="ctr">
            <a:normAutofit/>
          </a:bodyPr>
          <a:lstStyle/>
          <a:p>
            <a:r>
              <a:rPr lang="en-IE" sz="2400" b="1" dirty="0"/>
              <a:t>Eilis is more successful than Kathy in establishing her identity and becoming a happy and fulfilled individual. Of course, Eilis has a chance of a future and a long, happy life, so she is not subjected to the same restrictions as Kathy.</a:t>
            </a:r>
          </a:p>
          <a:p>
            <a:r>
              <a:rPr lang="en-IE" sz="2400" dirty="0"/>
              <a:t>The only antagonistic force determined to deny Eilis her chance to be who she wants to be is Miss Kelly. </a:t>
            </a:r>
            <a:r>
              <a:rPr lang="en-IE" sz="2400" b="1" dirty="0"/>
              <a:t>However, Miss Kelly is nit as powerful as the entire weight of society in ‘Never Let Me Go’.</a:t>
            </a:r>
          </a:p>
          <a:p>
            <a:endParaRPr lang="en-IE" sz="2400" dirty="0"/>
          </a:p>
        </p:txBody>
      </p:sp>
      <p:sp>
        <p:nvSpPr>
          <p:cNvPr id="16" name="Rectangle 15">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1708243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EBE7D0-7F90-4779-A0A3-5A75E6C4967F}"/>
              </a:ext>
            </a:extLst>
          </p:cNvPr>
          <p:cNvSpPr>
            <a:spLocks noGrp="1"/>
          </p:cNvSpPr>
          <p:nvPr>
            <p:ph idx="1"/>
          </p:nvPr>
        </p:nvSpPr>
        <p:spPr>
          <a:xfrm>
            <a:off x="196948" y="225083"/>
            <a:ext cx="5287554" cy="6632917"/>
          </a:xfrm>
        </p:spPr>
        <p:txBody>
          <a:bodyPr>
            <a:normAutofit lnSpcReduction="10000"/>
          </a:bodyPr>
          <a:lstStyle/>
          <a:p>
            <a:r>
              <a:rPr lang="en-IE" dirty="0"/>
              <a:t>Eilis is more than strong enough to stand up to Miss Kelly and return to America to be with the man she loves. </a:t>
            </a:r>
            <a:r>
              <a:rPr lang="en-IE" b="1" dirty="0"/>
              <a:t>As a result, the ending of the film is much more positive than the novel in establishing the central character’s identity. Kathy is left with her treasured memories, which are some consolation, but they are no substitute for a situation like Eilis’s.</a:t>
            </a:r>
          </a:p>
          <a:p>
            <a:r>
              <a:rPr lang="en-IE" dirty="0"/>
              <a:t>Eilis is successful in becoming the person she wants to be, and the happy ending of the film convinces us that she has made the right decision and is living life on her own terms.</a:t>
            </a:r>
          </a:p>
        </p:txBody>
      </p:sp>
      <p:pic>
        <p:nvPicPr>
          <p:cNvPr id="7" name="Picture 6" descr="A picture containing clothing, shirt&#10;&#10;Description automatically generated">
            <a:extLst>
              <a:ext uri="{FF2B5EF4-FFF2-40B4-BE49-F238E27FC236}">
                <a16:creationId xmlns:a16="http://schemas.microsoft.com/office/drawing/2014/main" id="{EBDCC5BD-6C21-4A77-A5FE-B99C417A02A8}"/>
              </a:ext>
            </a:extLst>
          </p:cNvPr>
          <p:cNvPicPr>
            <a:picLocks noChangeAspect="1"/>
          </p:cNvPicPr>
          <p:nvPr/>
        </p:nvPicPr>
        <p:blipFill rotWithShape="1">
          <a:blip r:embed="rId2">
            <a:extLst>
              <a:ext uri="{28A0092B-C50C-407E-A947-70E740481C1C}">
                <a14:useLocalDpi xmlns:a14="http://schemas.microsoft.com/office/drawing/2010/main" val="0"/>
              </a:ext>
            </a:extLst>
          </a:blip>
          <a:srcRect l="23802" r="29051" b="-1"/>
          <a:stretch/>
        </p:blipFill>
        <p:spPr>
          <a:xfrm>
            <a:off x="6128227" y="789709"/>
            <a:ext cx="2397514" cy="2161236"/>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pic>
        <p:nvPicPr>
          <p:cNvPr id="5" name="Picture 4" descr="A close up of a person&#10;&#10;Description automatically generated">
            <a:extLst>
              <a:ext uri="{FF2B5EF4-FFF2-40B4-BE49-F238E27FC236}">
                <a16:creationId xmlns:a16="http://schemas.microsoft.com/office/drawing/2014/main" id="{A427380E-59C0-4D10-9A7D-3E7C4583A55F}"/>
              </a:ext>
            </a:extLst>
          </p:cNvPr>
          <p:cNvPicPr>
            <a:picLocks noChangeAspect="1"/>
          </p:cNvPicPr>
          <p:nvPr/>
        </p:nvPicPr>
        <p:blipFill rotWithShape="1">
          <a:blip r:embed="rId3">
            <a:extLst>
              <a:ext uri="{28A0092B-C50C-407E-A947-70E740481C1C}">
                <a14:useLocalDpi xmlns:a14="http://schemas.microsoft.com/office/drawing/2010/main" val="0"/>
              </a:ext>
            </a:extLst>
          </a:blip>
          <a:srcRect r="9182" b="-1"/>
          <a:stretch/>
        </p:blipFill>
        <p:spPr>
          <a:xfrm>
            <a:off x="5484502" y="1423024"/>
            <a:ext cx="6274683" cy="4597738"/>
          </a:xfrm>
          <a:custGeom>
            <a:avLst/>
            <a:gdLst/>
            <a:ahLst/>
            <a:cxnLst/>
            <a:rect l="l" t="t" r="r" b="b"/>
            <a:pathLst>
              <a:path w="6274683" h="4597738">
                <a:moveTo>
                  <a:pt x="373676" y="2507768"/>
                </a:moveTo>
                <a:cubicBezTo>
                  <a:pt x="937335" y="2507768"/>
                  <a:pt x="937335" y="2507768"/>
                  <a:pt x="937335" y="2507768"/>
                </a:cubicBezTo>
                <a:cubicBezTo>
                  <a:pt x="965853" y="2507768"/>
                  <a:pt x="1002759" y="2527661"/>
                  <a:pt x="1017857" y="2552528"/>
                </a:cubicBezTo>
                <a:cubicBezTo>
                  <a:pt x="1299687" y="3034940"/>
                  <a:pt x="1299687" y="3034940"/>
                  <a:pt x="1299687" y="3034940"/>
                </a:cubicBezTo>
                <a:cubicBezTo>
                  <a:pt x="1313107" y="3061464"/>
                  <a:pt x="1313107" y="3101250"/>
                  <a:pt x="1299687" y="3127775"/>
                </a:cubicBezTo>
                <a:cubicBezTo>
                  <a:pt x="1017857" y="3610186"/>
                  <a:pt x="1017857" y="3610186"/>
                  <a:pt x="1017857" y="3610186"/>
                </a:cubicBezTo>
                <a:cubicBezTo>
                  <a:pt x="1002759" y="3635053"/>
                  <a:pt x="965853" y="3654946"/>
                  <a:pt x="937335" y="3654946"/>
                </a:cubicBezTo>
                <a:lnTo>
                  <a:pt x="373676" y="3654946"/>
                </a:lnTo>
                <a:cubicBezTo>
                  <a:pt x="343480" y="3654946"/>
                  <a:pt x="306574" y="3635053"/>
                  <a:pt x="293153" y="3610186"/>
                </a:cubicBezTo>
                <a:cubicBezTo>
                  <a:pt x="11324" y="3127775"/>
                  <a:pt x="11324" y="3127775"/>
                  <a:pt x="11324" y="3127775"/>
                </a:cubicBezTo>
                <a:cubicBezTo>
                  <a:pt x="-3774" y="3101250"/>
                  <a:pt x="-3774" y="3061464"/>
                  <a:pt x="11324" y="3034940"/>
                </a:cubicBezTo>
                <a:cubicBezTo>
                  <a:pt x="293153" y="2552528"/>
                  <a:pt x="293153" y="2552528"/>
                  <a:pt x="293153" y="2552528"/>
                </a:cubicBezTo>
                <a:cubicBezTo>
                  <a:pt x="306574" y="2527661"/>
                  <a:pt x="343480" y="2507768"/>
                  <a:pt x="373676" y="2507768"/>
                </a:cubicBezTo>
                <a:close/>
                <a:moveTo>
                  <a:pt x="2963165" y="0"/>
                </a:moveTo>
                <a:lnTo>
                  <a:pt x="3100668" y="0"/>
                </a:lnTo>
                <a:cubicBezTo>
                  <a:pt x="4782082" y="0"/>
                  <a:pt x="4782082" y="0"/>
                  <a:pt x="4782082" y="0"/>
                </a:cubicBezTo>
                <a:cubicBezTo>
                  <a:pt x="4896379" y="0"/>
                  <a:pt x="5044296" y="79730"/>
                  <a:pt x="5104806" y="179392"/>
                </a:cubicBezTo>
                <a:cubicBezTo>
                  <a:pt x="6234342" y="2112834"/>
                  <a:pt x="6234342" y="2112834"/>
                  <a:pt x="6234342" y="2112834"/>
                </a:cubicBezTo>
                <a:cubicBezTo>
                  <a:pt x="6288131" y="2219140"/>
                  <a:pt x="6288131" y="2378598"/>
                  <a:pt x="6234342" y="2484906"/>
                </a:cubicBezTo>
                <a:cubicBezTo>
                  <a:pt x="5104806" y="4418346"/>
                  <a:pt x="5104806" y="4418346"/>
                  <a:pt x="5104806" y="4418346"/>
                </a:cubicBezTo>
                <a:cubicBezTo>
                  <a:pt x="5044296" y="4518010"/>
                  <a:pt x="4896379" y="4597738"/>
                  <a:pt x="4782082" y="4597738"/>
                </a:cubicBezTo>
                <a:lnTo>
                  <a:pt x="2523007" y="4597738"/>
                </a:lnTo>
                <a:cubicBezTo>
                  <a:pt x="2401986" y="4597738"/>
                  <a:pt x="2254071" y="4518010"/>
                  <a:pt x="2200284" y="4418346"/>
                </a:cubicBezTo>
                <a:cubicBezTo>
                  <a:pt x="1070747" y="2484906"/>
                  <a:pt x="1070747" y="2484906"/>
                  <a:pt x="1070747" y="2484906"/>
                </a:cubicBezTo>
                <a:cubicBezTo>
                  <a:pt x="1010234" y="2378598"/>
                  <a:pt x="1010234" y="2219140"/>
                  <a:pt x="1070747" y="2112834"/>
                </a:cubicBezTo>
                <a:cubicBezTo>
                  <a:pt x="1141343" y="1991994"/>
                  <a:pt x="1207527" y="1878706"/>
                  <a:pt x="1269574" y="1772499"/>
                </a:cubicBezTo>
                <a:lnTo>
                  <a:pt x="1354552" y="1627041"/>
                </a:lnTo>
                <a:lnTo>
                  <a:pt x="2423436" y="1627041"/>
                </a:lnTo>
                <a:cubicBezTo>
                  <a:pt x="2482091" y="1627041"/>
                  <a:pt x="2557999" y="1586126"/>
                  <a:pt x="2589052" y="1534980"/>
                </a:cubicBezTo>
                <a:cubicBezTo>
                  <a:pt x="2589052" y="1534980"/>
                  <a:pt x="2589052" y="1534980"/>
                  <a:pt x="3168709" y="542774"/>
                </a:cubicBezTo>
                <a:cubicBezTo>
                  <a:pt x="3196312" y="488219"/>
                  <a:pt x="3196312" y="406388"/>
                  <a:pt x="3168709" y="351833"/>
                </a:cubicBezTo>
                <a:cubicBezTo>
                  <a:pt x="3168709" y="351833"/>
                  <a:pt x="3168709" y="351833"/>
                  <a:pt x="2980349" y="29414"/>
                </a:cubicBezTo>
                <a:close/>
              </a:path>
            </a:pathLst>
          </a:custGeom>
        </p:spPr>
      </p:pic>
    </p:spTree>
    <p:extLst>
      <p:ext uri="{BB962C8B-B14F-4D97-AF65-F5344CB8AC3E}">
        <p14:creationId xmlns:p14="http://schemas.microsoft.com/office/powerpoint/2010/main" val="2028113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E727D281-11B4-4988-A905-2040CF7E88F0}"/>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4619" r="3" b="22883"/>
          <a:stretch/>
        </p:blipFill>
        <p:spPr>
          <a:xfrm>
            <a:off x="3125968" y="2527222"/>
            <a:ext cx="3316388" cy="3316386"/>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4" name="Picture 3" descr="A picture containing person, outdoor, water, man&#10;&#10;Description automatically generated">
            <a:extLst>
              <a:ext uri="{FF2B5EF4-FFF2-40B4-BE49-F238E27FC236}">
                <a16:creationId xmlns:a16="http://schemas.microsoft.com/office/drawing/2014/main" id="{77BA932C-436B-4315-B46F-BEC9CA47D1F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12942" r="3" b="29692"/>
          <a:stretch/>
        </p:blipFill>
        <p:spPr>
          <a:xfrm>
            <a:off x="1" y="1"/>
            <a:ext cx="4443799" cy="3776782"/>
          </a:xfrm>
          <a:custGeom>
            <a:avLst/>
            <a:gdLst/>
            <a:ahLst/>
            <a:cxnLst/>
            <a:rect l="l" t="t" r="r" b="b"/>
            <a:pathLst>
              <a:path w="4443799" h="3776782">
                <a:moveTo>
                  <a:pt x="0" y="0"/>
                </a:moveTo>
                <a:lnTo>
                  <a:pt x="4164578" y="0"/>
                </a:lnTo>
                <a:lnTo>
                  <a:pt x="4238884" y="154250"/>
                </a:lnTo>
                <a:cubicBezTo>
                  <a:pt x="4370833" y="466214"/>
                  <a:pt x="4443799" y="809200"/>
                  <a:pt x="4443799" y="1169228"/>
                </a:cubicBezTo>
                <a:cubicBezTo>
                  <a:pt x="4443799" y="2609341"/>
                  <a:pt x="3276357" y="3776782"/>
                  <a:pt x="1836244" y="3776782"/>
                </a:cubicBezTo>
                <a:cubicBezTo>
                  <a:pt x="1206195" y="3776782"/>
                  <a:pt x="628337" y="3553326"/>
                  <a:pt x="177598" y="3181344"/>
                </a:cubicBezTo>
                <a:lnTo>
                  <a:pt x="0" y="3019932"/>
                </a:lnTo>
                <a:close/>
              </a:path>
            </a:pathLst>
          </a:custGeom>
          <a:effectLst>
            <a:softEdge rad="0"/>
          </a:effectLst>
        </p:spPr>
      </p:pic>
      <p:pic>
        <p:nvPicPr>
          <p:cNvPr id="6" name="Picture 5" descr="A picture containing food&#10;&#10;Description automatically generated">
            <a:extLst>
              <a:ext uri="{FF2B5EF4-FFF2-40B4-BE49-F238E27FC236}">
                <a16:creationId xmlns:a16="http://schemas.microsoft.com/office/drawing/2014/main" id="{AAEF64A5-ABE6-478D-A29F-F7A5DFADD837}"/>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t="22992" b="23868"/>
          <a:stretch/>
        </p:blipFill>
        <p:spPr>
          <a:xfrm>
            <a:off x="20" y="3917273"/>
            <a:ext cx="3440566" cy="2950205"/>
          </a:xfrm>
          <a:custGeom>
            <a:avLst/>
            <a:gdLst/>
            <a:ahLst/>
            <a:cxnLst/>
            <a:rect l="l" t="t" r="r" b="b"/>
            <a:pathLst>
              <a:path w="3440586" h="2950205">
                <a:moveTo>
                  <a:pt x="1539166" y="0"/>
                </a:moveTo>
                <a:cubicBezTo>
                  <a:pt x="2589292" y="0"/>
                  <a:pt x="3440586" y="851294"/>
                  <a:pt x="3440586" y="1901419"/>
                </a:cubicBezTo>
                <a:cubicBezTo>
                  <a:pt x="3440586" y="2229583"/>
                  <a:pt x="3357452" y="2538330"/>
                  <a:pt x="3211095" y="2807749"/>
                </a:cubicBezTo>
                <a:lnTo>
                  <a:pt x="3124550" y="2950205"/>
                </a:lnTo>
                <a:lnTo>
                  <a:pt x="0" y="2950205"/>
                </a:lnTo>
                <a:lnTo>
                  <a:pt x="0" y="788141"/>
                </a:lnTo>
                <a:lnTo>
                  <a:pt x="71938" y="691940"/>
                </a:lnTo>
                <a:cubicBezTo>
                  <a:pt x="420687" y="269355"/>
                  <a:pt x="948471" y="0"/>
                  <a:pt x="1539166" y="0"/>
                </a:cubicBezTo>
                <a:close/>
              </a:path>
            </a:pathLst>
          </a:custGeom>
          <a:effectLst>
            <a:softEdge rad="0"/>
          </a:effectLst>
        </p:spPr>
      </p:pic>
      <p:pic>
        <p:nvPicPr>
          <p:cNvPr id="11" name="Picture 10">
            <a:extLst>
              <a:ext uri="{FF2B5EF4-FFF2-40B4-BE49-F238E27FC236}">
                <a16:creationId xmlns:a16="http://schemas.microsoft.com/office/drawing/2014/main" id="{DD257392-088E-4D55-B128-FFD59A895D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39DEFF5C-9FE3-430A-B721-7DDE7916E96C}"/>
              </a:ext>
            </a:extLst>
          </p:cNvPr>
          <p:cNvSpPr>
            <a:spLocks noGrp="1"/>
          </p:cNvSpPr>
          <p:nvPr>
            <p:ph type="title"/>
          </p:nvPr>
        </p:nvSpPr>
        <p:spPr>
          <a:xfrm>
            <a:off x="4443800" y="-46761"/>
            <a:ext cx="4333814" cy="1454051"/>
          </a:xfrm>
        </p:spPr>
        <p:txBody>
          <a:bodyPr>
            <a:normAutofit/>
          </a:bodyPr>
          <a:lstStyle/>
          <a:p>
            <a:r>
              <a:rPr lang="en-IE" sz="3600" dirty="0">
                <a:solidFill>
                  <a:srgbClr val="000000"/>
                </a:solidFill>
              </a:rPr>
              <a:t>‘Eclipsed’ + ‘Brooklyn’ + ‘Never Let Me Go’</a:t>
            </a:r>
          </a:p>
        </p:txBody>
      </p:sp>
      <p:sp>
        <p:nvSpPr>
          <p:cNvPr id="3" name="Content Placeholder 2">
            <a:extLst>
              <a:ext uri="{FF2B5EF4-FFF2-40B4-BE49-F238E27FC236}">
                <a16:creationId xmlns:a16="http://schemas.microsoft.com/office/drawing/2014/main" id="{7CCBD373-67A6-4D88-9438-4D46ACE92068}"/>
              </a:ext>
            </a:extLst>
          </p:cNvPr>
          <p:cNvSpPr>
            <a:spLocks noGrp="1"/>
          </p:cNvSpPr>
          <p:nvPr>
            <p:ph idx="1"/>
          </p:nvPr>
        </p:nvSpPr>
        <p:spPr>
          <a:xfrm>
            <a:off x="6096000" y="1407290"/>
            <a:ext cx="6095980" cy="5450710"/>
          </a:xfrm>
        </p:spPr>
        <p:txBody>
          <a:bodyPr anchor="ctr">
            <a:normAutofit lnSpcReduction="10000"/>
          </a:bodyPr>
          <a:lstStyle/>
          <a:p>
            <a:r>
              <a:rPr lang="en-IE" b="1" dirty="0">
                <a:solidFill>
                  <a:srgbClr val="000000"/>
                </a:solidFill>
              </a:rPr>
              <a:t>The ending of the play ‘Eclipsed’ is more similar to ‘Never Let Me Go’ than it is to ‘Brooklyn’ because it seems to say societal pressures can deny a person or group pf people a chance of establishing their identity.</a:t>
            </a:r>
          </a:p>
          <a:p>
            <a:r>
              <a:rPr lang="en-IE" b="1" dirty="0">
                <a:solidFill>
                  <a:srgbClr val="000000"/>
                </a:solidFill>
              </a:rPr>
              <a:t>However, the characters in the play are even less successful in coming to terms with who they are than the characters in the novel. At least Kathy is left with her happy memories, which make life worth living, but the same cannot be said for the characters in ‘Eclipsed’.</a:t>
            </a:r>
          </a:p>
        </p:txBody>
      </p:sp>
    </p:spTree>
    <p:extLst>
      <p:ext uri="{BB962C8B-B14F-4D97-AF65-F5344CB8AC3E}">
        <p14:creationId xmlns:p14="http://schemas.microsoft.com/office/powerpoint/2010/main" val="313697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sitting on a table&#10;&#10;Description automatically generated">
            <a:extLst>
              <a:ext uri="{FF2B5EF4-FFF2-40B4-BE49-F238E27FC236}">
                <a16:creationId xmlns:a16="http://schemas.microsoft.com/office/drawing/2014/main" id="{7A9CAEF4-87B8-457A-9D31-C35B0AC2E94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26799" r="1" b="1"/>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D19D6B5C-8BBA-463D-A40D-9E4629C261E6}"/>
              </a:ext>
            </a:extLst>
          </p:cNvPr>
          <p:cNvSpPr>
            <a:spLocks noGrp="1"/>
          </p:cNvSpPr>
          <p:nvPr>
            <p:ph idx="1"/>
          </p:nvPr>
        </p:nvSpPr>
        <p:spPr>
          <a:xfrm>
            <a:off x="1" y="0"/>
            <a:ext cx="5908430" cy="6857990"/>
          </a:xfrm>
        </p:spPr>
        <p:txBody>
          <a:bodyPr anchor="ctr">
            <a:normAutofit/>
          </a:bodyPr>
          <a:lstStyle/>
          <a:p>
            <a:r>
              <a:rPr lang="en-IE" sz="3200" dirty="0">
                <a:solidFill>
                  <a:srgbClr val="000000"/>
                </a:solidFill>
              </a:rPr>
              <a:t>This is made clear by the return of Rosa and Nellie-Nora in the final scene. Rosa is struggling with the realisation that she will probably never learn more about her mother than she already has. All she is left with is a baby photo that is not even of her. </a:t>
            </a:r>
          </a:p>
          <a:p>
            <a:r>
              <a:rPr lang="en-IE" sz="3200" dirty="0">
                <a:solidFill>
                  <a:srgbClr val="000000"/>
                </a:solidFill>
              </a:rPr>
              <a:t>Far from reaching a resolution in her search for all the details about who she is and where she comes from, Rosa is left confused and saddened by the visit.</a:t>
            </a:r>
          </a:p>
        </p:txBody>
      </p:sp>
    </p:spTree>
    <p:extLst>
      <p:ext uri="{BB962C8B-B14F-4D97-AF65-F5344CB8AC3E}">
        <p14:creationId xmlns:p14="http://schemas.microsoft.com/office/powerpoint/2010/main" val="332292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3AB00AE-4340-440F-82E1-9F69D1D55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person, outdoor, woman, man&#10;&#10;Description automatically generated">
            <a:extLst>
              <a:ext uri="{FF2B5EF4-FFF2-40B4-BE49-F238E27FC236}">
                <a16:creationId xmlns:a16="http://schemas.microsoft.com/office/drawing/2014/main" id="{42D50F8A-CA83-4131-8FD6-A13CD385CADA}"/>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5889" r="-1" b="31307"/>
          <a:stretch/>
        </p:blipFill>
        <p:spPr>
          <a:xfrm>
            <a:off x="6083786" y="-168316"/>
            <a:ext cx="6261330" cy="3932313"/>
          </a:xfrm>
          <a:prstGeom prst="rect">
            <a:avLst/>
          </a:prstGeom>
          <a:effectLst>
            <a:softEdge rad="533400"/>
          </a:effectLst>
        </p:spPr>
      </p:pic>
      <p:pic>
        <p:nvPicPr>
          <p:cNvPr id="5" name="Picture 4" descr="A person sitting in a chair&#10;&#10;Description automatically generated">
            <a:extLst>
              <a:ext uri="{FF2B5EF4-FFF2-40B4-BE49-F238E27FC236}">
                <a16:creationId xmlns:a16="http://schemas.microsoft.com/office/drawing/2014/main" id="{09684382-22C3-4C2E-BBD3-CA8CE1D8587C}"/>
              </a:ext>
            </a:extLst>
          </p:cNvPr>
          <p:cNvPicPr>
            <a:picLocks noChangeAspect="1"/>
          </p:cNvPicPr>
          <p:nvPr/>
        </p:nvPicPr>
        <p:blipFill rotWithShape="1">
          <a:blip r:embed="rId3">
            <a:extLst>
              <a:ext uri="{28A0092B-C50C-407E-A947-70E740481C1C}">
                <a14:useLocalDpi xmlns:a14="http://schemas.microsoft.com/office/drawing/2010/main" val="0"/>
              </a:ext>
            </a:extLst>
          </a:blip>
          <a:srcRect l="1120" r="1"/>
          <a:stretch/>
        </p:blipFill>
        <p:spPr>
          <a:xfrm>
            <a:off x="6089904" y="2487166"/>
            <a:ext cx="6263640" cy="4215384"/>
          </a:xfrm>
          <a:prstGeom prst="rect">
            <a:avLst/>
          </a:prstGeom>
          <a:effectLst>
            <a:softEdge rad="533400"/>
          </a:effectLst>
        </p:spPr>
      </p:pic>
      <p:pic>
        <p:nvPicPr>
          <p:cNvPr id="14" name="Picture 13">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E959F54-9EFA-42B9-A6D4-8DF8DFAC98D7}"/>
              </a:ext>
            </a:extLst>
          </p:cNvPr>
          <p:cNvSpPr>
            <a:spLocks noGrp="1"/>
          </p:cNvSpPr>
          <p:nvPr>
            <p:ph idx="1"/>
          </p:nvPr>
        </p:nvSpPr>
        <p:spPr>
          <a:xfrm>
            <a:off x="281355" y="0"/>
            <a:ext cx="6261330" cy="6858000"/>
          </a:xfrm>
        </p:spPr>
        <p:txBody>
          <a:bodyPr anchor="ctr">
            <a:normAutofit lnSpcReduction="10000"/>
          </a:bodyPr>
          <a:lstStyle/>
          <a:p>
            <a:r>
              <a:rPr lang="en-IE" dirty="0">
                <a:solidFill>
                  <a:srgbClr val="000000"/>
                </a:solidFill>
              </a:rPr>
              <a:t>As she leaves, Rosa invites Nellie-Nora to visit, but the older woman is terrified to leave the only home she has ever known. </a:t>
            </a:r>
          </a:p>
          <a:p>
            <a:r>
              <a:rPr lang="en-IE" dirty="0">
                <a:solidFill>
                  <a:srgbClr val="000000"/>
                </a:solidFill>
              </a:rPr>
              <a:t>The cruel legacy of the laundry lives on in Rosa’s unfulfilled longing to know exactly who she is and Nellie-Nora’s sad acceptance that she has been so shaped by institutional life that she will never be anything more than one of the ‘eclipsed’ women.</a:t>
            </a:r>
          </a:p>
          <a:p>
            <a:r>
              <a:rPr lang="en-IE" b="1" dirty="0">
                <a:solidFill>
                  <a:srgbClr val="000000"/>
                </a:solidFill>
              </a:rPr>
              <a:t>Unlike Eilis in ‘Brooklyn’, the women in the play have no happy resolution of their quest to establish their identity, nor are they left with even the peace of mind that Kathy has when she reflects on what has made her who she is.</a:t>
            </a:r>
          </a:p>
        </p:txBody>
      </p:sp>
    </p:spTree>
    <p:extLst>
      <p:ext uri="{BB962C8B-B14F-4D97-AF65-F5344CB8AC3E}">
        <p14:creationId xmlns:p14="http://schemas.microsoft.com/office/powerpoint/2010/main" val="413629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1C23F-5C29-44B3-92A1-DD49A76D8241}"/>
              </a:ext>
            </a:extLst>
          </p:cNvPr>
          <p:cNvSpPr>
            <a:spLocks noGrp="1"/>
          </p:cNvSpPr>
          <p:nvPr>
            <p:ph type="title"/>
          </p:nvPr>
        </p:nvSpPr>
        <p:spPr>
          <a:xfrm>
            <a:off x="6775027" y="0"/>
            <a:ext cx="4737947" cy="965761"/>
          </a:xfrm>
        </p:spPr>
        <p:txBody>
          <a:bodyPr anchor="b">
            <a:normAutofit/>
          </a:bodyPr>
          <a:lstStyle/>
          <a:p>
            <a:r>
              <a:rPr lang="en-IE" sz="4000" dirty="0"/>
              <a:t>‘Never Let Me Go’</a:t>
            </a:r>
          </a:p>
        </p:txBody>
      </p:sp>
      <p:pic>
        <p:nvPicPr>
          <p:cNvPr id="5" name="Picture 4" descr="A child posing for the camera&#10;&#10;Description automatically generated">
            <a:extLst>
              <a:ext uri="{FF2B5EF4-FFF2-40B4-BE49-F238E27FC236}">
                <a16:creationId xmlns:a16="http://schemas.microsoft.com/office/drawing/2014/main" id="{C6B00866-DE59-49F3-804F-6D916FDB5DA5}"/>
              </a:ext>
            </a:extLst>
          </p:cNvPr>
          <p:cNvPicPr>
            <a:picLocks noChangeAspect="1"/>
          </p:cNvPicPr>
          <p:nvPr/>
        </p:nvPicPr>
        <p:blipFill rotWithShape="1">
          <a:blip r:embed="rId2">
            <a:extLst>
              <a:ext uri="{28A0092B-C50C-407E-A947-70E740481C1C}">
                <a14:useLocalDpi xmlns:a14="http://schemas.microsoft.com/office/drawing/2010/main" val="0"/>
              </a:ext>
            </a:extLst>
          </a:blip>
          <a:srcRect l="18965" r="25467" b="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562C9F9E-4B17-47DE-B1B6-54E53BFF9B8B}"/>
              </a:ext>
            </a:extLst>
          </p:cNvPr>
          <p:cNvSpPr>
            <a:spLocks noGrp="1"/>
          </p:cNvSpPr>
          <p:nvPr>
            <p:ph idx="1"/>
          </p:nvPr>
        </p:nvSpPr>
        <p:spPr>
          <a:xfrm>
            <a:off x="6096000" y="1097280"/>
            <a:ext cx="6096000" cy="5759133"/>
          </a:xfrm>
        </p:spPr>
        <p:txBody>
          <a:bodyPr>
            <a:normAutofit/>
          </a:bodyPr>
          <a:lstStyle/>
          <a:p>
            <a:r>
              <a:rPr lang="en-IE" dirty="0"/>
              <a:t>A key moment early in the novel ‘Never Let Me Go’ forces the children to face an unpleasant truth about their identities.</a:t>
            </a:r>
          </a:p>
          <a:p>
            <a:r>
              <a:rPr lang="en-IE" dirty="0"/>
              <a:t>Kathy and her young school friends are intrigued by the regular visits of a woman known simply as Madame. They believe she comes to the school to view their artwork and select pieces for her “Gallery”.</a:t>
            </a:r>
          </a:p>
          <a:p>
            <a:r>
              <a:rPr lang="en-IE" dirty="0"/>
              <a:t>Madame avoids any contact with the students, and they begin to think she is afraid of them. </a:t>
            </a:r>
          </a:p>
          <a:p>
            <a:pPr marL="0" indent="0">
              <a:buNone/>
            </a:pPr>
            <a:endParaRPr lang="en-IE" dirty="0"/>
          </a:p>
        </p:txBody>
      </p:sp>
    </p:spTree>
    <p:extLst>
      <p:ext uri="{BB962C8B-B14F-4D97-AF65-F5344CB8AC3E}">
        <p14:creationId xmlns:p14="http://schemas.microsoft.com/office/powerpoint/2010/main" val="3770370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01A9FAC-3DE3-4EF8-B526-2823F854C1BD}"/>
              </a:ext>
            </a:extLst>
          </p:cNvPr>
          <p:cNvSpPr>
            <a:spLocks noGrp="1"/>
          </p:cNvSpPr>
          <p:nvPr>
            <p:ph idx="1"/>
          </p:nvPr>
        </p:nvSpPr>
        <p:spPr>
          <a:xfrm>
            <a:off x="260063" y="137354"/>
            <a:ext cx="6291125" cy="7163778"/>
          </a:xfrm>
        </p:spPr>
        <p:txBody>
          <a:bodyPr>
            <a:normAutofit lnSpcReduction="10000"/>
          </a:bodyPr>
          <a:lstStyle/>
          <a:p>
            <a:r>
              <a:rPr lang="en-IE" dirty="0"/>
              <a:t>Kathy, Ruth and some of the other children come up with a plan to swarm around Madame when she next visits. Their scheme works too well and they are shaken to discover that Madame is genuinely afraid of them “in the same wat someone might be afraid of spiders”.</a:t>
            </a:r>
          </a:p>
          <a:p>
            <a:r>
              <a:rPr lang="en-IE" dirty="0"/>
              <a:t>This is a blow to the children’s sense of self because, as Kathy says, it had never occurred to them to wonder how they would feel, “being seen like that, being the spiders”.</a:t>
            </a:r>
          </a:p>
          <a:p>
            <a:r>
              <a:rPr lang="en-IE" dirty="0"/>
              <a:t>For the first time, the children see themselves through someone else’s eyes and they realise that they are truly different from their guardians and “the people outside.”</a:t>
            </a:r>
          </a:p>
          <a:p>
            <a:endParaRPr lang="en-IE" dirty="0"/>
          </a:p>
        </p:txBody>
      </p:sp>
      <p:pic>
        <p:nvPicPr>
          <p:cNvPr id="5" name="Picture 4" descr="A group of people standing around each other&#10;&#10;Description automatically generated">
            <a:extLst>
              <a:ext uri="{FF2B5EF4-FFF2-40B4-BE49-F238E27FC236}">
                <a16:creationId xmlns:a16="http://schemas.microsoft.com/office/drawing/2014/main" id="{1213DFEE-4638-4014-80D9-8F42B6390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7393" y="2339380"/>
            <a:ext cx="4935970" cy="2175915"/>
          </a:xfrm>
          <a:prstGeom prst="rect">
            <a:avLst/>
          </a:prstGeom>
        </p:spPr>
      </p:pic>
    </p:spTree>
    <p:extLst>
      <p:ext uri="{BB962C8B-B14F-4D97-AF65-F5344CB8AC3E}">
        <p14:creationId xmlns:p14="http://schemas.microsoft.com/office/powerpoint/2010/main" val="321045633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63AB00AE-4340-440F-82E1-9F69D1D55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in front of a door&#10;&#10;Description automatically generated">
            <a:extLst>
              <a:ext uri="{FF2B5EF4-FFF2-40B4-BE49-F238E27FC236}">
                <a16:creationId xmlns:a16="http://schemas.microsoft.com/office/drawing/2014/main" id="{D18916D6-7112-49CC-8026-BF2FC1F3643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5820" r="26110"/>
          <a:stretch/>
        </p:blipFill>
        <p:spPr>
          <a:xfrm>
            <a:off x="6083786" y="-168316"/>
            <a:ext cx="6261330" cy="3932313"/>
          </a:xfrm>
          <a:prstGeom prst="rect">
            <a:avLst/>
          </a:prstGeom>
          <a:effectLst>
            <a:softEdge rad="533400"/>
          </a:effectLst>
        </p:spPr>
      </p:pic>
      <p:pic>
        <p:nvPicPr>
          <p:cNvPr id="1026" name="Picture 2" descr="Kiss My Wonder Woman: Strong Female Character Friday: Eilis Lacey ...">
            <a:hlinkClick r:id="rId3"/>
            <a:extLst>
              <a:ext uri="{FF2B5EF4-FFF2-40B4-BE49-F238E27FC236}">
                <a16:creationId xmlns:a16="http://schemas.microsoft.com/office/drawing/2014/main" id="{CBE80FEF-AFE9-447E-82CA-841CF96A6D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16"/>
          <a:stretch/>
        </p:blipFill>
        <p:spPr bwMode="auto">
          <a:xfrm>
            <a:off x="6089904" y="2487166"/>
            <a:ext cx="626364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137" name="Picture 136">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88C24B0-C50E-492D-BF55-3FF56A436255}"/>
              </a:ext>
            </a:extLst>
          </p:cNvPr>
          <p:cNvSpPr>
            <a:spLocks noGrp="1"/>
          </p:cNvSpPr>
          <p:nvPr>
            <p:ph type="title"/>
          </p:nvPr>
        </p:nvSpPr>
        <p:spPr>
          <a:xfrm>
            <a:off x="804998" y="23304"/>
            <a:ext cx="4803636" cy="1311664"/>
          </a:xfrm>
        </p:spPr>
        <p:txBody>
          <a:bodyPr>
            <a:normAutofit/>
          </a:bodyPr>
          <a:lstStyle/>
          <a:p>
            <a:r>
              <a:rPr lang="en-IE" sz="4000" dirty="0">
                <a:solidFill>
                  <a:srgbClr val="000000"/>
                </a:solidFill>
              </a:rPr>
              <a:t>‘Brooklyn’ + ‘Never Let Me Go’</a:t>
            </a:r>
          </a:p>
        </p:txBody>
      </p:sp>
      <p:sp>
        <p:nvSpPr>
          <p:cNvPr id="3" name="Content Placeholder 2">
            <a:extLst>
              <a:ext uri="{FF2B5EF4-FFF2-40B4-BE49-F238E27FC236}">
                <a16:creationId xmlns:a16="http://schemas.microsoft.com/office/drawing/2014/main" id="{24C92B2F-9C70-4B38-8D75-599075A645A2}"/>
              </a:ext>
            </a:extLst>
          </p:cNvPr>
          <p:cNvSpPr>
            <a:spLocks noGrp="1"/>
          </p:cNvSpPr>
          <p:nvPr>
            <p:ph idx="1"/>
          </p:nvPr>
        </p:nvSpPr>
        <p:spPr>
          <a:xfrm>
            <a:off x="211015" y="1334968"/>
            <a:ext cx="6202617" cy="5367582"/>
          </a:xfrm>
        </p:spPr>
        <p:txBody>
          <a:bodyPr anchor="ctr">
            <a:normAutofit fontScale="92500" lnSpcReduction="10000"/>
          </a:bodyPr>
          <a:lstStyle/>
          <a:p>
            <a:r>
              <a:rPr lang="en-IE" sz="3200" b="1" dirty="0">
                <a:solidFill>
                  <a:srgbClr val="000000"/>
                </a:solidFill>
              </a:rPr>
              <a:t>Unlike Kathy and her friends, Eilis’s moment of revelation about her identity comes when she is a grown woman rather than an innocent young child. This moment is not as negative or devastating as the one Kathy and her friends experience in ‘Never Let Me Go’. The only real similarity between the moments of revelation in both texts is that it is a third party who forces the characters to face up to who they are and where they belong.</a:t>
            </a:r>
          </a:p>
        </p:txBody>
      </p:sp>
    </p:spTree>
    <p:extLst>
      <p:ext uri="{BB962C8B-B14F-4D97-AF65-F5344CB8AC3E}">
        <p14:creationId xmlns:p14="http://schemas.microsoft.com/office/powerpoint/2010/main" val="2255049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wearing a white shirt&#10;&#10;Description automatically generated">
            <a:extLst>
              <a:ext uri="{FF2B5EF4-FFF2-40B4-BE49-F238E27FC236}">
                <a16:creationId xmlns:a16="http://schemas.microsoft.com/office/drawing/2014/main" id="{A79018A2-6238-4A09-9C07-1114275A3C59}"/>
              </a:ext>
            </a:extLst>
          </p:cNvPr>
          <p:cNvPicPr>
            <a:picLocks noChangeAspect="1"/>
          </p:cNvPicPr>
          <p:nvPr/>
        </p:nvPicPr>
        <p:blipFill rotWithShape="1">
          <a:blip r:embed="rId2">
            <a:extLst>
              <a:ext uri="{28A0092B-C50C-407E-A947-70E740481C1C}">
                <a14:useLocalDpi xmlns:a14="http://schemas.microsoft.com/office/drawing/2010/main" val="0"/>
              </a:ext>
            </a:extLst>
          </a:blip>
          <a:srcRect l="12094" r="24843" b="-2"/>
          <a:stretch/>
        </p:blipFill>
        <p:spPr>
          <a:xfrm>
            <a:off x="644652" y="722376"/>
            <a:ext cx="6263640" cy="5413248"/>
          </a:xfrm>
          <a:prstGeom prst="rect">
            <a:avLst/>
          </a:prstGeom>
          <a:effectLst/>
        </p:spPr>
      </p:pic>
      <p:sp>
        <p:nvSpPr>
          <p:cNvPr id="3" name="Content Placeholder 2">
            <a:extLst>
              <a:ext uri="{FF2B5EF4-FFF2-40B4-BE49-F238E27FC236}">
                <a16:creationId xmlns:a16="http://schemas.microsoft.com/office/drawing/2014/main" id="{834D6BA7-6AF7-44C5-A661-44478DD52365}"/>
              </a:ext>
            </a:extLst>
          </p:cNvPr>
          <p:cNvSpPr>
            <a:spLocks noGrp="1"/>
          </p:cNvSpPr>
          <p:nvPr>
            <p:ph idx="1"/>
          </p:nvPr>
        </p:nvSpPr>
        <p:spPr>
          <a:xfrm>
            <a:off x="7552944" y="196948"/>
            <a:ext cx="4474933" cy="6661052"/>
          </a:xfrm>
        </p:spPr>
        <p:txBody>
          <a:bodyPr>
            <a:normAutofit fontScale="92500"/>
          </a:bodyPr>
          <a:lstStyle/>
          <a:p>
            <a:r>
              <a:rPr lang="en-IE" dirty="0"/>
              <a:t>In Eilis’s case, her uncertainty abut her identity occurs when she returns to Ireland after her sister’s death. Suddenly she is unsure about who she is and where she belongs. Is she Eilis Fiorello, with a future mapped out for her in New York, or is she Eilis Lacey who is being primed to take over her sister’s office job and settle down with Jim Farrell?</a:t>
            </a:r>
          </a:p>
          <a:p>
            <a:r>
              <a:rPr lang="en-IE" dirty="0"/>
              <a:t>The answer comes when Miss Kelly confronts her about her marriage to Tony. At that moment, Eilis knows exactly who she is and where she must be.</a:t>
            </a:r>
          </a:p>
        </p:txBody>
      </p:sp>
    </p:spTree>
    <p:extLst>
      <p:ext uri="{BB962C8B-B14F-4D97-AF65-F5344CB8AC3E}">
        <p14:creationId xmlns:p14="http://schemas.microsoft.com/office/powerpoint/2010/main" val="949625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B5809B1F-0726-44C0-B0A1-7FCE2A129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560321" y="4232366"/>
            <a:ext cx="5610120" cy="2625634"/>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26EE9A0B-C601-4E3F-8541-29CA20DE11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5904411" cy="4406393"/>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3"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erson wearing a white shirt&#10;&#10;Description automatically generated">
            <a:extLst>
              <a:ext uri="{FF2B5EF4-FFF2-40B4-BE49-F238E27FC236}">
                <a16:creationId xmlns:a16="http://schemas.microsoft.com/office/drawing/2014/main" id="{785E241C-ECCA-42E4-8D6F-81F86C33075C}"/>
              </a:ext>
            </a:extLst>
          </p:cNvPr>
          <p:cNvPicPr>
            <a:picLocks noChangeAspect="1"/>
          </p:cNvPicPr>
          <p:nvPr/>
        </p:nvPicPr>
        <p:blipFill rotWithShape="1">
          <a:blip r:embed="rId2">
            <a:extLst>
              <a:ext uri="{28A0092B-C50C-407E-A947-70E740481C1C}">
                <a14:useLocalDpi xmlns:a14="http://schemas.microsoft.com/office/drawing/2010/main" val="0"/>
              </a:ext>
            </a:extLst>
          </a:blip>
          <a:srcRect l="6339" r="19086" b="-2"/>
          <a:stretch/>
        </p:blipFill>
        <p:spPr>
          <a:xfrm>
            <a:off x="1" y="10"/>
            <a:ext cx="5681097" cy="4151910"/>
          </a:xfrm>
          <a:custGeom>
            <a:avLst/>
            <a:gdLst/>
            <a:ahLst/>
            <a:cxnLst/>
            <a:rect l="l" t="t" r="r" b="b"/>
            <a:pathLst>
              <a:path w="5681097" h="4151920">
                <a:moveTo>
                  <a:pt x="0" y="0"/>
                </a:moveTo>
                <a:lnTo>
                  <a:pt x="5611423" y="0"/>
                </a:lnTo>
                <a:lnTo>
                  <a:pt x="5663241" y="339527"/>
                </a:lnTo>
                <a:cubicBezTo>
                  <a:pt x="5675049" y="455800"/>
                  <a:pt x="5681097" y="573775"/>
                  <a:pt x="5681097" y="693164"/>
                </a:cubicBezTo>
                <a:cubicBezTo>
                  <a:pt x="5681097" y="2603383"/>
                  <a:pt x="4132560" y="4151920"/>
                  <a:pt x="2222343" y="4151920"/>
                </a:cubicBezTo>
                <a:cubicBezTo>
                  <a:pt x="1386622" y="4151920"/>
                  <a:pt x="620129" y="3855520"/>
                  <a:pt x="22252" y="3362108"/>
                </a:cubicBezTo>
                <a:lnTo>
                  <a:pt x="0" y="3341884"/>
                </a:lnTo>
                <a:close/>
              </a:path>
            </a:pathLst>
          </a:custGeom>
        </p:spPr>
      </p:pic>
      <p:sp>
        <p:nvSpPr>
          <p:cNvPr id="3" name="Content Placeholder 2">
            <a:extLst>
              <a:ext uri="{FF2B5EF4-FFF2-40B4-BE49-F238E27FC236}">
                <a16:creationId xmlns:a16="http://schemas.microsoft.com/office/drawing/2014/main" id="{ECE5F929-91DA-468C-AA9B-7E3A8048F102}"/>
              </a:ext>
            </a:extLst>
          </p:cNvPr>
          <p:cNvSpPr>
            <a:spLocks noGrp="1"/>
          </p:cNvSpPr>
          <p:nvPr>
            <p:ph idx="1"/>
          </p:nvPr>
        </p:nvSpPr>
        <p:spPr>
          <a:xfrm>
            <a:off x="6682154" y="506437"/>
            <a:ext cx="5387926" cy="4178105"/>
          </a:xfrm>
        </p:spPr>
        <p:txBody>
          <a:bodyPr anchor="t">
            <a:normAutofit fontScale="92500" lnSpcReduction="10000"/>
          </a:bodyPr>
          <a:lstStyle/>
          <a:p>
            <a:r>
              <a:rPr lang="en-IE" sz="3200" b="1" dirty="0"/>
              <a:t>Unlike Kathy and the other children, who are deeply shaken when confronted with their identity, Eilis is not shaken and distressed by her experience.</a:t>
            </a:r>
          </a:p>
          <a:p>
            <a:r>
              <a:rPr lang="en-IE" sz="3200" dirty="0"/>
              <a:t>She says proudly, “My </a:t>
            </a:r>
            <a:r>
              <a:rPr lang="en-IE" sz="3600" dirty="0"/>
              <a:t>name</a:t>
            </a:r>
            <a:r>
              <a:rPr lang="en-IE" sz="3200" dirty="0"/>
              <a:t> is Eilis Fiorello” and takes the next sailing back to America to be with Tony.</a:t>
            </a:r>
          </a:p>
        </p:txBody>
      </p:sp>
      <p:pic>
        <p:nvPicPr>
          <p:cNvPr id="7" name="Picture 6" descr="A group of people standing in front of a crowd&#10;&#10;Description automatically generated">
            <a:extLst>
              <a:ext uri="{FF2B5EF4-FFF2-40B4-BE49-F238E27FC236}">
                <a16:creationId xmlns:a16="http://schemas.microsoft.com/office/drawing/2014/main" id="{568B2423-7EDE-498B-810E-CD2FE6F4390D}"/>
              </a:ext>
            </a:extLst>
          </p:cNvPr>
          <p:cNvPicPr>
            <a:picLocks noChangeAspect="1"/>
          </p:cNvPicPr>
          <p:nvPr/>
        </p:nvPicPr>
        <p:blipFill rotWithShape="1">
          <a:blip r:embed="rId3">
            <a:extLst>
              <a:ext uri="{28A0092B-C50C-407E-A947-70E740481C1C}">
                <a14:useLocalDpi xmlns:a14="http://schemas.microsoft.com/office/drawing/2010/main" val="0"/>
              </a:ext>
            </a:extLst>
          </a:blip>
          <a:srcRect l="5963" r="-1" b="-1"/>
          <a:stretch/>
        </p:blipFill>
        <p:spPr>
          <a:xfrm>
            <a:off x="2785874" y="4448810"/>
            <a:ext cx="5148922" cy="2409190"/>
          </a:xfrm>
          <a:custGeom>
            <a:avLst/>
            <a:gdLst/>
            <a:ahLst/>
            <a:cxnLst/>
            <a:rect l="l" t="t" r="r" b="b"/>
            <a:pathLst>
              <a:path w="5148922" h="2409190">
                <a:moveTo>
                  <a:pt x="2574461" y="0"/>
                </a:moveTo>
                <a:cubicBezTo>
                  <a:pt x="3911983" y="0"/>
                  <a:pt x="5012087" y="1016507"/>
                  <a:pt x="5144375" y="2319127"/>
                </a:cubicBezTo>
                <a:lnTo>
                  <a:pt x="5148922" y="2409190"/>
                </a:lnTo>
                <a:lnTo>
                  <a:pt x="0" y="2409190"/>
                </a:lnTo>
                <a:lnTo>
                  <a:pt x="4548" y="2319127"/>
                </a:lnTo>
                <a:cubicBezTo>
                  <a:pt x="136837" y="1016507"/>
                  <a:pt x="1236939" y="0"/>
                  <a:pt x="2574461" y="0"/>
                </a:cubicBezTo>
                <a:close/>
              </a:path>
            </a:pathLst>
          </a:custGeom>
        </p:spPr>
      </p:pic>
    </p:spTree>
    <p:extLst>
      <p:ext uri="{BB962C8B-B14F-4D97-AF65-F5344CB8AC3E}">
        <p14:creationId xmlns:p14="http://schemas.microsoft.com/office/powerpoint/2010/main" val="132060260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6201-401F-4F5A-945F-449C4A797EB8}"/>
              </a:ext>
            </a:extLst>
          </p:cNvPr>
          <p:cNvSpPr>
            <a:spLocks noGrp="1"/>
          </p:cNvSpPr>
          <p:nvPr>
            <p:ph type="title"/>
          </p:nvPr>
        </p:nvSpPr>
        <p:spPr>
          <a:xfrm>
            <a:off x="4337772" y="0"/>
            <a:ext cx="4668257" cy="1325563"/>
          </a:xfrm>
        </p:spPr>
        <p:txBody>
          <a:bodyPr>
            <a:normAutofit/>
          </a:bodyPr>
          <a:lstStyle/>
          <a:p>
            <a:r>
              <a:rPr lang="en-IE" sz="4100" dirty="0"/>
              <a:t>‘Eclipsed’+ ‘Brooklyn’ + ‘Never Let Me Go’</a:t>
            </a:r>
          </a:p>
        </p:txBody>
      </p:sp>
      <p:sp>
        <p:nvSpPr>
          <p:cNvPr id="18" name="Freeform: Shape 17">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picture containing drawing&#10;&#10;Description automatically generated">
            <a:extLst>
              <a:ext uri="{FF2B5EF4-FFF2-40B4-BE49-F238E27FC236}">
                <a16:creationId xmlns:a16="http://schemas.microsoft.com/office/drawing/2014/main" id="{EB78D259-61D2-403E-9303-0119DD0A7396}"/>
              </a:ext>
            </a:extLst>
          </p:cNvPr>
          <p:cNvPicPr>
            <a:picLocks noChangeAspect="1"/>
          </p:cNvPicPr>
          <p:nvPr/>
        </p:nvPicPr>
        <p:blipFill rotWithShape="1">
          <a:blip r:embed="rId2">
            <a:extLst>
              <a:ext uri="{28A0092B-C50C-407E-A947-70E740481C1C}">
                <a14:useLocalDpi xmlns:a14="http://schemas.microsoft.com/office/drawing/2010/main" val="0"/>
              </a:ext>
            </a:extLst>
          </a:blip>
          <a:srcRect t="14620" r="3" b="22882"/>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3" name="Picture 12" descr="A picture containing person, outdoor, water, man&#10;&#10;Description automatically generated">
            <a:extLst>
              <a:ext uri="{FF2B5EF4-FFF2-40B4-BE49-F238E27FC236}">
                <a16:creationId xmlns:a16="http://schemas.microsoft.com/office/drawing/2014/main" id="{3D4DBE87-AA7A-41C8-8833-4832036276EF}"/>
              </a:ext>
            </a:extLst>
          </p:cNvPr>
          <p:cNvPicPr>
            <a:picLocks noChangeAspect="1"/>
          </p:cNvPicPr>
          <p:nvPr/>
        </p:nvPicPr>
        <p:blipFill rotWithShape="1">
          <a:blip r:embed="rId3">
            <a:extLst>
              <a:ext uri="{28A0092B-C50C-407E-A947-70E740481C1C}">
                <a14:useLocalDpi xmlns:a14="http://schemas.microsoft.com/office/drawing/2010/main" val="0"/>
              </a:ext>
            </a:extLst>
          </a:blip>
          <a:srcRect t="12849" r="-1" b="29597"/>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5" name="Picture 4" descr="A picture containing food&#10;&#10;Description automatically generated">
            <a:extLst>
              <a:ext uri="{FF2B5EF4-FFF2-40B4-BE49-F238E27FC236}">
                <a16:creationId xmlns:a16="http://schemas.microsoft.com/office/drawing/2014/main" id="{00226842-8FD6-4B0D-B169-3D88E17D054A}"/>
              </a:ext>
            </a:extLst>
          </p:cNvPr>
          <p:cNvPicPr>
            <a:picLocks noChangeAspect="1"/>
          </p:cNvPicPr>
          <p:nvPr/>
        </p:nvPicPr>
        <p:blipFill rotWithShape="1">
          <a:blip r:embed="rId4">
            <a:extLst>
              <a:ext uri="{28A0092B-C50C-407E-A947-70E740481C1C}">
                <a14:useLocalDpi xmlns:a14="http://schemas.microsoft.com/office/drawing/2010/main" val="0"/>
              </a:ext>
            </a:extLst>
          </a:blip>
          <a:srcRect t="21565" r="-2" b="22439"/>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Content Placeholder 2">
            <a:extLst>
              <a:ext uri="{FF2B5EF4-FFF2-40B4-BE49-F238E27FC236}">
                <a16:creationId xmlns:a16="http://schemas.microsoft.com/office/drawing/2014/main" id="{EFB9637E-44C4-4DF2-9A64-389BC57D77AB}"/>
              </a:ext>
            </a:extLst>
          </p:cNvPr>
          <p:cNvSpPr>
            <a:spLocks noGrp="1"/>
          </p:cNvSpPr>
          <p:nvPr>
            <p:ph idx="1"/>
          </p:nvPr>
        </p:nvSpPr>
        <p:spPr>
          <a:xfrm>
            <a:off x="6348042" y="1243228"/>
            <a:ext cx="5843958" cy="5614772"/>
          </a:xfrm>
        </p:spPr>
        <p:txBody>
          <a:bodyPr anchor="t">
            <a:normAutofit lnSpcReduction="10000"/>
          </a:bodyPr>
          <a:lstStyle/>
          <a:p>
            <a:r>
              <a:rPr lang="en-IE" dirty="0"/>
              <a:t>Sister Virginia struggles with her identity throughout the play ‘Eclipsed’. She is constantly torn between her role as an obedient novice nun and a woman with strong views of her own that run counter to the views of the Catholic Church. </a:t>
            </a:r>
            <a:r>
              <a:rPr lang="en-IE" b="1" dirty="0"/>
              <a:t>However, matters come to a head for Sister Virginia just as they do for the characters in the other two texts, and she comes to a realisation about her identity. This is neither as devastating an experience as that of the characters in ‘Never Let Me Go’ nor as positive as that of Eilis in ‘Brooklyn’.</a:t>
            </a:r>
            <a:endParaRPr lang="en-IE" dirty="0"/>
          </a:p>
        </p:txBody>
      </p:sp>
    </p:spTree>
    <p:extLst>
      <p:ext uri="{BB962C8B-B14F-4D97-AF65-F5344CB8AC3E}">
        <p14:creationId xmlns:p14="http://schemas.microsoft.com/office/powerpoint/2010/main" val="42958761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50" name="Picture 2" descr="Irish Theatre Magazine | Reviews | Current | Eclipsed">
            <a:hlinkClick r:id="rId2"/>
            <a:extLst>
              <a:ext uri="{FF2B5EF4-FFF2-40B4-BE49-F238E27FC236}">
                <a16:creationId xmlns:a16="http://schemas.microsoft.com/office/drawing/2014/main" id="{C5DF85B8-D6F4-44C5-A99B-70DDB97A0B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840"/>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E90AC10-50E1-436F-B147-349999B47D6A}"/>
              </a:ext>
            </a:extLst>
          </p:cNvPr>
          <p:cNvSpPr>
            <a:spLocks noGrp="1"/>
          </p:cNvSpPr>
          <p:nvPr>
            <p:ph idx="1"/>
          </p:nvPr>
        </p:nvSpPr>
        <p:spPr>
          <a:xfrm>
            <a:off x="6288257" y="400016"/>
            <a:ext cx="5444197" cy="6169596"/>
          </a:xfrm>
        </p:spPr>
        <p:txBody>
          <a:bodyPr anchor="t">
            <a:normAutofit lnSpcReduction="10000"/>
          </a:bodyPr>
          <a:lstStyle/>
          <a:p>
            <a:r>
              <a:rPr lang="en-IE" sz="3200" dirty="0"/>
              <a:t>Instead, it is more of a final confirmation of what Sister Virginia has long known to be true in her heart of hearts. The incident that triggers this realisation comes when Sister Virginia learns of Cathy’s death during her attempt to escape. This is a turning point for the novice nun and she gives in to Brigit’s demand to hand over the keys and allow the women to leave if they want to.</a:t>
            </a:r>
          </a:p>
          <a:p>
            <a:pPr marL="0" indent="0">
              <a:buNone/>
            </a:pPr>
            <a:endParaRPr lang="en-IE" sz="3200" dirty="0"/>
          </a:p>
        </p:txBody>
      </p:sp>
    </p:spTree>
    <p:extLst>
      <p:ext uri="{BB962C8B-B14F-4D97-AF65-F5344CB8AC3E}">
        <p14:creationId xmlns:p14="http://schemas.microsoft.com/office/powerpoint/2010/main" val="318439598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a room&#10;&#10;Description automatically generated">
            <a:extLst>
              <a:ext uri="{FF2B5EF4-FFF2-40B4-BE49-F238E27FC236}">
                <a16:creationId xmlns:a16="http://schemas.microsoft.com/office/drawing/2014/main" id="{08E7200B-047E-49A5-B14F-4C12A4DC5875}"/>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595" b="20819"/>
          <a:stretch/>
        </p:blipFill>
        <p:spPr>
          <a:xfrm>
            <a:off x="0" y="337634"/>
            <a:ext cx="12191980" cy="6857990"/>
          </a:xfrm>
          <a:prstGeom prst="rect">
            <a:avLst/>
          </a:prstGeom>
        </p:spPr>
      </p:pic>
      <p:sp>
        <p:nvSpPr>
          <p:cNvPr id="3" name="Content Placeholder 2">
            <a:extLst>
              <a:ext uri="{FF2B5EF4-FFF2-40B4-BE49-F238E27FC236}">
                <a16:creationId xmlns:a16="http://schemas.microsoft.com/office/drawing/2014/main" id="{C6236024-B920-4F67-8C26-A216D0026CB1}"/>
              </a:ext>
            </a:extLst>
          </p:cNvPr>
          <p:cNvSpPr>
            <a:spLocks noGrp="1"/>
          </p:cNvSpPr>
          <p:nvPr>
            <p:ph idx="1"/>
          </p:nvPr>
        </p:nvSpPr>
        <p:spPr>
          <a:xfrm>
            <a:off x="742656" y="685176"/>
            <a:ext cx="11060137" cy="5835189"/>
          </a:xfrm>
        </p:spPr>
        <p:txBody>
          <a:bodyPr>
            <a:normAutofit/>
          </a:bodyPr>
          <a:lstStyle/>
          <a:p>
            <a:r>
              <a:rPr lang="en-IE" sz="3600" dirty="0">
                <a:solidFill>
                  <a:srgbClr val="FFFFFF"/>
                </a:solidFill>
              </a:rPr>
              <a:t>As she leaves, Brigit accuses Sister Virginia of being dead inside. Knowing Sister Virginia’s determination to care for those in her charge, we can easily imagine what a blow this is to her sense of self.</a:t>
            </a:r>
          </a:p>
          <a:p>
            <a:r>
              <a:rPr lang="en-IE" sz="3600" b="1" dirty="0">
                <a:solidFill>
                  <a:srgbClr val="FFFFFF"/>
                </a:solidFill>
              </a:rPr>
              <a:t>Just as in the other two texts, it is the judgement of a third person that brings the question of a character’s identity to a head.</a:t>
            </a:r>
          </a:p>
          <a:p>
            <a:r>
              <a:rPr lang="en-IE" sz="3600" dirty="0">
                <a:solidFill>
                  <a:srgbClr val="FFFFFF"/>
                </a:solidFill>
              </a:rPr>
              <a:t>Although we never learn if Sister Virginia actually left the church after this, the implication is that she did, and in doing so, became her own person once more in the outside world.</a:t>
            </a:r>
          </a:p>
        </p:txBody>
      </p:sp>
    </p:spTree>
    <p:extLst>
      <p:ext uri="{BB962C8B-B14F-4D97-AF65-F5344CB8AC3E}">
        <p14:creationId xmlns:p14="http://schemas.microsoft.com/office/powerpoint/2010/main" val="270232585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1560</Words>
  <Application>Microsoft Office PowerPoint</Application>
  <PresentationFormat>Widescreen</PresentationFormat>
  <Paragraphs>44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Section 1: Characters in each of the texts have a moment of revelation about their IDENTITY</vt:lpstr>
      <vt:lpstr>‘Never Let Me Go’</vt:lpstr>
      <vt:lpstr>PowerPoint Presentation</vt:lpstr>
      <vt:lpstr>‘Brooklyn’ + ‘Never Let Me Go’</vt:lpstr>
      <vt:lpstr>PowerPoint Presentation</vt:lpstr>
      <vt:lpstr>PowerPoint Presentation</vt:lpstr>
      <vt:lpstr>‘Eclipsed’+ ‘Brooklyn’ + ‘Never Let Me Go’</vt:lpstr>
      <vt:lpstr>PowerPoint Presentation</vt:lpstr>
      <vt:lpstr>PowerPoint Presentation</vt:lpstr>
      <vt:lpstr>Section 2: Each of the characters have a different degree of success in establishing their IDENTITY</vt:lpstr>
      <vt:lpstr>‘Never Let Me Go’</vt:lpstr>
      <vt:lpstr>PowerPoint Presentation</vt:lpstr>
      <vt:lpstr>‘Brooklyn’ + ‘Never Let Me Go’</vt:lpstr>
      <vt:lpstr>PowerPoint Presentation</vt:lpstr>
      <vt:lpstr>‘Eclipsed’ + ‘Brooklyn’ + ‘Never Let Me Go’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1: Characters in each of the texts have a moment of revelation about their IDENTITY</dc:title>
  <dc:creator>ciara deasy</dc:creator>
  <cp:lastModifiedBy>ciara deasy</cp:lastModifiedBy>
  <cp:revision>1</cp:revision>
  <dcterms:created xsi:type="dcterms:W3CDTF">2020-05-19T14:23:23Z</dcterms:created>
  <dcterms:modified xsi:type="dcterms:W3CDTF">2020-05-19T14:23:41Z</dcterms:modified>
</cp:coreProperties>
</file>