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493" autoAdjust="0"/>
    <p:restoredTop sz="94660"/>
  </p:normalViewPr>
  <p:slideViewPr>
    <p:cSldViewPr snapToGrid="0">
      <p:cViewPr varScale="1">
        <p:scale>
          <a:sx n="59" d="100"/>
          <a:sy n="59" d="100"/>
        </p:scale>
        <p:origin x="6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61DC-8F0D-4947-9A71-1AD8AC867E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DF70DCE-6D03-482C-99D8-0BFFB6DD9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4A38BD7-F492-4967-B282-935F7659CE7B}"/>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61923CE8-DEDE-447E-9BD8-78E45E2286F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AA80D8C-1F38-4180-82FC-5B6FEA0B0B51}"/>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8130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AF16-99E2-4E64-B135-995A9DC2A0E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04D228-0524-4257-90FA-96AA162EC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D2964BD-8B5F-4FD5-A7F2-A74862394E7B}"/>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F7005C91-9CA7-4BF7-BED4-BCF44626657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BCAD4F4-D48C-4E07-9D05-DFE1C03A9DB2}"/>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407525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49B61-AAEA-47CD-9A93-9A0577E94D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11129FC-13CE-46F2-8A1A-56F3813A3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21FF04A-9D75-4F58-A9FF-D9E21CCE7A4B}"/>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00B45C94-AE8F-4DEA-B72B-696C1B998C7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679BE5A-1AA5-4308-A697-20FC463E2A56}"/>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377703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5B0C-BB9B-4945-96CD-ABB9DCDA6A9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8DD0C0-F44B-4803-9C34-2148A46F1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95D60B7-C811-42A3-A701-BFD713697ED3}"/>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2F5E1AB9-51D5-4DFC-9BF0-4840D7AFBCF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D1FB17A-333C-4C29-B5BE-C14F46DE9B5C}"/>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3992492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D17B-1965-45C1-8FDF-B5177C4D2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553CEA3-8860-4538-A46D-063013256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B103BB-07D0-4E2F-86AD-0543083C81A2}"/>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2108BDC9-F316-4676-A643-409D4791F0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88FB28-A56D-4D2B-90A5-ACD5F36E6B13}"/>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230438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0197-534E-4929-AB5D-F5502506C13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014728-1C43-4BF8-A369-E98DD053C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3A46888-07D4-4AEE-B72B-04DD5416D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381B1C1-CBA8-417A-92DA-D81893940424}"/>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6" name="Footer Placeholder 5">
            <a:extLst>
              <a:ext uri="{FF2B5EF4-FFF2-40B4-BE49-F238E27FC236}">
                <a16:creationId xmlns:a16="http://schemas.microsoft.com/office/drawing/2014/main" id="{8AA8FD8B-1B4D-41AA-9FBD-3FA4F8E230E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181DC4D-1B90-43E7-8010-CF4EDB824458}"/>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319039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27C8-5E0B-43D8-A811-69B1CB836B6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DDF5574-533F-4004-910C-30C13261B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36F93A-C988-47A6-B46A-126DC182E9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B51BB66-24E0-4399-A319-76FE4B40E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11431-3B7A-436D-99CF-876E857360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4A72DAF-701B-423F-ACF4-36D45718D963}"/>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8" name="Footer Placeholder 7">
            <a:extLst>
              <a:ext uri="{FF2B5EF4-FFF2-40B4-BE49-F238E27FC236}">
                <a16:creationId xmlns:a16="http://schemas.microsoft.com/office/drawing/2014/main" id="{7851CABF-E561-4BA2-B877-E0AE583C7B0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74394F6-2A22-4700-A0C8-8435058F6E9E}"/>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317351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BE1C-7A05-4C6A-9C72-65350F9A841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8F7B758-C3EA-4581-B396-89D456D58DE6}"/>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4" name="Footer Placeholder 3">
            <a:extLst>
              <a:ext uri="{FF2B5EF4-FFF2-40B4-BE49-F238E27FC236}">
                <a16:creationId xmlns:a16="http://schemas.microsoft.com/office/drawing/2014/main" id="{3BED7EB4-7B3A-42D3-A59D-D936F407D41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7056BC5-1E7B-410F-9172-B01B2CA0BC84}"/>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104952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499B3-D252-4AD3-BA56-60AD5E9400FE}"/>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3" name="Footer Placeholder 2">
            <a:extLst>
              <a:ext uri="{FF2B5EF4-FFF2-40B4-BE49-F238E27FC236}">
                <a16:creationId xmlns:a16="http://schemas.microsoft.com/office/drawing/2014/main" id="{E744AF55-B745-4D92-B7B3-5C810AD40E1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6331F25-B2E4-464E-BA5D-064089FB34A9}"/>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275052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17C07-2D7B-406F-8E29-7B8A9AB4AD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37391B4A-1ADC-4BD1-8B4D-63113C7C3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ED9C2DE-53F9-47B5-8255-7B37C39EA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B9376-9E47-4733-A6B5-CE04E648D414}"/>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6" name="Footer Placeholder 5">
            <a:extLst>
              <a:ext uri="{FF2B5EF4-FFF2-40B4-BE49-F238E27FC236}">
                <a16:creationId xmlns:a16="http://schemas.microsoft.com/office/drawing/2014/main" id="{8D4F7AB1-2ECC-43D7-8DBE-717B7900194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D72D018-DFF2-4E7E-A0D8-5C0FA27E6B1A}"/>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145071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E5FC-1BB9-4A7C-9121-23BF890019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28673F8-9FE8-43D9-84F2-81CB2A379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021A0D6-2B67-4C0B-8BCF-AAD70064F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F78EDB-73FF-4C0A-A369-2F3497827E3F}"/>
              </a:ext>
            </a:extLst>
          </p:cNvPr>
          <p:cNvSpPr>
            <a:spLocks noGrp="1"/>
          </p:cNvSpPr>
          <p:nvPr>
            <p:ph type="dt" sz="half" idx="10"/>
          </p:nvPr>
        </p:nvSpPr>
        <p:spPr/>
        <p:txBody>
          <a:bodyPr/>
          <a:lstStyle/>
          <a:p>
            <a:fld id="{70768682-79EC-49AF-8FAC-682A2DA8B187}" type="datetimeFigureOut">
              <a:rPr lang="en-IE" smtClean="0"/>
              <a:t>19/05/2020</a:t>
            </a:fld>
            <a:endParaRPr lang="en-IE"/>
          </a:p>
        </p:txBody>
      </p:sp>
      <p:sp>
        <p:nvSpPr>
          <p:cNvPr id="6" name="Footer Placeholder 5">
            <a:extLst>
              <a:ext uri="{FF2B5EF4-FFF2-40B4-BE49-F238E27FC236}">
                <a16:creationId xmlns:a16="http://schemas.microsoft.com/office/drawing/2014/main" id="{C0309186-CE2B-41DA-A9B1-81464CBE64E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BFCCAB-81E2-47D4-99DF-55AA7CB4A194}"/>
              </a:ext>
            </a:extLst>
          </p:cNvPr>
          <p:cNvSpPr>
            <a:spLocks noGrp="1"/>
          </p:cNvSpPr>
          <p:nvPr>
            <p:ph type="sldNum" sz="quarter" idx="12"/>
          </p:nvPr>
        </p:nvSpPr>
        <p:spPr/>
        <p:txBody>
          <a:bodyPr/>
          <a:lstStyle/>
          <a:p>
            <a:fld id="{3BD350C9-DEBB-4838-B370-5CFB6C81E6EA}" type="slidenum">
              <a:rPr lang="en-IE" smtClean="0"/>
              <a:t>‹#›</a:t>
            </a:fld>
            <a:endParaRPr lang="en-IE"/>
          </a:p>
        </p:txBody>
      </p:sp>
    </p:spTree>
    <p:extLst>
      <p:ext uri="{BB962C8B-B14F-4D97-AF65-F5344CB8AC3E}">
        <p14:creationId xmlns:p14="http://schemas.microsoft.com/office/powerpoint/2010/main" val="276106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00108-9341-4737-B32D-8E0DBC7475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3FB3EBB-5C3E-49C5-A2CD-768115C09A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185B26A-1919-4F39-9F18-3650D4AB70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8682-79EC-49AF-8FAC-682A2DA8B187}" type="datetimeFigureOut">
              <a:rPr lang="en-IE" smtClean="0"/>
              <a:t>19/05/2020</a:t>
            </a:fld>
            <a:endParaRPr lang="en-IE"/>
          </a:p>
        </p:txBody>
      </p:sp>
      <p:sp>
        <p:nvSpPr>
          <p:cNvPr id="5" name="Footer Placeholder 4">
            <a:extLst>
              <a:ext uri="{FF2B5EF4-FFF2-40B4-BE49-F238E27FC236}">
                <a16:creationId xmlns:a16="http://schemas.microsoft.com/office/drawing/2014/main" id="{B55DFB94-D805-475E-B3ED-88EE416FC5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3903413-FA68-468D-B71A-296EC03C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350C9-DEBB-4838-B370-5CFB6C81E6EA}" type="slidenum">
              <a:rPr lang="en-IE" smtClean="0"/>
              <a:t>‹#›</a:t>
            </a:fld>
            <a:endParaRPr lang="en-IE"/>
          </a:p>
        </p:txBody>
      </p:sp>
    </p:spTree>
    <p:extLst>
      <p:ext uri="{BB962C8B-B14F-4D97-AF65-F5344CB8AC3E}">
        <p14:creationId xmlns:p14="http://schemas.microsoft.com/office/powerpoint/2010/main" val="4003645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3A%2F%2Fitmarchive.ie%2Fweb%2FReviews%2FCurrent%2FEclipsed.aspx.html&amp;psig=AOvVaw0_8r07cJKpn2xlZmouji2b&amp;ust=1589972677155000&amp;source=images&amp;cd=vfe&amp;ved=0CAIQjRxqFwoTCPDd8KmIwOkCFQAAAAAdAAAAAB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url=http%3A%2F%2Fitmarchive.ie%2Fweb%2FReviews%2FCurrent%2FEclipsed.aspx.html&amp;psig=AOvVaw0_8r07cJKpn2xlZmouji2b&amp;ust=1589972677155000&amp;source=images&amp;cd=vfe&amp;ved=0CAIQjRxqFwoTCPDd8KmIwOkCFQAAAAAdAAAAABA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E9DB-4121-4E19-8D05-A6D859BE0A89}"/>
              </a:ext>
            </a:extLst>
          </p:cNvPr>
          <p:cNvSpPr>
            <a:spLocks noGrp="1"/>
          </p:cNvSpPr>
          <p:nvPr>
            <p:ph type="ctrTitle"/>
          </p:nvPr>
        </p:nvSpPr>
        <p:spPr>
          <a:xfrm>
            <a:off x="7464612" y="689317"/>
            <a:ext cx="4087308" cy="3983756"/>
          </a:xfrm>
        </p:spPr>
        <p:txBody>
          <a:bodyPr anchor="b">
            <a:normAutofit/>
          </a:bodyPr>
          <a:lstStyle/>
          <a:p>
            <a:pPr algn="l"/>
            <a:r>
              <a:rPr lang="en-IE" sz="8000" dirty="0"/>
              <a:t>Theme of Identity</a:t>
            </a:r>
            <a:br>
              <a:rPr lang="en-IE" sz="8000" dirty="0"/>
            </a:br>
            <a:r>
              <a:rPr lang="en-IE" sz="8000" dirty="0"/>
              <a:t>‘Eclipsed’</a:t>
            </a:r>
          </a:p>
        </p:txBody>
      </p:sp>
      <p:sp>
        <p:nvSpPr>
          <p:cNvPr id="3" name="Subtitle 2">
            <a:extLst>
              <a:ext uri="{FF2B5EF4-FFF2-40B4-BE49-F238E27FC236}">
                <a16:creationId xmlns:a16="http://schemas.microsoft.com/office/drawing/2014/main" id="{2F74CB56-77F4-488F-A378-F697ECD4DD76}"/>
              </a:ext>
            </a:extLst>
          </p:cNvPr>
          <p:cNvSpPr>
            <a:spLocks noGrp="1"/>
          </p:cNvSpPr>
          <p:nvPr>
            <p:ph type="subTitle" idx="1"/>
          </p:nvPr>
        </p:nvSpPr>
        <p:spPr>
          <a:xfrm>
            <a:off x="7464612" y="4750893"/>
            <a:ext cx="4087305" cy="1147863"/>
          </a:xfrm>
        </p:spPr>
        <p:txBody>
          <a:bodyPr anchor="t">
            <a:normAutofit/>
          </a:bodyPr>
          <a:lstStyle/>
          <a:p>
            <a:pPr algn="l"/>
            <a:r>
              <a:rPr lang="en-IE" sz="3200" dirty="0"/>
              <a:t>By Patricia Burke Brogan</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2AA9197-08F9-474E-BD32-D9C61300CF98}"/>
              </a:ext>
            </a:extLst>
          </p:cNvPr>
          <p:cNvPicPr>
            <a:picLocks noChangeAspect="1"/>
          </p:cNvPicPr>
          <p:nvPr/>
        </p:nvPicPr>
        <p:blipFill rotWithShape="1">
          <a:blip r:embed="rId2">
            <a:extLst>
              <a:ext uri="{28A0092B-C50C-407E-A947-70E740481C1C}">
                <a14:useLocalDpi xmlns:a14="http://schemas.microsoft.com/office/drawing/2010/main" val="0"/>
              </a:ext>
            </a:extLst>
          </a:blip>
          <a:srcRect t="18260" r="-2" b="1603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319234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rish Theatre Magazine | Reviews | Current | Eclipsed">
            <a:hlinkClick r:id="rId2"/>
            <a:extLst>
              <a:ext uri="{FF2B5EF4-FFF2-40B4-BE49-F238E27FC236}">
                <a16:creationId xmlns:a16="http://schemas.microsoft.com/office/drawing/2014/main" id="{6B504C61-E59D-48D0-9C89-22F63E10D293}"/>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271" b="32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E84C9F-CA0C-4677-884E-CB8CC3FA7379}"/>
              </a:ext>
            </a:extLst>
          </p:cNvPr>
          <p:cNvSpPr>
            <a:spLocks noGrp="1"/>
          </p:cNvSpPr>
          <p:nvPr>
            <p:ph idx="1"/>
          </p:nvPr>
        </p:nvSpPr>
        <p:spPr>
          <a:xfrm>
            <a:off x="422031" y="407963"/>
            <a:ext cx="10931769" cy="5769000"/>
          </a:xfrm>
        </p:spPr>
        <p:txBody>
          <a:bodyPr>
            <a:normAutofit/>
          </a:bodyPr>
          <a:lstStyle/>
          <a:p>
            <a:r>
              <a:rPr lang="en-IE" sz="3600" dirty="0">
                <a:solidFill>
                  <a:srgbClr val="FFFFFF"/>
                </a:solidFill>
              </a:rPr>
              <a:t>When Mother Victoria discovers that Sister Virginia has written to the Bishop urging him to see for himself the cruel treatment of the women in the laundry, she is shocked and furious. Her response is to refuse Sister Virginia permission to see her brother when he visits the convent to say Mass. </a:t>
            </a:r>
          </a:p>
          <a:p>
            <a:r>
              <a:rPr lang="en-IE" sz="3600" dirty="0">
                <a:solidFill>
                  <a:srgbClr val="FFFFFF"/>
                </a:solidFill>
              </a:rPr>
              <a:t>Mother Victoria believes that by isolating and punishing Sister Virginia in much the same way that the women in the laundry are isolated and punished, she will eventually bend to her will and accept her new identity as an unquestioning member of the religious order.</a:t>
            </a:r>
          </a:p>
        </p:txBody>
      </p:sp>
    </p:spTree>
    <p:extLst>
      <p:ext uri="{BB962C8B-B14F-4D97-AF65-F5344CB8AC3E}">
        <p14:creationId xmlns:p14="http://schemas.microsoft.com/office/powerpoint/2010/main" val="699360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46DAF-5191-4BBF-A0B2-F0288FFDF7AF}"/>
              </a:ext>
            </a:extLst>
          </p:cNvPr>
          <p:cNvSpPr>
            <a:spLocks noGrp="1"/>
          </p:cNvSpPr>
          <p:nvPr>
            <p:ph idx="1"/>
          </p:nvPr>
        </p:nvSpPr>
        <p:spPr>
          <a:xfrm>
            <a:off x="163286" y="-2009"/>
            <a:ext cx="6586855" cy="7104937"/>
          </a:xfrm>
        </p:spPr>
        <p:txBody>
          <a:bodyPr anchor="t">
            <a:normAutofit/>
          </a:bodyPr>
          <a:lstStyle/>
          <a:p>
            <a:r>
              <a:rPr lang="en-IE" sz="3200" dirty="0"/>
              <a:t>Sister Virginia tries to do as Mother Victoria asks but her strong sense of who she is, and what she thinks is right, wins out in the end.</a:t>
            </a:r>
          </a:p>
          <a:p>
            <a:r>
              <a:rPr lang="en-IE" sz="3200" dirty="0"/>
              <a:t>Brigit plays a role in making Sister Virginia face up to what she is in danger of becoming. Aggressively, she accuses Sister Virginia of being as bad as “the rest o’ them” and says that she keeps the women locked up so they will “forget about living” while their heads go “soft and mushy from hymns and prayers.”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tanding in a room&#10;&#10;Description automatically generated">
            <a:extLst>
              <a:ext uri="{FF2B5EF4-FFF2-40B4-BE49-F238E27FC236}">
                <a16:creationId xmlns:a16="http://schemas.microsoft.com/office/drawing/2014/main" id="{B86E95E3-29B0-4B2F-B4D2-B1B185F67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057" y="1274219"/>
            <a:ext cx="3796790" cy="2534357"/>
          </a:xfrm>
          <a:prstGeom prst="rect">
            <a:avLst/>
          </a:prstGeom>
        </p:spPr>
      </p:pic>
    </p:spTree>
    <p:extLst>
      <p:ext uri="{BB962C8B-B14F-4D97-AF65-F5344CB8AC3E}">
        <p14:creationId xmlns:p14="http://schemas.microsoft.com/office/powerpoint/2010/main" val="31793721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earing costumes&#10;&#10;Description automatically generated">
            <a:extLst>
              <a:ext uri="{FF2B5EF4-FFF2-40B4-BE49-F238E27FC236}">
                <a16:creationId xmlns:a16="http://schemas.microsoft.com/office/drawing/2014/main" id="{26EFCFC2-CB33-4501-9064-759D128ED6E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5249"/>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9EE5C5DD-1FEB-4B8A-B53F-173A1179B0CF}"/>
              </a:ext>
            </a:extLst>
          </p:cNvPr>
          <p:cNvSpPr>
            <a:spLocks noGrp="1"/>
          </p:cNvSpPr>
          <p:nvPr>
            <p:ph idx="1"/>
          </p:nvPr>
        </p:nvSpPr>
        <p:spPr>
          <a:xfrm>
            <a:off x="745671" y="1001825"/>
            <a:ext cx="10700657" cy="4854349"/>
          </a:xfrm>
        </p:spPr>
        <p:txBody>
          <a:bodyPr>
            <a:normAutofit lnSpcReduction="10000"/>
          </a:bodyPr>
          <a:lstStyle/>
          <a:p>
            <a:r>
              <a:rPr lang="en-IE" sz="4000" dirty="0">
                <a:solidFill>
                  <a:srgbClr val="FFFFFF"/>
                </a:solidFill>
              </a:rPr>
              <a:t>The turning point for Sister Virginia comes when she learns of Cathy’s death during her attempt to escape. She gives into Brigit’s demand to hand over the keys and as Brigit leaves, she accuses Sister Virginia of being dead inside.</a:t>
            </a:r>
          </a:p>
          <a:p>
            <a:r>
              <a:rPr lang="en-IE" sz="4000" dirty="0">
                <a:solidFill>
                  <a:srgbClr val="FFFFFF"/>
                </a:solidFill>
              </a:rPr>
              <a:t>Although we never learn Sister Virginia’s fate, the implication is that she eventually leaves the convent and becomes her own person once more in the outside world.</a:t>
            </a:r>
          </a:p>
        </p:txBody>
      </p:sp>
    </p:spTree>
    <p:extLst>
      <p:ext uri="{BB962C8B-B14F-4D97-AF65-F5344CB8AC3E}">
        <p14:creationId xmlns:p14="http://schemas.microsoft.com/office/powerpoint/2010/main" val="408648272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DAB45-A4F4-4038-85DD-1BE094AC21BD}"/>
              </a:ext>
            </a:extLst>
          </p:cNvPr>
          <p:cNvSpPr>
            <a:spLocks noGrp="1"/>
          </p:cNvSpPr>
          <p:nvPr>
            <p:ph idx="1"/>
          </p:nvPr>
        </p:nvSpPr>
        <p:spPr>
          <a:xfrm>
            <a:off x="0" y="0"/>
            <a:ext cx="6750141" cy="6858000"/>
          </a:xfrm>
        </p:spPr>
        <p:txBody>
          <a:bodyPr anchor="t">
            <a:normAutofit fontScale="92500" lnSpcReduction="10000"/>
          </a:bodyPr>
          <a:lstStyle/>
          <a:p>
            <a:r>
              <a:rPr lang="en-IE" sz="3200" dirty="0"/>
              <a:t>At the end of the play, we meet Rosa again. She is struggling with the realisation that she will probably never learn more about her mother than she already has.</a:t>
            </a:r>
          </a:p>
          <a:p>
            <a:r>
              <a:rPr lang="en-IE" sz="3200" dirty="0"/>
              <a:t>Nellie-Nora tells Rosa that the photograph on which Brigit wrote “My baby, Rosa” is just a picture she found in a pocket of some clothes she was washing.</a:t>
            </a:r>
          </a:p>
          <a:p>
            <a:r>
              <a:rPr lang="en-IE" sz="3200" dirty="0"/>
              <a:t>Far from reaching a resolution in her quest for learning all the details about who she is and where she came from, Rosa is left confused and saddened by the visit: “So – It’s not – me. A paper-baby? She called me Rosa! Everyone calls me Caroline.”</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sitting in a chair&#10;&#10;Description automatically generated">
            <a:extLst>
              <a:ext uri="{FF2B5EF4-FFF2-40B4-BE49-F238E27FC236}">
                <a16:creationId xmlns:a16="http://schemas.microsoft.com/office/drawing/2014/main" id="{CBF7B57A-181F-450A-A7E4-34BCEDC593BB}"/>
              </a:ext>
            </a:extLst>
          </p:cNvPr>
          <p:cNvPicPr>
            <a:picLocks noChangeAspect="1"/>
          </p:cNvPicPr>
          <p:nvPr/>
        </p:nvPicPr>
        <p:blipFill rotWithShape="1">
          <a:blip r:embed="rId2">
            <a:extLst>
              <a:ext uri="{28A0092B-C50C-407E-A947-70E740481C1C}">
                <a14:useLocalDpi xmlns:a14="http://schemas.microsoft.com/office/drawing/2010/main" val="0"/>
              </a:ext>
            </a:extLst>
          </a:blip>
          <a:srcRect l="19985" r="1597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864660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erson sitting in a chair&#10;&#10;Description automatically generated">
            <a:extLst>
              <a:ext uri="{FF2B5EF4-FFF2-40B4-BE49-F238E27FC236}">
                <a16:creationId xmlns:a16="http://schemas.microsoft.com/office/drawing/2014/main" id="{10CBF04A-F71F-439D-86B4-7516F9BC09B7}"/>
              </a:ext>
            </a:extLst>
          </p:cNvPr>
          <p:cNvPicPr>
            <a:picLocks noChangeAspect="1"/>
          </p:cNvPicPr>
          <p:nvPr/>
        </p:nvPicPr>
        <p:blipFill rotWithShape="1">
          <a:blip r:embed="rId2">
            <a:extLst>
              <a:ext uri="{28A0092B-C50C-407E-A947-70E740481C1C}">
                <a14:useLocalDpi xmlns:a14="http://schemas.microsoft.com/office/drawing/2010/main" val="0"/>
              </a:ext>
            </a:extLst>
          </a:blip>
          <a:srcRect l="12865" r="8858"/>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AD6810C6-16D2-475D-BBAA-4825E1F6B273}"/>
              </a:ext>
            </a:extLst>
          </p:cNvPr>
          <p:cNvSpPr>
            <a:spLocks noGrp="1"/>
          </p:cNvSpPr>
          <p:nvPr>
            <p:ph idx="1"/>
          </p:nvPr>
        </p:nvSpPr>
        <p:spPr>
          <a:xfrm>
            <a:off x="6136816" y="0"/>
            <a:ext cx="5799370" cy="6858000"/>
          </a:xfrm>
        </p:spPr>
        <p:txBody>
          <a:bodyPr anchor="t">
            <a:normAutofit fontScale="92500" lnSpcReduction="10000"/>
          </a:bodyPr>
          <a:lstStyle/>
          <a:p>
            <a:r>
              <a:rPr lang="en-IE" sz="3200" dirty="0"/>
              <a:t>All Rosa can do is take the picture and the consolation Nellie-Nora offers that Brigit loved her and wanted to find her. </a:t>
            </a:r>
          </a:p>
          <a:p>
            <a:r>
              <a:rPr lang="en-IE" sz="3200" dirty="0"/>
              <a:t>As she leaves, Rosa invites Nellie-Nora to visit, but the older woman is terrified at the thought, saying she rarely goes out.</a:t>
            </a:r>
          </a:p>
          <a:p>
            <a:r>
              <a:rPr lang="en-IE" sz="3200" dirty="0"/>
              <a:t>The cruel legacy of the laundry lives on in Rosa’s unfulfilled longing to know exactly who she is and Nellie-Nora’s sad acceptance that she has been so shaped by institutional life that she will never be anything more than one of the “eclipsed” women.</a:t>
            </a:r>
          </a:p>
        </p:txBody>
      </p:sp>
    </p:spTree>
    <p:extLst>
      <p:ext uri="{BB962C8B-B14F-4D97-AF65-F5344CB8AC3E}">
        <p14:creationId xmlns:p14="http://schemas.microsoft.com/office/powerpoint/2010/main" val="24141618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7" name="Picture 6" descr="A group of people around each other&#10;&#10;Description automatically generated">
            <a:extLst>
              <a:ext uri="{FF2B5EF4-FFF2-40B4-BE49-F238E27FC236}">
                <a16:creationId xmlns:a16="http://schemas.microsoft.com/office/drawing/2014/main" id="{0AD46539-16B5-4EBB-9F6D-009B4A9D0BE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20" y="10"/>
            <a:ext cx="12778540" cy="7187930"/>
          </a:xfrm>
          <a:prstGeom prst="rect">
            <a:avLst/>
          </a:prstGeom>
        </p:spPr>
      </p:pic>
      <p:sp>
        <p:nvSpPr>
          <p:cNvPr id="3" name="Content Placeholder 2">
            <a:extLst>
              <a:ext uri="{FF2B5EF4-FFF2-40B4-BE49-F238E27FC236}">
                <a16:creationId xmlns:a16="http://schemas.microsoft.com/office/drawing/2014/main" id="{31810C30-36AB-4FF3-9B47-8AC2B344EEA4}"/>
              </a:ext>
            </a:extLst>
          </p:cNvPr>
          <p:cNvSpPr>
            <a:spLocks noGrp="1"/>
          </p:cNvSpPr>
          <p:nvPr>
            <p:ph idx="1"/>
          </p:nvPr>
        </p:nvSpPr>
        <p:spPr>
          <a:xfrm>
            <a:off x="489857" y="506186"/>
            <a:ext cx="11348357" cy="5943600"/>
          </a:xfrm>
        </p:spPr>
        <p:txBody>
          <a:bodyPr>
            <a:normAutofit/>
          </a:bodyPr>
          <a:lstStyle/>
          <a:p>
            <a:r>
              <a:rPr lang="en-IE" sz="3600" dirty="0">
                <a:solidFill>
                  <a:srgbClr val="FFFFFF"/>
                </a:solidFill>
              </a:rPr>
              <a:t>The play opens with Rosa, Brigit’s daughter, visiting the former Magdalene laundry in order to find out as much as she can about her birth mother.</a:t>
            </a:r>
          </a:p>
          <a:p>
            <a:r>
              <a:rPr lang="en-IE" sz="3600" dirty="0">
                <a:solidFill>
                  <a:srgbClr val="FFFFFF"/>
                </a:solidFill>
              </a:rPr>
              <a:t>She explains to Nellie-Nora that when she found Brigit’s name and the address of the laundry, she “had to come”.</a:t>
            </a:r>
          </a:p>
          <a:p>
            <a:r>
              <a:rPr lang="en-IE" sz="3600" dirty="0">
                <a:solidFill>
                  <a:srgbClr val="FFFFFF"/>
                </a:solidFill>
              </a:rPr>
              <a:t>Identity – having a sense of where one has come from and where one is going – is a central theme in the play.</a:t>
            </a:r>
          </a:p>
          <a:p>
            <a:r>
              <a:rPr lang="en-IE" sz="3600" dirty="0">
                <a:solidFill>
                  <a:srgbClr val="FFFFFF"/>
                </a:solidFill>
              </a:rPr>
              <a:t>Through Rosa’s quest, we are brought back in time to 1963, when Brigit, Nellie-Nora and the other unmarried mothers were held as virtual prisoners in the laundry, out of sight of the rest of the community.</a:t>
            </a:r>
          </a:p>
        </p:txBody>
      </p:sp>
    </p:spTree>
    <p:extLst>
      <p:ext uri="{BB962C8B-B14F-4D97-AF65-F5344CB8AC3E}">
        <p14:creationId xmlns:p14="http://schemas.microsoft.com/office/powerpoint/2010/main" val="13659203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room&#10;&#10;Description automatically generated">
            <a:extLst>
              <a:ext uri="{FF2B5EF4-FFF2-40B4-BE49-F238E27FC236}">
                <a16:creationId xmlns:a16="http://schemas.microsoft.com/office/drawing/2014/main" id="{5B3B98C9-B4F3-46FE-92C1-81962687179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3560" b="2170"/>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52DB02F4-8EC9-42D6-B94A-4A9DB32BB93F}"/>
              </a:ext>
            </a:extLst>
          </p:cNvPr>
          <p:cNvSpPr>
            <a:spLocks noGrp="1"/>
          </p:cNvSpPr>
          <p:nvPr>
            <p:ph idx="1"/>
          </p:nvPr>
        </p:nvSpPr>
        <p:spPr>
          <a:xfrm>
            <a:off x="520505" y="436098"/>
            <a:ext cx="11211950" cy="6063176"/>
          </a:xfrm>
        </p:spPr>
        <p:txBody>
          <a:bodyPr>
            <a:normAutofit lnSpcReduction="10000"/>
          </a:bodyPr>
          <a:lstStyle/>
          <a:p>
            <a:r>
              <a:rPr lang="en-IE" sz="3600" dirty="0">
                <a:solidFill>
                  <a:srgbClr val="FFFFFF"/>
                </a:solidFill>
              </a:rPr>
              <a:t>The women in the laundry are regarded as inferior to the general population. Once they enter the laundry, the women are “eclipsed”. They are hidden from view and cast into the shadows because they are seen to have broken the rules of the society in which they live.</a:t>
            </a:r>
          </a:p>
          <a:p>
            <a:r>
              <a:rPr lang="en-IE" sz="3600" dirty="0">
                <a:solidFill>
                  <a:srgbClr val="FFFFFF"/>
                </a:solidFill>
              </a:rPr>
              <a:t>They no longer have an identity. Even if they were to escape, they are forever marked because they are identified as “fallen women”, and their individual stories do not matter compared to their lowly status.</a:t>
            </a:r>
          </a:p>
          <a:p>
            <a:r>
              <a:rPr lang="en-IE" sz="3600" dirty="0">
                <a:solidFill>
                  <a:srgbClr val="FFFFFF"/>
                </a:solidFill>
              </a:rPr>
              <a:t>When Cathy returns after her failed escape, she says that children in the community “pointed at me, laughed and called me names.”</a:t>
            </a:r>
          </a:p>
        </p:txBody>
      </p:sp>
    </p:spTree>
    <p:extLst>
      <p:ext uri="{BB962C8B-B14F-4D97-AF65-F5344CB8AC3E}">
        <p14:creationId xmlns:p14="http://schemas.microsoft.com/office/powerpoint/2010/main" val="37704659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10;&#10;Description automatically generated">
            <a:extLst>
              <a:ext uri="{FF2B5EF4-FFF2-40B4-BE49-F238E27FC236}">
                <a16:creationId xmlns:a16="http://schemas.microsoft.com/office/drawing/2014/main" id="{9806DE11-7503-49F9-88F8-E2D475F4E76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730"/>
          <a:stretch/>
        </p:blipFill>
        <p:spPr>
          <a:xfrm>
            <a:off x="0" y="10"/>
            <a:ext cx="12191980" cy="6857990"/>
          </a:xfrm>
          <a:prstGeom prst="rect">
            <a:avLst/>
          </a:prstGeom>
        </p:spPr>
      </p:pic>
      <p:sp>
        <p:nvSpPr>
          <p:cNvPr id="3" name="Content Placeholder 2">
            <a:extLst>
              <a:ext uri="{FF2B5EF4-FFF2-40B4-BE49-F238E27FC236}">
                <a16:creationId xmlns:a16="http://schemas.microsoft.com/office/drawing/2014/main" id="{11EE5A72-1E05-41CC-BA28-738D78EA1855}"/>
              </a:ext>
            </a:extLst>
          </p:cNvPr>
          <p:cNvSpPr>
            <a:spLocks noGrp="1"/>
          </p:cNvSpPr>
          <p:nvPr>
            <p:ph idx="1"/>
          </p:nvPr>
        </p:nvSpPr>
        <p:spPr>
          <a:xfrm>
            <a:off x="295422" y="1899138"/>
            <a:ext cx="11324492" cy="4473527"/>
          </a:xfrm>
        </p:spPr>
        <p:txBody>
          <a:bodyPr>
            <a:normAutofit lnSpcReduction="10000"/>
          </a:bodyPr>
          <a:lstStyle/>
          <a:p>
            <a:r>
              <a:rPr lang="en-IE" sz="4000" dirty="0">
                <a:solidFill>
                  <a:srgbClr val="FFFFFF"/>
                </a:solidFill>
              </a:rPr>
              <a:t>In order to escape the dreadful hopelessness of their lives, some of the women retreat into a fantasy world in which they are different people.</a:t>
            </a:r>
          </a:p>
          <a:p>
            <a:r>
              <a:rPr lang="en-IE" sz="4000" dirty="0">
                <a:solidFill>
                  <a:srgbClr val="FFFFFF"/>
                </a:solidFill>
              </a:rPr>
              <a:t>Mandy believes that Elvis will visit her and allows herself to dream they will be married. The other women in the laundry encourage Mandy in her dream. After all, if she can be a different person, so can they.</a:t>
            </a:r>
          </a:p>
        </p:txBody>
      </p:sp>
    </p:spTree>
    <p:extLst>
      <p:ext uri="{BB962C8B-B14F-4D97-AF65-F5344CB8AC3E}">
        <p14:creationId xmlns:p14="http://schemas.microsoft.com/office/powerpoint/2010/main" val="5386132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next to a person&#10;&#10;Description automatically generated">
            <a:extLst>
              <a:ext uri="{FF2B5EF4-FFF2-40B4-BE49-F238E27FC236}">
                <a16:creationId xmlns:a16="http://schemas.microsoft.com/office/drawing/2014/main" id="{2DCBA8C3-BC9C-47E8-B3DC-C535D51FCF0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20495"/>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175A781-1406-4A02-BC51-BAFA3CB22261}"/>
              </a:ext>
            </a:extLst>
          </p:cNvPr>
          <p:cNvSpPr>
            <a:spLocks noGrp="1"/>
          </p:cNvSpPr>
          <p:nvPr>
            <p:ph idx="1"/>
          </p:nvPr>
        </p:nvSpPr>
        <p:spPr>
          <a:xfrm>
            <a:off x="464234" y="534572"/>
            <a:ext cx="11324492" cy="5936566"/>
          </a:xfrm>
        </p:spPr>
        <p:txBody>
          <a:bodyPr>
            <a:normAutofit/>
          </a:bodyPr>
          <a:lstStyle/>
          <a:p>
            <a:r>
              <a:rPr lang="en-IE" sz="3600" dirty="0">
                <a:solidFill>
                  <a:srgbClr val="FFFFFF"/>
                </a:solidFill>
              </a:rPr>
              <a:t>Brigit alone resists the impulse to retreat into a fantasy world of a different identity. She may be willing to play along to some extent, pretending to be the Bishop and imitating his condescending manner, but she avoids losing herself in visions of a happier, romantic version of herself.</a:t>
            </a:r>
          </a:p>
          <a:p>
            <a:r>
              <a:rPr lang="en-IE" sz="3600" dirty="0">
                <a:solidFill>
                  <a:srgbClr val="FFFFFF"/>
                </a:solidFill>
              </a:rPr>
              <a:t>Ultimately, Brigit insists on facing the harsh reality of her life and who she is. When Mandy writes a letter to Elvis, Brigit forces her to face the fact that her return address is “Saint Paul’s Home for Penitent Women! Home for the unwanted! The outcasts! Saint Paul’s Home for the women nobody wants!”</a:t>
            </a:r>
          </a:p>
        </p:txBody>
      </p:sp>
    </p:spTree>
    <p:extLst>
      <p:ext uri="{BB962C8B-B14F-4D97-AF65-F5344CB8AC3E}">
        <p14:creationId xmlns:p14="http://schemas.microsoft.com/office/powerpoint/2010/main" val="269442621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itting, table, man, woman&#10;&#10;Description automatically generated">
            <a:extLst>
              <a:ext uri="{FF2B5EF4-FFF2-40B4-BE49-F238E27FC236}">
                <a16:creationId xmlns:a16="http://schemas.microsoft.com/office/drawing/2014/main" id="{22AA6C9D-4B2B-4AFE-9A30-9C623C13A0C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65" b="15065"/>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607A5E8F-3401-49FA-A2D5-07377BE3C9EB}"/>
              </a:ext>
            </a:extLst>
          </p:cNvPr>
          <p:cNvSpPr>
            <a:spLocks noGrp="1"/>
          </p:cNvSpPr>
          <p:nvPr>
            <p:ph idx="1"/>
          </p:nvPr>
        </p:nvSpPr>
        <p:spPr>
          <a:xfrm>
            <a:off x="838200" y="1253331"/>
            <a:ext cx="10515600" cy="4351338"/>
          </a:xfrm>
        </p:spPr>
        <p:txBody>
          <a:bodyPr>
            <a:normAutofit lnSpcReduction="10000"/>
          </a:bodyPr>
          <a:lstStyle/>
          <a:p>
            <a:r>
              <a:rPr lang="en-IE" sz="4000" dirty="0">
                <a:solidFill>
                  <a:srgbClr val="FFFFFF"/>
                </a:solidFill>
              </a:rPr>
              <a:t>Cruelly, Brigit tells Mandy that Elvis will have no interest in her once he knows who she really is. Although Brigit repents of her harshness and tries to make up for it by indulging Mandy in her dream of being Elvis’s girlfriend, she maintains her own fierce sense of identity and this fuels her determination to leave the laundry and not give in to a life of slavery.</a:t>
            </a:r>
          </a:p>
        </p:txBody>
      </p:sp>
    </p:spTree>
    <p:extLst>
      <p:ext uri="{BB962C8B-B14F-4D97-AF65-F5344CB8AC3E}">
        <p14:creationId xmlns:p14="http://schemas.microsoft.com/office/powerpoint/2010/main" val="151181586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a:extLst>
              <a:ext uri="{FF2B5EF4-FFF2-40B4-BE49-F238E27FC236}">
                <a16:creationId xmlns:a16="http://schemas.microsoft.com/office/drawing/2014/main" id="{DEC064E6-D3D4-4E0D-82F6-B0EF64B1D10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95" b="20819"/>
          <a:stretch/>
        </p:blipFill>
        <p:spPr>
          <a:xfrm>
            <a:off x="20" y="0"/>
            <a:ext cx="12191980" cy="6857990"/>
          </a:xfrm>
          <a:prstGeom prst="rect">
            <a:avLst/>
          </a:prstGeom>
        </p:spPr>
      </p:pic>
      <p:sp>
        <p:nvSpPr>
          <p:cNvPr id="3" name="Content Placeholder 2">
            <a:extLst>
              <a:ext uri="{FF2B5EF4-FFF2-40B4-BE49-F238E27FC236}">
                <a16:creationId xmlns:a16="http://schemas.microsoft.com/office/drawing/2014/main" id="{7ADE3EE4-48FF-496F-8EF9-4F210C3D881C}"/>
              </a:ext>
            </a:extLst>
          </p:cNvPr>
          <p:cNvSpPr>
            <a:spLocks noGrp="1"/>
          </p:cNvSpPr>
          <p:nvPr>
            <p:ph idx="1"/>
          </p:nvPr>
        </p:nvSpPr>
        <p:spPr>
          <a:xfrm>
            <a:off x="562707" y="661182"/>
            <a:ext cx="11000935" cy="5641144"/>
          </a:xfrm>
        </p:spPr>
        <p:txBody>
          <a:bodyPr>
            <a:normAutofit fontScale="92500"/>
          </a:bodyPr>
          <a:lstStyle/>
          <a:p>
            <a:r>
              <a:rPr lang="en-IE" sz="3200" dirty="0">
                <a:solidFill>
                  <a:srgbClr val="FFFFFF"/>
                </a:solidFill>
              </a:rPr>
              <a:t>The arrival of 17 year old Juliet reinforces the idea that life in the confined setting of an orphanage or laundry will shape a person so thoroughly that their identity will be forever tied to the institution.</a:t>
            </a:r>
          </a:p>
          <a:p>
            <a:r>
              <a:rPr lang="en-IE" sz="3200" dirty="0">
                <a:solidFill>
                  <a:srgbClr val="FFFFFF"/>
                </a:solidFill>
              </a:rPr>
              <a:t>Sister Virginia tries to encourage Juliet to consider a life in the outside world, but Juliet recoils in horror at the prospect.</a:t>
            </a:r>
          </a:p>
          <a:p>
            <a:r>
              <a:rPr lang="en-IE" sz="3200" dirty="0">
                <a:solidFill>
                  <a:srgbClr val="FFFFFF"/>
                </a:solidFill>
              </a:rPr>
              <a:t>She is as much a part of convent life as if she were a nun, telling Sister Virginia, “My mammy lived here until she died. I want to stay in here.”</a:t>
            </a:r>
          </a:p>
          <a:p>
            <a:r>
              <a:rPr lang="en-IE" sz="3200" dirty="0">
                <a:solidFill>
                  <a:srgbClr val="FFFFFF"/>
                </a:solidFill>
              </a:rPr>
              <a:t>Sister Virginia recognises that Juliet has no real sense of who she is or what she could become, but she fights a losing battle in her efforts to persuade the frightened, immature girl to seek a life in which she could develop her potential and be independent.</a:t>
            </a:r>
          </a:p>
        </p:txBody>
      </p:sp>
    </p:spTree>
    <p:extLst>
      <p:ext uri="{BB962C8B-B14F-4D97-AF65-F5344CB8AC3E}">
        <p14:creationId xmlns:p14="http://schemas.microsoft.com/office/powerpoint/2010/main" val="9271795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rish Theatre Magazine | Reviews | Current | Eclipsed">
            <a:hlinkClick r:id="rId2"/>
            <a:extLst>
              <a:ext uri="{FF2B5EF4-FFF2-40B4-BE49-F238E27FC236}">
                <a16:creationId xmlns:a16="http://schemas.microsoft.com/office/drawing/2014/main" id="{7D0665FB-0832-4BDF-A6B3-937F76C3B306}"/>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3271" b="324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00ADCB-843C-4220-91E5-65C5A3F85894}"/>
              </a:ext>
            </a:extLst>
          </p:cNvPr>
          <p:cNvSpPr>
            <a:spLocks noGrp="1"/>
          </p:cNvSpPr>
          <p:nvPr>
            <p:ph idx="1"/>
          </p:nvPr>
        </p:nvSpPr>
        <p:spPr>
          <a:xfrm>
            <a:off x="745588" y="647114"/>
            <a:ext cx="10608212" cy="5529849"/>
          </a:xfrm>
        </p:spPr>
        <p:txBody>
          <a:bodyPr>
            <a:normAutofit lnSpcReduction="10000"/>
          </a:bodyPr>
          <a:lstStyle/>
          <a:p>
            <a:r>
              <a:rPr lang="en-IE" sz="3600" dirty="0">
                <a:solidFill>
                  <a:srgbClr val="FFFFFF"/>
                </a:solidFill>
              </a:rPr>
              <a:t>Sister Virginia also struggles with an identity crisis. She is a white-veiled novice nun, torn between being an obedient servant of the Catholic Church and, on the other hand, expressing her true feelings. As she prays for guidance, she hears the voices of Brigit and the other women in her head, but she also hears the voice of Mother Victoria reminding her that she has taken a vow of “Blind Obedience”.</a:t>
            </a:r>
          </a:p>
          <a:p>
            <a:r>
              <a:rPr lang="en-IE" sz="3600" dirty="0">
                <a:solidFill>
                  <a:srgbClr val="FFFFFF"/>
                </a:solidFill>
              </a:rPr>
              <a:t>The idea of such a vow is to submit one’s will and sense of self entirely to God and – more importantly in Mother Victoria’s view – to submit to the orders of the nun in charge.</a:t>
            </a:r>
          </a:p>
        </p:txBody>
      </p:sp>
    </p:spTree>
    <p:extLst>
      <p:ext uri="{BB962C8B-B14F-4D97-AF65-F5344CB8AC3E}">
        <p14:creationId xmlns:p14="http://schemas.microsoft.com/office/powerpoint/2010/main" val="17776678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in a room&#10;&#10;Description automatically generated">
            <a:extLst>
              <a:ext uri="{FF2B5EF4-FFF2-40B4-BE49-F238E27FC236}">
                <a16:creationId xmlns:a16="http://schemas.microsoft.com/office/drawing/2014/main" id="{D3E4536C-B705-4CEC-BD92-D3F2C04DD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98" y="1515054"/>
            <a:ext cx="5734669" cy="3827892"/>
          </a:xfrm>
          <a:prstGeom prst="rect">
            <a:avLst/>
          </a:prstGeom>
        </p:spPr>
      </p:pic>
      <p:sp>
        <p:nvSpPr>
          <p:cNvPr id="5" name="Content Placeholder 4">
            <a:extLst>
              <a:ext uri="{FF2B5EF4-FFF2-40B4-BE49-F238E27FC236}">
                <a16:creationId xmlns:a16="http://schemas.microsoft.com/office/drawing/2014/main" id="{24794832-D00E-4E75-B3B3-C1EC17722ADB}"/>
              </a:ext>
            </a:extLst>
          </p:cNvPr>
          <p:cNvSpPr>
            <a:spLocks noGrp="1"/>
          </p:cNvSpPr>
          <p:nvPr>
            <p:ph idx="1"/>
          </p:nvPr>
        </p:nvSpPr>
        <p:spPr>
          <a:xfrm>
            <a:off x="6096000" y="323556"/>
            <a:ext cx="6241366" cy="6534443"/>
          </a:xfrm>
        </p:spPr>
        <p:txBody>
          <a:bodyPr anchor="ctr">
            <a:normAutofit/>
          </a:bodyPr>
          <a:lstStyle/>
          <a:p>
            <a:r>
              <a:rPr lang="en-IE" dirty="0"/>
              <a:t>Sister Virginia worries that if she stays too long in the laundry, she will eventually become “Brain-washed” and “dehumanised”.</a:t>
            </a:r>
          </a:p>
          <a:p>
            <a:r>
              <a:rPr lang="en-IE" dirty="0"/>
              <a:t>Mother Victoria believes the solution to such doubts about religious life is to completely abandon one’s identity and become an unquestioning servant of God. </a:t>
            </a:r>
          </a:p>
          <a:p>
            <a:r>
              <a:rPr lang="en-IE" dirty="0"/>
              <a:t>She reminds Sister Virginia that “We are Eclipsed” and that she must work hard to change herself and get rid of her pride and independent thought. </a:t>
            </a:r>
          </a:p>
        </p:txBody>
      </p:sp>
    </p:spTree>
    <p:extLst>
      <p:ext uri="{BB962C8B-B14F-4D97-AF65-F5344CB8AC3E}">
        <p14:creationId xmlns:p14="http://schemas.microsoft.com/office/powerpoint/2010/main" val="653260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Theme of Identity ‘Eclipsed’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Identity ‘Eclipsed’</dc:title>
  <dc:creator>ciara deasy</dc:creator>
  <cp:lastModifiedBy>ciara deasy</cp:lastModifiedBy>
  <cp:revision>1</cp:revision>
  <dcterms:created xsi:type="dcterms:W3CDTF">2020-05-19T13:59:16Z</dcterms:created>
  <dcterms:modified xsi:type="dcterms:W3CDTF">2020-05-19T13:59:29Z</dcterms:modified>
</cp:coreProperties>
</file>