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9" r:id="rId14"/>
    <p:sldId id="268"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114"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A7602-12BB-44DF-829B-76EF4004EF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FAD005E6-E554-4CB6-9231-6E68060E39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5A6552F6-C1B7-4024-8F13-4AB92ABE013D}"/>
              </a:ext>
            </a:extLst>
          </p:cNvPr>
          <p:cNvSpPr>
            <a:spLocks noGrp="1"/>
          </p:cNvSpPr>
          <p:nvPr>
            <p:ph type="dt" sz="half" idx="10"/>
          </p:nvPr>
        </p:nvSpPr>
        <p:spPr/>
        <p:txBody>
          <a:bodyPr/>
          <a:lstStyle/>
          <a:p>
            <a:fld id="{051CD188-A3AF-4B52-B750-F867FC7FD9B5}" type="datetimeFigureOut">
              <a:rPr lang="en-IE" smtClean="0"/>
              <a:t>15/05/2020</a:t>
            </a:fld>
            <a:endParaRPr lang="en-IE"/>
          </a:p>
        </p:txBody>
      </p:sp>
      <p:sp>
        <p:nvSpPr>
          <p:cNvPr id="5" name="Footer Placeholder 4">
            <a:extLst>
              <a:ext uri="{FF2B5EF4-FFF2-40B4-BE49-F238E27FC236}">
                <a16:creationId xmlns:a16="http://schemas.microsoft.com/office/drawing/2014/main" id="{AEA2B024-95F3-46DD-BC8F-D5DD29491B8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5063D25-2867-4703-A439-02A2B2AB95D0}"/>
              </a:ext>
            </a:extLst>
          </p:cNvPr>
          <p:cNvSpPr>
            <a:spLocks noGrp="1"/>
          </p:cNvSpPr>
          <p:nvPr>
            <p:ph type="sldNum" sz="quarter" idx="12"/>
          </p:nvPr>
        </p:nvSpPr>
        <p:spPr/>
        <p:txBody>
          <a:bodyPr/>
          <a:lstStyle/>
          <a:p>
            <a:fld id="{3B98AAF1-A6F9-4181-80D5-CFC4723973E9}" type="slidenum">
              <a:rPr lang="en-IE" smtClean="0"/>
              <a:t>‹#›</a:t>
            </a:fld>
            <a:endParaRPr lang="en-IE"/>
          </a:p>
        </p:txBody>
      </p:sp>
    </p:spTree>
    <p:extLst>
      <p:ext uri="{BB962C8B-B14F-4D97-AF65-F5344CB8AC3E}">
        <p14:creationId xmlns:p14="http://schemas.microsoft.com/office/powerpoint/2010/main" val="698265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D75DE-11EA-4283-993D-B08306EA957E}"/>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EA9CC8EE-E5BE-4108-BD08-3690F0F00E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643AB98-2ED9-4A0D-87A4-706A15BEB8C1}"/>
              </a:ext>
            </a:extLst>
          </p:cNvPr>
          <p:cNvSpPr>
            <a:spLocks noGrp="1"/>
          </p:cNvSpPr>
          <p:nvPr>
            <p:ph type="dt" sz="half" idx="10"/>
          </p:nvPr>
        </p:nvSpPr>
        <p:spPr/>
        <p:txBody>
          <a:bodyPr/>
          <a:lstStyle/>
          <a:p>
            <a:fld id="{051CD188-A3AF-4B52-B750-F867FC7FD9B5}" type="datetimeFigureOut">
              <a:rPr lang="en-IE" smtClean="0"/>
              <a:t>15/05/2020</a:t>
            </a:fld>
            <a:endParaRPr lang="en-IE"/>
          </a:p>
        </p:txBody>
      </p:sp>
      <p:sp>
        <p:nvSpPr>
          <p:cNvPr id="5" name="Footer Placeholder 4">
            <a:extLst>
              <a:ext uri="{FF2B5EF4-FFF2-40B4-BE49-F238E27FC236}">
                <a16:creationId xmlns:a16="http://schemas.microsoft.com/office/drawing/2014/main" id="{E3B2B77E-931D-498D-9DD3-E7487781D8B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7982069-BCEC-4A72-804B-4FD70CDD5EEE}"/>
              </a:ext>
            </a:extLst>
          </p:cNvPr>
          <p:cNvSpPr>
            <a:spLocks noGrp="1"/>
          </p:cNvSpPr>
          <p:nvPr>
            <p:ph type="sldNum" sz="quarter" idx="12"/>
          </p:nvPr>
        </p:nvSpPr>
        <p:spPr/>
        <p:txBody>
          <a:bodyPr/>
          <a:lstStyle/>
          <a:p>
            <a:fld id="{3B98AAF1-A6F9-4181-80D5-CFC4723973E9}" type="slidenum">
              <a:rPr lang="en-IE" smtClean="0"/>
              <a:t>‹#›</a:t>
            </a:fld>
            <a:endParaRPr lang="en-IE"/>
          </a:p>
        </p:txBody>
      </p:sp>
    </p:spTree>
    <p:extLst>
      <p:ext uri="{BB962C8B-B14F-4D97-AF65-F5344CB8AC3E}">
        <p14:creationId xmlns:p14="http://schemas.microsoft.com/office/powerpoint/2010/main" val="2700463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7A85A-F31F-4F28-B5B7-6F61E37CC23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DEE2F8A-6315-4176-9BD9-F48DE03ACA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6206E9F-EDDC-4DF3-BDAC-3BA35C0B53D4}"/>
              </a:ext>
            </a:extLst>
          </p:cNvPr>
          <p:cNvSpPr>
            <a:spLocks noGrp="1"/>
          </p:cNvSpPr>
          <p:nvPr>
            <p:ph type="dt" sz="half" idx="10"/>
          </p:nvPr>
        </p:nvSpPr>
        <p:spPr/>
        <p:txBody>
          <a:bodyPr/>
          <a:lstStyle/>
          <a:p>
            <a:fld id="{051CD188-A3AF-4B52-B750-F867FC7FD9B5}" type="datetimeFigureOut">
              <a:rPr lang="en-IE" smtClean="0"/>
              <a:t>15/05/2020</a:t>
            </a:fld>
            <a:endParaRPr lang="en-IE"/>
          </a:p>
        </p:txBody>
      </p:sp>
      <p:sp>
        <p:nvSpPr>
          <p:cNvPr id="5" name="Footer Placeholder 4">
            <a:extLst>
              <a:ext uri="{FF2B5EF4-FFF2-40B4-BE49-F238E27FC236}">
                <a16:creationId xmlns:a16="http://schemas.microsoft.com/office/drawing/2014/main" id="{E681CBA0-6EC3-4B40-ABD0-C4B4E70F48A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A0E3ABA-E067-423C-9E06-1245EEB4B2A7}"/>
              </a:ext>
            </a:extLst>
          </p:cNvPr>
          <p:cNvSpPr>
            <a:spLocks noGrp="1"/>
          </p:cNvSpPr>
          <p:nvPr>
            <p:ph type="sldNum" sz="quarter" idx="12"/>
          </p:nvPr>
        </p:nvSpPr>
        <p:spPr/>
        <p:txBody>
          <a:bodyPr/>
          <a:lstStyle/>
          <a:p>
            <a:fld id="{3B98AAF1-A6F9-4181-80D5-CFC4723973E9}" type="slidenum">
              <a:rPr lang="en-IE" smtClean="0"/>
              <a:t>‹#›</a:t>
            </a:fld>
            <a:endParaRPr lang="en-IE"/>
          </a:p>
        </p:txBody>
      </p:sp>
    </p:spTree>
    <p:extLst>
      <p:ext uri="{BB962C8B-B14F-4D97-AF65-F5344CB8AC3E}">
        <p14:creationId xmlns:p14="http://schemas.microsoft.com/office/powerpoint/2010/main" val="23523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3052-B595-48C8-AF57-0615D14536E6}"/>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BF4360C-01B7-452F-A17A-26B030E09E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11FBD18-42BC-4686-AE65-35C838B4A693}"/>
              </a:ext>
            </a:extLst>
          </p:cNvPr>
          <p:cNvSpPr>
            <a:spLocks noGrp="1"/>
          </p:cNvSpPr>
          <p:nvPr>
            <p:ph type="dt" sz="half" idx="10"/>
          </p:nvPr>
        </p:nvSpPr>
        <p:spPr/>
        <p:txBody>
          <a:bodyPr/>
          <a:lstStyle/>
          <a:p>
            <a:fld id="{051CD188-A3AF-4B52-B750-F867FC7FD9B5}" type="datetimeFigureOut">
              <a:rPr lang="en-IE" smtClean="0"/>
              <a:t>15/05/2020</a:t>
            </a:fld>
            <a:endParaRPr lang="en-IE"/>
          </a:p>
        </p:txBody>
      </p:sp>
      <p:sp>
        <p:nvSpPr>
          <p:cNvPr id="5" name="Footer Placeholder 4">
            <a:extLst>
              <a:ext uri="{FF2B5EF4-FFF2-40B4-BE49-F238E27FC236}">
                <a16:creationId xmlns:a16="http://schemas.microsoft.com/office/drawing/2014/main" id="{52EEA89E-A8E9-4074-9529-9D3624B82CA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D860DA4-7B2E-4B79-B69E-2B7A6D857971}"/>
              </a:ext>
            </a:extLst>
          </p:cNvPr>
          <p:cNvSpPr>
            <a:spLocks noGrp="1"/>
          </p:cNvSpPr>
          <p:nvPr>
            <p:ph type="sldNum" sz="quarter" idx="12"/>
          </p:nvPr>
        </p:nvSpPr>
        <p:spPr/>
        <p:txBody>
          <a:bodyPr/>
          <a:lstStyle/>
          <a:p>
            <a:fld id="{3B98AAF1-A6F9-4181-80D5-CFC4723973E9}" type="slidenum">
              <a:rPr lang="en-IE" smtClean="0"/>
              <a:t>‹#›</a:t>
            </a:fld>
            <a:endParaRPr lang="en-IE"/>
          </a:p>
        </p:txBody>
      </p:sp>
    </p:spTree>
    <p:extLst>
      <p:ext uri="{BB962C8B-B14F-4D97-AF65-F5344CB8AC3E}">
        <p14:creationId xmlns:p14="http://schemas.microsoft.com/office/powerpoint/2010/main" val="4090302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897A5-4C74-4504-958C-BC348712A4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A91062D5-5B77-4AFE-B3D9-77A567198F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B3A6E0-290B-4C2A-B054-9A8F3211C8A9}"/>
              </a:ext>
            </a:extLst>
          </p:cNvPr>
          <p:cNvSpPr>
            <a:spLocks noGrp="1"/>
          </p:cNvSpPr>
          <p:nvPr>
            <p:ph type="dt" sz="half" idx="10"/>
          </p:nvPr>
        </p:nvSpPr>
        <p:spPr/>
        <p:txBody>
          <a:bodyPr/>
          <a:lstStyle/>
          <a:p>
            <a:fld id="{051CD188-A3AF-4B52-B750-F867FC7FD9B5}" type="datetimeFigureOut">
              <a:rPr lang="en-IE" smtClean="0"/>
              <a:t>15/05/2020</a:t>
            </a:fld>
            <a:endParaRPr lang="en-IE"/>
          </a:p>
        </p:txBody>
      </p:sp>
      <p:sp>
        <p:nvSpPr>
          <p:cNvPr id="5" name="Footer Placeholder 4">
            <a:extLst>
              <a:ext uri="{FF2B5EF4-FFF2-40B4-BE49-F238E27FC236}">
                <a16:creationId xmlns:a16="http://schemas.microsoft.com/office/drawing/2014/main" id="{D3C0C961-5FD5-4C0B-BD40-07EF257D913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9E621AA-FDBE-4FA9-B8AC-15EF9C0FF33C}"/>
              </a:ext>
            </a:extLst>
          </p:cNvPr>
          <p:cNvSpPr>
            <a:spLocks noGrp="1"/>
          </p:cNvSpPr>
          <p:nvPr>
            <p:ph type="sldNum" sz="quarter" idx="12"/>
          </p:nvPr>
        </p:nvSpPr>
        <p:spPr/>
        <p:txBody>
          <a:bodyPr/>
          <a:lstStyle/>
          <a:p>
            <a:fld id="{3B98AAF1-A6F9-4181-80D5-CFC4723973E9}" type="slidenum">
              <a:rPr lang="en-IE" smtClean="0"/>
              <a:t>‹#›</a:t>
            </a:fld>
            <a:endParaRPr lang="en-IE"/>
          </a:p>
        </p:txBody>
      </p:sp>
    </p:spTree>
    <p:extLst>
      <p:ext uri="{BB962C8B-B14F-4D97-AF65-F5344CB8AC3E}">
        <p14:creationId xmlns:p14="http://schemas.microsoft.com/office/powerpoint/2010/main" val="318632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4CA7E-67C6-4915-889B-1D2C24D3727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FF52D0FD-CC05-498A-97C9-372674DB79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73623651-0FE4-47BC-92FA-DB6B88FA71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74D36F0D-E6CF-44D4-A1E5-32C4650279E6}"/>
              </a:ext>
            </a:extLst>
          </p:cNvPr>
          <p:cNvSpPr>
            <a:spLocks noGrp="1"/>
          </p:cNvSpPr>
          <p:nvPr>
            <p:ph type="dt" sz="half" idx="10"/>
          </p:nvPr>
        </p:nvSpPr>
        <p:spPr/>
        <p:txBody>
          <a:bodyPr/>
          <a:lstStyle/>
          <a:p>
            <a:fld id="{051CD188-A3AF-4B52-B750-F867FC7FD9B5}" type="datetimeFigureOut">
              <a:rPr lang="en-IE" smtClean="0"/>
              <a:t>15/05/2020</a:t>
            </a:fld>
            <a:endParaRPr lang="en-IE"/>
          </a:p>
        </p:txBody>
      </p:sp>
      <p:sp>
        <p:nvSpPr>
          <p:cNvPr id="6" name="Footer Placeholder 5">
            <a:extLst>
              <a:ext uri="{FF2B5EF4-FFF2-40B4-BE49-F238E27FC236}">
                <a16:creationId xmlns:a16="http://schemas.microsoft.com/office/drawing/2014/main" id="{00D95963-83AA-4336-BC8E-270D24E7548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D59AE05-C94F-418B-9A85-E010D8F6ABA4}"/>
              </a:ext>
            </a:extLst>
          </p:cNvPr>
          <p:cNvSpPr>
            <a:spLocks noGrp="1"/>
          </p:cNvSpPr>
          <p:nvPr>
            <p:ph type="sldNum" sz="quarter" idx="12"/>
          </p:nvPr>
        </p:nvSpPr>
        <p:spPr/>
        <p:txBody>
          <a:bodyPr/>
          <a:lstStyle/>
          <a:p>
            <a:fld id="{3B98AAF1-A6F9-4181-80D5-CFC4723973E9}" type="slidenum">
              <a:rPr lang="en-IE" smtClean="0"/>
              <a:t>‹#›</a:t>
            </a:fld>
            <a:endParaRPr lang="en-IE"/>
          </a:p>
        </p:txBody>
      </p:sp>
    </p:spTree>
    <p:extLst>
      <p:ext uri="{BB962C8B-B14F-4D97-AF65-F5344CB8AC3E}">
        <p14:creationId xmlns:p14="http://schemas.microsoft.com/office/powerpoint/2010/main" val="1329720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01A47-5C74-48E2-A222-BF131D704B6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2AECF378-A65B-4FFC-8C89-CD0AA8E841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79AEA1-2B06-497F-B8EF-617B0A9754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41EBD16E-BE8F-4957-9A76-52BB9757FB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9CCB1B-6EB6-4B52-93AD-27CA824C6D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3B8282E9-FE12-4E9E-8809-9928F606E8C9}"/>
              </a:ext>
            </a:extLst>
          </p:cNvPr>
          <p:cNvSpPr>
            <a:spLocks noGrp="1"/>
          </p:cNvSpPr>
          <p:nvPr>
            <p:ph type="dt" sz="half" idx="10"/>
          </p:nvPr>
        </p:nvSpPr>
        <p:spPr/>
        <p:txBody>
          <a:bodyPr/>
          <a:lstStyle/>
          <a:p>
            <a:fld id="{051CD188-A3AF-4B52-B750-F867FC7FD9B5}" type="datetimeFigureOut">
              <a:rPr lang="en-IE" smtClean="0"/>
              <a:t>15/05/2020</a:t>
            </a:fld>
            <a:endParaRPr lang="en-IE"/>
          </a:p>
        </p:txBody>
      </p:sp>
      <p:sp>
        <p:nvSpPr>
          <p:cNvPr id="8" name="Footer Placeholder 7">
            <a:extLst>
              <a:ext uri="{FF2B5EF4-FFF2-40B4-BE49-F238E27FC236}">
                <a16:creationId xmlns:a16="http://schemas.microsoft.com/office/drawing/2014/main" id="{8507CD25-4866-411A-A616-D2347D53BC9B}"/>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4658A7CE-4EA7-4406-9023-B1F639E7D74E}"/>
              </a:ext>
            </a:extLst>
          </p:cNvPr>
          <p:cNvSpPr>
            <a:spLocks noGrp="1"/>
          </p:cNvSpPr>
          <p:nvPr>
            <p:ph type="sldNum" sz="quarter" idx="12"/>
          </p:nvPr>
        </p:nvSpPr>
        <p:spPr/>
        <p:txBody>
          <a:bodyPr/>
          <a:lstStyle/>
          <a:p>
            <a:fld id="{3B98AAF1-A6F9-4181-80D5-CFC4723973E9}" type="slidenum">
              <a:rPr lang="en-IE" smtClean="0"/>
              <a:t>‹#›</a:t>
            </a:fld>
            <a:endParaRPr lang="en-IE"/>
          </a:p>
        </p:txBody>
      </p:sp>
    </p:spTree>
    <p:extLst>
      <p:ext uri="{BB962C8B-B14F-4D97-AF65-F5344CB8AC3E}">
        <p14:creationId xmlns:p14="http://schemas.microsoft.com/office/powerpoint/2010/main" val="15854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C6AC-5B46-4CCD-B270-A1E37D23B15D}"/>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3FF95316-AF0C-4B03-A083-AC21FBA6ADC4}"/>
              </a:ext>
            </a:extLst>
          </p:cNvPr>
          <p:cNvSpPr>
            <a:spLocks noGrp="1"/>
          </p:cNvSpPr>
          <p:nvPr>
            <p:ph type="dt" sz="half" idx="10"/>
          </p:nvPr>
        </p:nvSpPr>
        <p:spPr/>
        <p:txBody>
          <a:bodyPr/>
          <a:lstStyle/>
          <a:p>
            <a:fld id="{051CD188-A3AF-4B52-B750-F867FC7FD9B5}" type="datetimeFigureOut">
              <a:rPr lang="en-IE" smtClean="0"/>
              <a:t>15/05/2020</a:t>
            </a:fld>
            <a:endParaRPr lang="en-IE"/>
          </a:p>
        </p:txBody>
      </p:sp>
      <p:sp>
        <p:nvSpPr>
          <p:cNvPr id="4" name="Footer Placeholder 3">
            <a:extLst>
              <a:ext uri="{FF2B5EF4-FFF2-40B4-BE49-F238E27FC236}">
                <a16:creationId xmlns:a16="http://schemas.microsoft.com/office/drawing/2014/main" id="{3D4ECA92-B4B3-431D-99CF-8DC15FBD6B6E}"/>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6856978B-B31E-460E-8CED-B1F1D76AEAF0}"/>
              </a:ext>
            </a:extLst>
          </p:cNvPr>
          <p:cNvSpPr>
            <a:spLocks noGrp="1"/>
          </p:cNvSpPr>
          <p:nvPr>
            <p:ph type="sldNum" sz="quarter" idx="12"/>
          </p:nvPr>
        </p:nvSpPr>
        <p:spPr/>
        <p:txBody>
          <a:bodyPr/>
          <a:lstStyle/>
          <a:p>
            <a:fld id="{3B98AAF1-A6F9-4181-80D5-CFC4723973E9}" type="slidenum">
              <a:rPr lang="en-IE" smtClean="0"/>
              <a:t>‹#›</a:t>
            </a:fld>
            <a:endParaRPr lang="en-IE"/>
          </a:p>
        </p:txBody>
      </p:sp>
    </p:spTree>
    <p:extLst>
      <p:ext uri="{BB962C8B-B14F-4D97-AF65-F5344CB8AC3E}">
        <p14:creationId xmlns:p14="http://schemas.microsoft.com/office/powerpoint/2010/main" val="2009413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E1F810-8A97-40D3-91B6-AC41E1613A62}"/>
              </a:ext>
            </a:extLst>
          </p:cNvPr>
          <p:cNvSpPr>
            <a:spLocks noGrp="1"/>
          </p:cNvSpPr>
          <p:nvPr>
            <p:ph type="dt" sz="half" idx="10"/>
          </p:nvPr>
        </p:nvSpPr>
        <p:spPr/>
        <p:txBody>
          <a:bodyPr/>
          <a:lstStyle/>
          <a:p>
            <a:fld id="{051CD188-A3AF-4B52-B750-F867FC7FD9B5}" type="datetimeFigureOut">
              <a:rPr lang="en-IE" smtClean="0"/>
              <a:t>15/05/2020</a:t>
            </a:fld>
            <a:endParaRPr lang="en-IE"/>
          </a:p>
        </p:txBody>
      </p:sp>
      <p:sp>
        <p:nvSpPr>
          <p:cNvPr id="3" name="Footer Placeholder 2">
            <a:extLst>
              <a:ext uri="{FF2B5EF4-FFF2-40B4-BE49-F238E27FC236}">
                <a16:creationId xmlns:a16="http://schemas.microsoft.com/office/drawing/2014/main" id="{B11B726E-AE2C-4F0B-92A4-CB949D437A14}"/>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80901198-0C1D-4037-B5F4-3936B33C8BA8}"/>
              </a:ext>
            </a:extLst>
          </p:cNvPr>
          <p:cNvSpPr>
            <a:spLocks noGrp="1"/>
          </p:cNvSpPr>
          <p:nvPr>
            <p:ph type="sldNum" sz="quarter" idx="12"/>
          </p:nvPr>
        </p:nvSpPr>
        <p:spPr/>
        <p:txBody>
          <a:bodyPr/>
          <a:lstStyle/>
          <a:p>
            <a:fld id="{3B98AAF1-A6F9-4181-80D5-CFC4723973E9}" type="slidenum">
              <a:rPr lang="en-IE" smtClean="0"/>
              <a:t>‹#›</a:t>
            </a:fld>
            <a:endParaRPr lang="en-IE"/>
          </a:p>
        </p:txBody>
      </p:sp>
    </p:spTree>
    <p:extLst>
      <p:ext uri="{BB962C8B-B14F-4D97-AF65-F5344CB8AC3E}">
        <p14:creationId xmlns:p14="http://schemas.microsoft.com/office/powerpoint/2010/main" val="3142674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2E39B-D880-442F-8C5D-3ABFC2346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FD8F917A-4768-4713-8FEC-134A156CD7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BE9DE3AE-7B76-417A-924D-92ABACD62C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0B163C-AEBB-4E4E-873F-8D18EF0E9C4C}"/>
              </a:ext>
            </a:extLst>
          </p:cNvPr>
          <p:cNvSpPr>
            <a:spLocks noGrp="1"/>
          </p:cNvSpPr>
          <p:nvPr>
            <p:ph type="dt" sz="half" idx="10"/>
          </p:nvPr>
        </p:nvSpPr>
        <p:spPr/>
        <p:txBody>
          <a:bodyPr/>
          <a:lstStyle/>
          <a:p>
            <a:fld id="{051CD188-A3AF-4B52-B750-F867FC7FD9B5}" type="datetimeFigureOut">
              <a:rPr lang="en-IE" smtClean="0"/>
              <a:t>15/05/2020</a:t>
            </a:fld>
            <a:endParaRPr lang="en-IE"/>
          </a:p>
        </p:txBody>
      </p:sp>
      <p:sp>
        <p:nvSpPr>
          <p:cNvPr id="6" name="Footer Placeholder 5">
            <a:extLst>
              <a:ext uri="{FF2B5EF4-FFF2-40B4-BE49-F238E27FC236}">
                <a16:creationId xmlns:a16="http://schemas.microsoft.com/office/drawing/2014/main" id="{BD6F604D-095C-4E6F-8603-12ED177E9DD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B57F60A-82A4-400D-8826-5D796F94FC3B}"/>
              </a:ext>
            </a:extLst>
          </p:cNvPr>
          <p:cNvSpPr>
            <a:spLocks noGrp="1"/>
          </p:cNvSpPr>
          <p:nvPr>
            <p:ph type="sldNum" sz="quarter" idx="12"/>
          </p:nvPr>
        </p:nvSpPr>
        <p:spPr/>
        <p:txBody>
          <a:bodyPr/>
          <a:lstStyle/>
          <a:p>
            <a:fld id="{3B98AAF1-A6F9-4181-80D5-CFC4723973E9}" type="slidenum">
              <a:rPr lang="en-IE" smtClean="0"/>
              <a:t>‹#›</a:t>
            </a:fld>
            <a:endParaRPr lang="en-IE"/>
          </a:p>
        </p:txBody>
      </p:sp>
    </p:spTree>
    <p:extLst>
      <p:ext uri="{BB962C8B-B14F-4D97-AF65-F5344CB8AC3E}">
        <p14:creationId xmlns:p14="http://schemas.microsoft.com/office/powerpoint/2010/main" val="1378142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B912C-B187-4612-B23A-1B25C68AE9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B1C2EE93-F281-4D0F-A378-FB2D55D96E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964F0521-BC3C-43DE-B0F7-70E8FEA0A0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C1FCCD-9CD5-4065-915E-0B938E6EED63}"/>
              </a:ext>
            </a:extLst>
          </p:cNvPr>
          <p:cNvSpPr>
            <a:spLocks noGrp="1"/>
          </p:cNvSpPr>
          <p:nvPr>
            <p:ph type="dt" sz="half" idx="10"/>
          </p:nvPr>
        </p:nvSpPr>
        <p:spPr/>
        <p:txBody>
          <a:bodyPr/>
          <a:lstStyle/>
          <a:p>
            <a:fld id="{051CD188-A3AF-4B52-B750-F867FC7FD9B5}" type="datetimeFigureOut">
              <a:rPr lang="en-IE" smtClean="0"/>
              <a:t>15/05/2020</a:t>
            </a:fld>
            <a:endParaRPr lang="en-IE"/>
          </a:p>
        </p:txBody>
      </p:sp>
      <p:sp>
        <p:nvSpPr>
          <p:cNvPr id="6" name="Footer Placeholder 5">
            <a:extLst>
              <a:ext uri="{FF2B5EF4-FFF2-40B4-BE49-F238E27FC236}">
                <a16:creationId xmlns:a16="http://schemas.microsoft.com/office/drawing/2014/main" id="{066F698A-5C34-4889-9263-8F7525155F6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43BF6B3-B896-466E-8646-CA467B0E7AA6}"/>
              </a:ext>
            </a:extLst>
          </p:cNvPr>
          <p:cNvSpPr>
            <a:spLocks noGrp="1"/>
          </p:cNvSpPr>
          <p:nvPr>
            <p:ph type="sldNum" sz="quarter" idx="12"/>
          </p:nvPr>
        </p:nvSpPr>
        <p:spPr/>
        <p:txBody>
          <a:bodyPr/>
          <a:lstStyle/>
          <a:p>
            <a:fld id="{3B98AAF1-A6F9-4181-80D5-CFC4723973E9}" type="slidenum">
              <a:rPr lang="en-IE" smtClean="0"/>
              <a:t>‹#›</a:t>
            </a:fld>
            <a:endParaRPr lang="en-IE"/>
          </a:p>
        </p:txBody>
      </p:sp>
    </p:spTree>
    <p:extLst>
      <p:ext uri="{BB962C8B-B14F-4D97-AF65-F5344CB8AC3E}">
        <p14:creationId xmlns:p14="http://schemas.microsoft.com/office/powerpoint/2010/main" val="907402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0F83E1-646B-4707-B78C-3A9470F450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BC29786-B015-459A-ACF0-3BD70655B5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37F3490-96AC-4D96-AA17-365C717B8B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1CD188-A3AF-4B52-B750-F867FC7FD9B5}" type="datetimeFigureOut">
              <a:rPr lang="en-IE" smtClean="0"/>
              <a:t>15/05/2020</a:t>
            </a:fld>
            <a:endParaRPr lang="en-IE"/>
          </a:p>
        </p:txBody>
      </p:sp>
      <p:sp>
        <p:nvSpPr>
          <p:cNvPr id="5" name="Footer Placeholder 4">
            <a:extLst>
              <a:ext uri="{FF2B5EF4-FFF2-40B4-BE49-F238E27FC236}">
                <a16:creationId xmlns:a16="http://schemas.microsoft.com/office/drawing/2014/main" id="{09A90E68-EE49-4562-AFD7-FE35390CA1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0EE4C71E-898C-4617-8757-13FBEF5DF5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8AAF1-A6F9-4181-80D5-CFC4723973E9}" type="slidenum">
              <a:rPr lang="en-IE" smtClean="0"/>
              <a:t>‹#›</a:t>
            </a:fld>
            <a:endParaRPr lang="en-IE"/>
          </a:p>
        </p:txBody>
      </p:sp>
    </p:spTree>
    <p:extLst>
      <p:ext uri="{BB962C8B-B14F-4D97-AF65-F5344CB8AC3E}">
        <p14:creationId xmlns:p14="http://schemas.microsoft.com/office/powerpoint/2010/main" val="1008854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463E31-0B53-47C7-9A56-A2C28A1DE670}"/>
              </a:ext>
            </a:extLst>
          </p:cNvPr>
          <p:cNvSpPr>
            <a:spLocks noGrp="1"/>
          </p:cNvSpPr>
          <p:nvPr>
            <p:ph type="ctrTitle"/>
          </p:nvPr>
        </p:nvSpPr>
        <p:spPr>
          <a:xfrm>
            <a:off x="908454" y="1360481"/>
            <a:ext cx="4605340" cy="2387600"/>
          </a:xfrm>
        </p:spPr>
        <p:txBody>
          <a:bodyPr>
            <a:normAutofit/>
          </a:bodyPr>
          <a:lstStyle/>
          <a:p>
            <a:pPr algn="l"/>
            <a:r>
              <a:rPr lang="en-IE" sz="4600">
                <a:solidFill>
                  <a:schemeClr val="bg1"/>
                </a:solidFill>
              </a:rPr>
              <a:t>Theme of Conflict </a:t>
            </a:r>
            <a:br>
              <a:rPr lang="en-IE" sz="4600">
                <a:solidFill>
                  <a:schemeClr val="bg1"/>
                </a:solidFill>
              </a:rPr>
            </a:br>
            <a:r>
              <a:rPr lang="en-IE" sz="4600">
                <a:solidFill>
                  <a:schemeClr val="bg1"/>
                </a:solidFill>
              </a:rPr>
              <a:t>in ‘Romeo and Juliet’</a:t>
            </a:r>
          </a:p>
        </p:txBody>
      </p:sp>
      <p:sp>
        <p:nvSpPr>
          <p:cNvPr id="3" name="Subtitle 2">
            <a:extLst>
              <a:ext uri="{FF2B5EF4-FFF2-40B4-BE49-F238E27FC236}">
                <a16:creationId xmlns:a16="http://schemas.microsoft.com/office/drawing/2014/main" id="{4D11C68F-6AFC-47F9-98D0-50B02E6AB2ED}"/>
              </a:ext>
            </a:extLst>
          </p:cNvPr>
          <p:cNvSpPr>
            <a:spLocks noGrp="1"/>
          </p:cNvSpPr>
          <p:nvPr>
            <p:ph type="subTitle" idx="1"/>
          </p:nvPr>
        </p:nvSpPr>
        <p:spPr>
          <a:xfrm>
            <a:off x="908454" y="3840156"/>
            <a:ext cx="4605340" cy="1655762"/>
          </a:xfrm>
        </p:spPr>
        <p:txBody>
          <a:bodyPr>
            <a:normAutofit/>
          </a:bodyPr>
          <a:lstStyle/>
          <a:p>
            <a:pPr algn="l"/>
            <a:r>
              <a:rPr lang="en-IE" sz="3200" dirty="0">
                <a:solidFill>
                  <a:schemeClr val="bg1"/>
                </a:solidFill>
              </a:rPr>
              <a:t>By William Shakespeare</a:t>
            </a:r>
          </a:p>
        </p:txBody>
      </p:sp>
      <p:pic>
        <p:nvPicPr>
          <p:cNvPr id="5" name="Picture 4" descr="A group of people standing in front of a building&#10;&#10;Description automatically generated">
            <a:extLst>
              <a:ext uri="{FF2B5EF4-FFF2-40B4-BE49-F238E27FC236}">
                <a16:creationId xmlns:a16="http://schemas.microsoft.com/office/drawing/2014/main" id="{E81A35F8-B625-4517-A158-5E0EBA425EF3}"/>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3742" r="16088" b="2"/>
          <a:stretch/>
        </p:blipFill>
        <p:spPr>
          <a:xfrm>
            <a:off x="5800734" y="1057275"/>
            <a:ext cx="5917401" cy="4743450"/>
          </a:xfrm>
          <a:prstGeom prst="rect">
            <a:avLst/>
          </a:prstGeom>
        </p:spPr>
      </p:pic>
      <p:sp>
        <p:nvSpPr>
          <p:cNvPr id="12" name="Rectangle 11">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2597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D6EEA4-51EF-4796-BE5B-F3EB11F23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building, sitting, cat, old&#10;&#10;Description automatically generated">
            <a:extLst>
              <a:ext uri="{FF2B5EF4-FFF2-40B4-BE49-F238E27FC236}">
                <a16:creationId xmlns:a16="http://schemas.microsoft.com/office/drawing/2014/main" id="{F6F4BDF6-34B2-40A9-8912-1B6F4598A319}"/>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FFFFD6E-F57A-4D28-81A0-F28A21E7EFE1}"/>
              </a:ext>
            </a:extLst>
          </p:cNvPr>
          <p:cNvSpPr>
            <a:spLocks noGrp="1"/>
          </p:cNvSpPr>
          <p:nvPr>
            <p:ph type="title"/>
          </p:nvPr>
        </p:nvSpPr>
        <p:spPr>
          <a:xfrm>
            <a:off x="838200" y="2140021"/>
            <a:ext cx="6696445" cy="1325563"/>
          </a:xfrm>
        </p:spPr>
        <p:txBody>
          <a:bodyPr>
            <a:normAutofit/>
          </a:bodyPr>
          <a:lstStyle/>
          <a:p>
            <a:r>
              <a:rPr lang="en-GB" sz="4000" b="1">
                <a:solidFill>
                  <a:srgbClr val="FFFFFF"/>
                </a:solidFill>
              </a:rPr>
              <a:t>How does Shakespeare show this?          (point)</a:t>
            </a:r>
            <a:endParaRPr lang="en-IE" sz="4000">
              <a:solidFill>
                <a:srgbClr val="FFFFFF"/>
              </a:solidFill>
            </a:endParaRPr>
          </a:p>
        </p:txBody>
      </p:sp>
      <p:sp>
        <p:nvSpPr>
          <p:cNvPr id="3" name="Content Placeholder 2">
            <a:extLst>
              <a:ext uri="{FF2B5EF4-FFF2-40B4-BE49-F238E27FC236}">
                <a16:creationId xmlns:a16="http://schemas.microsoft.com/office/drawing/2014/main" id="{D5C91511-D13C-412E-AF9A-77A21D9C03D8}"/>
              </a:ext>
            </a:extLst>
          </p:cNvPr>
          <p:cNvSpPr>
            <a:spLocks noGrp="1"/>
          </p:cNvSpPr>
          <p:nvPr>
            <p:ph idx="1"/>
          </p:nvPr>
        </p:nvSpPr>
        <p:spPr>
          <a:xfrm>
            <a:off x="838200" y="3590599"/>
            <a:ext cx="9937652" cy="2585117"/>
          </a:xfrm>
        </p:spPr>
        <p:txBody>
          <a:bodyPr>
            <a:normAutofit/>
          </a:bodyPr>
          <a:lstStyle/>
          <a:p>
            <a:r>
              <a:rPr lang="en-GB" sz="4000" dirty="0">
                <a:solidFill>
                  <a:srgbClr val="FFFFFF"/>
                </a:solidFill>
              </a:rPr>
              <a:t>When Juliet discovers the true identity of her true love, she is shocked and cannot believe she loves someone who she is supposed to hate.</a:t>
            </a:r>
            <a:endParaRPr lang="en-IE" sz="4000" dirty="0">
              <a:solidFill>
                <a:srgbClr val="FFFFFF"/>
              </a:solidFill>
            </a:endParaRPr>
          </a:p>
        </p:txBody>
      </p:sp>
    </p:spTree>
    <p:extLst>
      <p:ext uri="{BB962C8B-B14F-4D97-AF65-F5344CB8AC3E}">
        <p14:creationId xmlns:p14="http://schemas.microsoft.com/office/powerpoint/2010/main" val="421235076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tanding in front of a building&#10;&#10;Description automatically generated">
            <a:extLst>
              <a:ext uri="{FF2B5EF4-FFF2-40B4-BE49-F238E27FC236}">
                <a16:creationId xmlns:a16="http://schemas.microsoft.com/office/drawing/2014/main" id="{6539010D-8F0D-4854-98EE-3B55CB68E776}"/>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b="11765"/>
          <a:stretch/>
        </p:blipFill>
        <p:spPr>
          <a:xfrm>
            <a:off x="20" y="1"/>
            <a:ext cx="12191980" cy="6857999"/>
          </a:xfrm>
          <a:prstGeom prst="rect">
            <a:avLst/>
          </a:prstGeom>
        </p:spPr>
      </p:pic>
      <p:sp>
        <p:nvSpPr>
          <p:cNvPr id="2" name="Title 1">
            <a:extLst>
              <a:ext uri="{FF2B5EF4-FFF2-40B4-BE49-F238E27FC236}">
                <a16:creationId xmlns:a16="http://schemas.microsoft.com/office/drawing/2014/main" id="{50B21579-B0A5-411E-9626-258E903DD0EB}"/>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rPr>
              <a:t>Evidence:							</a:t>
            </a:r>
            <a:r>
              <a:rPr lang="en-US" sz="4000" dirty="0">
                <a:solidFill>
                  <a:srgbClr val="FFFFFF"/>
                </a:solidFill>
              </a:rPr>
              <a:t>(quote)</a:t>
            </a:r>
            <a:endParaRPr lang="en-US" sz="6000" dirty="0">
              <a:solidFill>
                <a:srgbClr val="FFFFFF"/>
              </a:solidFill>
            </a:endParaRPr>
          </a:p>
        </p:txBody>
      </p:sp>
      <p:sp>
        <p:nvSpPr>
          <p:cNvPr id="3" name="Content Placeholder 2">
            <a:extLst>
              <a:ext uri="{FF2B5EF4-FFF2-40B4-BE49-F238E27FC236}">
                <a16:creationId xmlns:a16="http://schemas.microsoft.com/office/drawing/2014/main" id="{78A365C1-2CAB-4111-B55B-86EDEFE570FA}"/>
              </a:ext>
            </a:extLst>
          </p:cNvPr>
          <p:cNvSpPr>
            <a:spLocks noGrp="1"/>
          </p:cNvSpPr>
          <p:nvPr>
            <p:ph idx="1"/>
          </p:nvPr>
        </p:nvSpPr>
        <p:spPr>
          <a:xfrm>
            <a:off x="1524000" y="4159404"/>
            <a:ext cx="9144000" cy="1098395"/>
          </a:xfrm>
        </p:spPr>
        <p:txBody>
          <a:bodyPr vert="horz" lIns="91440" tIns="45720" rIns="91440" bIns="45720" rtlCol="0">
            <a:normAutofit fontScale="85000" lnSpcReduction="10000"/>
          </a:bodyPr>
          <a:lstStyle/>
          <a:p>
            <a:pPr marL="0" indent="0" algn="ctr">
              <a:buNone/>
            </a:pPr>
            <a:r>
              <a:rPr lang="en-US" sz="5400" i="1" dirty="0">
                <a:solidFill>
                  <a:srgbClr val="FFFFFF"/>
                </a:solidFill>
              </a:rPr>
              <a:t>"That I must love a loathed enemy."</a:t>
            </a:r>
            <a:endParaRPr lang="en-US" sz="5400" dirty="0">
              <a:solidFill>
                <a:srgbClr val="FFFFFF"/>
              </a:solidFill>
            </a:endParaRPr>
          </a:p>
        </p:txBody>
      </p:sp>
    </p:spTree>
    <p:extLst>
      <p:ext uri="{BB962C8B-B14F-4D97-AF65-F5344CB8AC3E}">
        <p14:creationId xmlns:p14="http://schemas.microsoft.com/office/powerpoint/2010/main" val="26715110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6A370CD5-7C8A-417D-B6D3-AC37F994052C}"/>
              </a:ext>
            </a:extLst>
          </p:cNvPr>
          <p:cNvSpPr>
            <a:spLocks noGrp="1"/>
          </p:cNvSpPr>
          <p:nvPr>
            <p:ph type="title"/>
          </p:nvPr>
        </p:nvSpPr>
        <p:spPr>
          <a:xfrm>
            <a:off x="1014141" y="1450655"/>
            <a:ext cx="3932030" cy="3956690"/>
          </a:xfrm>
        </p:spPr>
        <p:txBody>
          <a:bodyPr anchor="ctr">
            <a:normAutofit/>
          </a:bodyPr>
          <a:lstStyle/>
          <a:p>
            <a:r>
              <a:rPr lang="en-IE" sz="6200">
                <a:solidFill>
                  <a:schemeClr val="bg1"/>
                </a:solidFill>
              </a:rPr>
              <a:t>Analysis:						(explain)</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4F23257-8243-488B-A89B-3F1CE7297D40}"/>
              </a:ext>
            </a:extLst>
          </p:cNvPr>
          <p:cNvSpPr>
            <a:spLocks noGrp="1"/>
          </p:cNvSpPr>
          <p:nvPr>
            <p:ph idx="1"/>
          </p:nvPr>
        </p:nvSpPr>
        <p:spPr>
          <a:xfrm>
            <a:off x="5303520" y="647128"/>
            <a:ext cx="6682154" cy="5795866"/>
          </a:xfrm>
        </p:spPr>
        <p:txBody>
          <a:bodyPr anchor="ctr">
            <a:normAutofit/>
          </a:bodyPr>
          <a:lstStyle/>
          <a:p>
            <a:r>
              <a:rPr lang="en-GB" sz="4000" dirty="0">
                <a:solidFill>
                  <a:schemeClr val="bg1"/>
                </a:solidFill>
              </a:rPr>
              <a:t>Juliet uses 'must' which indicates that she has no other choice - she loves Romeo and cannot change the fact. This presents a conflict for Juliet, as she cannot change what she feels - despite knowing that she should. </a:t>
            </a:r>
            <a:endParaRPr lang="en-IE" sz="4000" dirty="0">
              <a:solidFill>
                <a:schemeClr val="bg1"/>
              </a:solidFill>
            </a:endParaRPr>
          </a:p>
        </p:txBody>
      </p:sp>
    </p:spTree>
    <p:extLst>
      <p:ext uri="{BB962C8B-B14F-4D97-AF65-F5344CB8AC3E}">
        <p14:creationId xmlns:p14="http://schemas.microsoft.com/office/powerpoint/2010/main" val="1145515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wearing costumes&#10;&#10;Description automatically generated">
            <a:extLst>
              <a:ext uri="{FF2B5EF4-FFF2-40B4-BE49-F238E27FC236}">
                <a16:creationId xmlns:a16="http://schemas.microsoft.com/office/drawing/2014/main" id="{E8284EC4-257A-45DB-874F-490F4F571420}"/>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5673" b="10058"/>
          <a:stretch/>
        </p:blipFill>
        <p:spPr>
          <a:xfrm>
            <a:off x="20" y="1"/>
            <a:ext cx="12191980" cy="6857999"/>
          </a:xfrm>
          <a:prstGeom prst="rect">
            <a:avLst/>
          </a:prstGeom>
        </p:spPr>
      </p:pic>
      <p:sp>
        <p:nvSpPr>
          <p:cNvPr id="2" name="Title 1">
            <a:extLst>
              <a:ext uri="{FF2B5EF4-FFF2-40B4-BE49-F238E27FC236}">
                <a16:creationId xmlns:a16="http://schemas.microsoft.com/office/drawing/2014/main" id="{C1377384-D2A6-4656-B541-881DC92AD274}"/>
              </a:ext>
            </a:extLst>
          </p:cNvPr>
          <p:cNvSpPr>
            <a:spLocks noGrp="1"/>
          </p:cNvSpPr>
          <p:nvPr>
            <p:ph type="ctrTitle"/>
          </p:nvPr>
        </p:nvSpPr>
        <p:spPr>
          <a:xfrm>
            <a:off x="1524000" y="1122362"/>
            <a:ext cx="9144000" cy="2900518"/>
          </a:xfrm>
        </p:spPr>
        <p:txBody>
          <a:bodyPr>
            <a:normAutofit/>
          </a:bodyPr>
          <a:lstStyle/>
          <a:p>
            <a:r>
              <a:rPr lang="en-GB" b="1">
                <a:solidFill>
                  <a:srgbClr val="FFFFFF"/>
                </a:solidFill>
              </a:rPr>
              <a:t>Conflict Between Tybalt and Romeo</a:t>
            </a:r>
            <a:endParaRPr lang="en-IE">
              <a:solidFill>
                <a:srgbClr val="FFFFFF"/>
              </a:solidFill>
            </a:endParaRPr>
          </a:p>
        </p:txBody>
      </p:sp>
      <p:sp>
        <p:nvSpPr>
          <p:cNvPr id="3" name="Subtitle 2">
            <a:extLst>
              <a:ext uri="{FF2B5EF4-FFF2-40B4-BE49-F238E27FC236}">
                <a16:creationId xmlns:a16="http://schemas.microsoft.com/office/drawing/2014/main" id="{66A9467D-A4B8-4E01-B433-E449562ED3C4}"/>
              </a:ext>
            </a:extLst>
          </p:cNvPr>
          <p:cNvSpPr>
            <a:spLocks noGrp="1"/>
          </p:cNvSpPr>
          <p:nvPr>
            <p:ph type="subTitle" idx="1"/>
          </p:nvPr>
        </p:nvSpPr>
        <p:spPr>
          <a:xfrm>
            <a:off x="1524000" y="4159404"/>
            <a:ext cx="9144000" cy="1098395"/>
          </a:xfrm>
        </p:spPr>
        <p:txBody>
          <a:bodyPr>
            <a:normAutofit/>
          </a:bodyPr>
          <a:lstStyle/>
          <a:p>
            <a:endParaRPr lang="en-IE">
              <a:solidFill>
                <a:srgbClr val="FFFFFF"/>
              </a:solidFill>
            </a:endParaRPr>
          </a:p>
        </p:txBody>
      </p:sp>
    </p:spTree>
    <p:extLst>
      <p:ext uri="{BB962C8B-B14F-4D97-AF65-F5344CB8AC3E}">
        <p14:creationId xmlns:p14="http://schemas.microsoft.com/office/powerpoint/2010/main" val="402323330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C8137C5F-6D9B-478F-8EE2-19B6DD1BAA8B}"/>
              </a:ext>
            </a:extLst>
          </p:cNvPr>
          <p:cNvSpPr>
            <a:spLocks noGrp="1"/>
          </p:cNvSpPr>
          <p:nvPr>
            <p:ph type="title"/>
          </p:nvPr>
        </p:nvSpPr>
        <p:spPr>
          <a:xfrm>
            <a:off x="1077001" y="1157644"/>
            <a:ext cx="4707671" cy="1225650"/>
          </a:xfrm>
        </p:spPr>
        <p:txBody>
          <a:bodyPr anchor="b">
            <a:normAutofit/>
          </a:bodyPr>
          <a:lstStyle/>
          <a:p>
            <a:r>
              <a:rPr lang="en-GB" sz="3800" b="1" dirty="0">
                <a:solidFill>
                  <a:schemeClr val="bg1"/>
                </a:solidFill>
              </a:rPr>
              <a:t>How does Shakespeare show this?          </a:t>
            </a:r>
            <a:r>
              <a:rPr lang="en-GB" sz="2400" b="1" dirty="0">
                <a:solidFill>
                  <a:schemeClr val="bg1"/>
                </a:solidFill>
              </a:rPr>
              <a:t>(point)</a:t>
            </a:r>
            <a:endParaRPr lang="en-IE" sz="3800" dirty="0">
              <a:solidFill>
                <a:schemeClr val="bg1"/>
              </a:solidFill>
            </a:endParaRPr>
          </a:p>
        </p:txBody>
      </p:sp>
      <p:sp>
        <p:nvSpPr>
          <p:cNvPr id="3" name="Content Placeholder 2">
            <a:extLst>
              <a:ext uri="{FF2B5EF4-FFF2-40B4-BE49-F238E27FC236}">
                <a16:creationId xmlns:a16="http://schemas.microsoft.com/office/drawing/2014/main" id="{F65A9122-2993-4E31-9B99-F4FA89B5CBC0}"/>
              </a:ext>
            </a:extLst>
          </p:cNvPr>
          <p:cNvSpPr>
            <a:spLocks noGrp="1"/>
          </p:cNvSpPr>
          <p:nvPr>
            <p:ph idx="1"/>
          </p:nvPr>
        </p:nvSpPr>
        <p:spPr>
          <a:xfrm>
            <a:off x="690706" y="2504050"/>
            <a:ext cx="5405293" cy="3118082"/>
          </a:xfrm>
        </p:spPr>
        <p:txBody>
          <a:bodyPr>
            <a:normAutofit/>
          </a:bodyPr>
          <a:lstStyle/>
          <a:p>
            <a:r>
              <a:rPr lang="en-GB" sz="3200" dirty="0">
                <a:solidFill>
                  <a:schemeClr val="bg1"/>
                </a:solidFill>
              </a:rPr>
              <a:t>Tybalt believes Romeo to have greatly dishonoured his family when he gate-crashes the Capulet party. He decides that Romeo must pay and offers to duel with Romeo.</a:t>
            </a:r>
            <a:endParaRPr lang="en-IE" sz="3200" dirty="0">
              <a:solidFill>
                <a:schemeClr val="bg1"/>
              </a:solidFill>
            </a:endParaRPr>
          </a:p>
        </p:txBody>
      </p:sp>
      <p:pic>
        <p:nvPicPr>
          <p:cNvPr id="5" name="Picture 4" descr="A close up of a mans face&#10;&#10;Description automatically generated">
            <a:extLst>
              <a:ext uri="{FF2B5EF4-FFF2-40B4-BE49-F238E27FC236}">
                <a16:creationId xmlns:a16="http://schemas.microsoft.com/office/drawing/2014/main" id="{1BC60A5F-1F27-4014-A97B-E76F0A22CF43}"/>
              </a:ext>
            </a:extLst>
          </p:cNvPr>
          <p:cNvPicPr>
            <a:picLocks noChangeAspect="1"/>
          </p:cNvPicPr>
          <p:nvPr/>
        </p:nvPicPr>
        <p:blipFill rotWithShape="1">
          <a:blip r:embed="rId2">
            <a:extLst>
              <a:ext uri="{28A0092B-C50C-407E-A947-70E740481C1C}">
                <a14:useLocalDpi xmlns:a14="http://schemas.microsoft.com/office/drawing/2010/main" val="0"/>
              </a:ext>
            </a:extLst>
          </a:blip>
          <a:srcRect l="27310" r="7636" b="2"/>
          <a:stretch/>
        </p:blipFill>
        <p:spPr>
          <a:xfrm>
            <a:off x="6735467" y="977900"/>
            <a:ext cx="5037433" cy="4826000"/>
          </a:xfrm>
          <a:prstGeom prst="rect">
            <a:avLst/>
          </a:prstGeom>
        </p:spPr>
      </p:pic>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61F2F60-14E3-4196-B7CE-175E46F04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596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4152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itle 1">
            <a:extLst>
              <a:ext uri="{FF2B5EF4-FFF2-40B4-BE49-F238E27FC236}">
                <a16:creationId xmlns:a16="http://schemas.microsoft.com/office/drawing/2014/main" id="{A4B7023A-5C25-415B-A994-0CDA48493B71}"/>
              </a:ext>
            </a:extLst>
          </p:cNvPr>
          <p:cNvSpPr>
            <a:spLocks noGrp="1"/>
          </p:cNvSpPr>
          <p:nvPr>
            <p:ph type="title"/>
          </p:nvPr>
        </p:nvSpPr>
        <p:spPr>
          <a:xfrm>
            <a:off x="1932903" y="949325"/>
            <a:ext cx="8071706" cy="2387600"/>
          </a:xfrm>
        </p:spPr>
        <p:txBody>
          <a:bodyPr vert="horz" lIns="91440" tIns="45720" rIns="91440" bIns="45720" rtlCol="0" anchor="b">
            <a:normAutofit/>
          </a:bodyPr>
          <a:lstStyle/>
          <a:p>
            <a:r>
              <a:rPr lang="en-US" sz="6600" kern="1200" dirty="0">
                <a:solidFill>
                  <a:schemeClr val="bg1"/>
                </a:solidFill>
                <a:latin typeface="+mj-lt"/>
                <a:ea typeface="+mj-ea"/>
                <a:cs typeface="+mj-cs"/>
              </a:rPr>
              <a:t>Evidence:						</a:t>
            </a:r>
            <a:r>
              <a:rPr lang="en-US" sz="2800" kern="1200" dirty="0">
                <a:solidFill>
                  <a:schemeClr val="bg1"/>
                </a:solidFill>
                <a:latin typeface="+mj-lt"/>
                <a:ea typeface="+mj-ea"/>
                <a:cs typeface="+mj-cs"/>
              </a:rPr>
              <a:t>	(quote)</a:t>
            </a:r>
            <a:endParaRPr lang="en-US" sz="6600" kern="1200" dirty="0">
              <a:solidFill>
                <a:schemeClr val="bg1"/>
              </a:solidFill>
              <a:latin typeface="+mj-lt"/>
              <a:ea typeface="+mj-ea"/>
              <a:cs typeface="+mj-cs"/>
            </a:endParaRPr>
          </a:p>
        </p:txBody>
      </p:sp>
      <p:sp>
        <p:nvSpPr>
          <p:cNvPr id="3" name="Content Placeholder 2">
            <a:extLst>
              <a:ext uri="{FF2B5EF4-FFF2-40B4-BE49-F238E27FC236}">
                <a16:creationId xmlns:a16="http://schemas.microsoft.com/office/drawing/2014/main" id="{D1473A88-D72F-4050-80BD-BC9708877770}"/>
              </a:ext>
            </a:extLst>
          </p:cNvPr>
          <p:cNvSpPr>
            <a:spLocks noGrp="1"/>
          </p:cNvSpPr>
          <p:nvPr>
            <p:ph idx="1"/>
          </p:nvPr>
        </p:nvSpPr>
        <p:spPr>
          <a:xfrm>
            <a:off x="1932902" y="3429000"/>
            <a:ext cx="8071697" cy="1655762"/>
          </a:xfrm>
        </p:spPr>
        <p:txBody>
          <a:bodyPr vert="horz" lIns="91440" tIns="45720" rIns="91440" bIns="45720" rtlCol="0">
            <a:normAutofit/>
          </a:bodyPr>
          <a:lstStyle/>
          <a:p>
            <a:pPr marL="0" indent="0">
              <a:buNone/>
            </a:pPr>
            <a:r>
              <a:rPr lang="en-US" sz="3200" i="1" kern="1200">
                <a:solidFill>
                  <a:schemeClr val="bg1"/>
                </a:solidFill>
                <a:latin typeface="+mn-lt"/>
                <a:ea typeface="+mn-ea"/>
                <a:cs typeface="+mn-cs"/>
              </a:rPr>
              <a:t>"Boy, this shall not excuse the injuries that thou hast done me; therefore turn and draw."</a:t>
            </a:r>
            <a:endParaRPr lang="en-US" sz="3200" kern="1200">
              <a:solidFill>
                <a:schemeClr val="bg1"/>
              </a:solidFill>
              <a:latin typeface="+mn-lt"/>
              <a:ea typeface="+mn-ea"/>
              <a:cs typeface="+mn-cs"/>
            </a:endParaRPr>
          </a:p>
        </p:txBody>
      </p:sp>
      <p:cxnSp>
        <p:nvCxnSpPr>
          <p:cNvPr id="10" name="Straight Connector 9">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0508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BF47BD-DB8D-4367-B0B5-D4A6D1A32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2A542E6-1924-4FE2-89D1-3CB19468C1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1F353183-2147-472B-AD7D-4A085FF6A4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AA42C8-A082-4DFD-A5F3-FC9EF825B1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E36CBA5-1294-469B-AEBB-BDDE5ABDA4F3}"/>
              </a:ext>
            </a:extLst>
          </p:cNvPr>
          <p:cNvSpPr>
            <a:spLocks noGrp="1"/>
          </p:cNvSpPr>
          <p:nvPr>
            <p:ph type="title"/>
          </p:nvPr>
        </p:nvSpPr>
        <p:spPr>
          <a:xfrm>
            <a:off x="172278" y="118853"/>
            <a:ext cx="3871085" cy="1725822"/>
          </a:xfrm>
        </p:spPr>
        <p:txBody>
          <a:bodyPr anchor="t">
            <a:normAutofit fontScale="90000"/>
          </a:bodyPr>
          <a:lstStyle/>
          <a:p>
            <a:r>
              <a:rPr lang="en-IE" sz="4000" b="1" dirty="0"/>
              <a:t>Analysis:						(explain)</a:t>
            </a:r>
          </a:p>
        </p:txBody>
      </p:sp>
      <p:sp>
        <p:nvSpPr>
          <p:cNvPr id="3" name="Content Placeholder 2">
            <a:extLst>
              <a:ext uri="{FF2B5EF4-FFF2-40B4-BE49-F238E27FC236}">
                <a16:creationId xmlns:a16="http://schemas.microsoft.com/office/drawing/2014/main" id="{4FB098C1-A2AB-41C7-8CB1-89CE72539930}"/>
              </a:ext>
            </a:extLst>
          </p:cNvPr>
          <p:cNvSpPr>
            <a:spLocks noGrp="1"/>
          </p:cNvSpPr>
          <p:nvPr>
            <p:ph idx="1"/>
          </p:nvPr>
        </p:nvSpPr>
        <p:spPr>
          <a:xfrm>
            <a:off x="331304" y="2059199"/>
            <a:ext cx="4288320" cy="4679949"/>
          </a:xfrm>
        </p:spPr>
        <p:txBody>
          <a:bodyPr anchor="t">
            <a:normAutofit/>
          </a:bodyPr>
          <a:lstStyle/>
          <a:p>
            <a:r>
              <a:rPr lang="en-GB" sz="3200" dirty="0">
                <a:solidFill>
                  <a:schemeClr val="tx1">
                    <a:alpha val="60000"/>
                  </a:schemeClr>
                </a:solidFill>
              </a:rPr>
              <a:t>This shows that Tybalt believes he has been injured with Romeo's actions. He commands Romeo to 'turn and draw', taking part in a fight.</a:t>
            </a:r>
            <a:endParaRPr lang="en-IE" sz="3200" dirty="0">
              <a:solidFill>
                <a:schemeClr val="tx1">
                  <a:alpha val="60000"/>
                </a:schemeClr>
              </a:solidFill>
            </a:endParaRPr>
          </a:p>
        </p:txBody>
      </p:sp>
      <p:pic>
        <p:nvPicPr>
          <p:cNvPr id="5" name="Picture 4" descr="A picture containing text, drawing&#10;&#10;Description automatically generated">
            <a:extLst>
              <a:ext uri="{FF2B5EF4-FFF2-40B4-BE49-F238E27FC236}">
                <a16:creationId xmlns:a16="http://schemas.microsoft.com/office/drawing/2014/main" id="{15B52E9A-65AE-4C43-951E-1BBB5F2097F1}"/>
              </a:ext>
            </a:extLst>
          </p:cNvPr>
          <p:cNvPicPr>
            <a:picLocks noChangeAspect="1"/>
          </p:cNvPicPr>
          <p:nvPr/>
        </p:nvPicPr>
        <p:blipFill rotWithShape="1">
          <a:blip r:embed="rId2">
            <a:extLst>
              <a:ext uri="{28A0092B-C50C-407E-A947-70E740481C1C}">
                <a14:useLocalDpi xmlns:a14="http://schemas.microsoft.com/office/drawing/2010/main" val="0"/>
              </a:ext>
            </a:extLst>
          </a:blip>
          <a:srcRect l="10917" r="11542" b="1"/>
          <a:stretch/>
        </p:blipFill>
        <p:spPr>
          <a:xfrm>
            <a:off x="4619624" y="1089025"/>
            <a:ext cx="6480175" cy="4679950"/>
          </a:xfrm>
          <a:prstGeom prst="rect">
            <a:avLst/>
          </a:prstGeom>
          <a:effectLst>
            <a:outerShdw blurRad="508000" dist="101600" dir="5400000" algn="tl" rotWithShape="0">
              <a:prstClr val="black">
                <a:alpha val="10000"/>
              </a:prstClr>
            </a:outerShdw>
          </a:effectLst>
        </p:spPr>
      </p:pic>
    </p:spTree>
    <p:extLst>
      <p:ext uri="{BB962C8B-B14F-4D97-AF65-F5344CB8AC3E}">
        <p14:creationId xmlns:p14="http://schemas.microsoft.com/office/powerpoint/2010/main" val="3024654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riding on the back of a horse&#10;&#10;Description automatically generated">
            <a:extLst>
              <a:ext uri="{FF2B5EF4-FFF2-40B4-BE49-F238E27FC236}">
                <a16:creationId xmlns:a16="http://schemas.microsoft.com/office/drawing/2014/main" id="{60B7983E-89DC-4603-978A-30E4249CF963}"/>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b="881"/>
          <a:stretch/>
        </p:blipFill>
        <p:spPr>
          <a:xfrm>
            <a:off x="20" y="53096"/>
            <a:ext cx="12191980" cy="6857990"/>
          </a:xfrm>
          <a:prstGeom prst="rect">
            <a:avLst/>
          </a:prstGeom>
        </p:spPr>
      </p:pic>
      <p:sp>
        <p:nvSpPr>
          <p:cNvPr id="2" name="Title 1">
            <a:extLst>
              <a:ext uri="{FF2B5EF4-FFF2-40B4-BE49-F238E27FC236}">
                <a16:creationId xmlns:a16="http://schemas.microsoft.com/office/drawing/2014/main" id="{69E356B2-48D8-4641-943C-292C910FB077}"/>
              </a:ext>
            </a:extLst>
          </p:cNvPr>
          <p:cNvSpPr>
            <a:spLocks noGrp="1"/>
          </p:cNvSpPr>
          <p:nvPr>
            <p:ph type="title"/>
          </p:nvPr>
        </p:nvSpPr>
        <p:spPr>
          <a:xfrm>
            <a:off x="1" y="365125"/>
            <a:ext cx="12041944" cy="1604352"/>
          </a:xfrm>
        </p:spPr>
        <p:txBody>
          <a:bodyPr>
            <a:normAutofit/>
          </a:bodyPr>
          <a:lstStyle/>
          <a:p>
            <a:r>
              <a:rPr lang="en-IE" b="1" dirty="0">
                <a:solidFill>
                  <a:srgbClr val="FFFFFF"/>
                </a:solidFill>
              </a:rPr>
              <a:t>Why has Shakespeare used conflict in his play?</a:t>
            </a:r>
          </a:p>
        </p:txBody>
      </p:sp>
      <p:sp>
        <p:nvSpPr>
          <p:cNvPr id="3" name="Content Placeholder 2">
            <a:extLst>
              <a:ext uri="{FF2B5EF4-FFF2-40B4-BE49-F238E27FC236}">
                <a16:creationId xmlns:a16="http://schemas.microsoft.com/office/drawing/2014/main" id="{2704FFA0-38DF-45EA-A6FF-3AB3BF3CE286}"/>
              </a:ext>
            </a:extLst>
          </p:cNvPr>
          <p:cNvSpPr>
            <a:spLocks noGrp="1"/>
          </p:cNvSpPr>
          <p:nvPr>
            <p:ph idx="1"/>
          </p:nvPr>
        </p:nvSpPr>
        <p:spPr>
          <a:xfrm>
            <a:off x="838200" y="1825625"/>
            <a:ext cx="10515600" cy="4351338"/>
          </a:xfrm>
        </p:spPr>
        <p:txBody>
          <a:bodyPr>
            <a:normAutofit/>
          </a:bodyPr>
          <a:lstStyle/>
          <a:p>
            <a:r>
              <a:rPr lang="en-GB" sz="4400" dirty="0">
                <a:solidFill>
                  <a:srgbClr val="FFFFFF"/>
                </a:solidFill>
              </a:rPr>
              <a:t>Audience members can relate to the theme, as they will have all been a part of conflict in their lives.</a:t>
            </a:r>
          </a:p>
          <a:p>
            <a:r>
              <a:rPr lang="en-GB" sz="4400" dirty="0">
                <a:solidFill>
                  <a:srgbClr val="FFFFFF"/>
                </a:solidFill>
              </a:rPr>
              <a:t>Conflict is the reason why the play is tragic: it is because of the families' conflict that Romeo and Juliet die.</a:t>
            </a:r>
          </a:p>
          <a:p>
            <a:endParaRPr lang="en-IE" sz="4400" dirty="0">
              <a:solidFill>
                <a:srgbClr val="FFFFFF"/>
              </a:solidFill>
            </a:endParaRPr>
          </a:p>
        </p:txBody>
      </p:sp>
    </p:spTree>
    <p:extLst>
      <p:ext uri="{BB962C8B-B14F-4D97-AF65-F5344CB8AC3E}">
        <p14:creationId xmlns:p14="http://schemas.microsoft.com/office/powerpoint/2010/main" val="90703538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box, room, food&#10;&#10;Description automatically generated">
            <a:extLst>
              <a:ext uri="{FF2B5EF4-FFF2-40B4-BE49-F238E27FC236}">
                <a16:creationId xmlns:a16="http://schemas.microsoft.com/office/drawing/2014/main" id="{B674B307-728D-460E-90D8-3BA4BD363B00}"/>
              </a:ext>
            </a:extLst>
          </p:cNvPr>
          <p:cNvPicPr>
            <a:picLocks noChangeAspect="1"/>
          </p:cNvPicPr>
          <p:nvPr/>
        </p:nvPicPr>
        <p:blipFill rotWithShape="1">
          <a:blip r:embed="rId2">
            <a:extLst>
              <a:ext uri="{28A0092B-C50C-407E-A947-70E740481C1C}">
                <a14:useLocalDpi xmlns:a14="http://schemas.microsoft.com/office/drawing/2010/main" val="0"/>
              </a:ext>
            </a:extLst>
          </a:blip>
          <a:srcRect t="42548" b="1604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00BE1574-0CBC-4FBD-B0F8-237CB19C8D96}"/>
              </a:ext>
            </a:extLst>
          </p:cNvPr>
          <p:cNvSpPr>
            <a:spLocks noGrp="1"/>
          </p:cNvSpPr>
          <p:nvPr>
            <p:ph idx="1"/>
          </p:nvPr>
        </p:nvSpPr>
        <p:spPr>
          <a:xfrm>
            <a:off x="0" y="3752850"/>
            <a:ext cx="12191980" cy="2985575"/>
          </a:xfrm>
        </p:spPr>
        <p:txBody>
          <a:bodyPr anchor="ctr">
            <a:normAutofit/>
          </a:bodyPr>
          <a:lstStyle/>
          <a:p>
            <a:r>
              <a:rPr lang="en-GB" dirty="0"/>
              <a:t>Conflict is a central theme in Shakespeare's </a:t>
            </a:r>
            <a:r>
              <a:rPr lang="en-GB" i="1" dirty="0"/>
              <a:t>Romeo and Juliet</a:t>
            </a:r>
            <a:r>
              <a:rPr lang="en-GB" dirty="0"/>
              <a:t>. Shakespeare presents the theme of conflict through two warring families: the Montagues and the Capulets. </a:t>
            </a:r>
          </a:p>
          <a:p>
            <a:r>
              <a:rPr lang="en-GB" dirty="0"/>
              <a:t>The two families have been taught to hate each other, and this hatred impacts on the family members and the citizens of Verona. The citizens of Verona are unwillingly a part of the conflict as they witness the ongoing battles between the two families - battles which often result in death.</a:t>
            </a:r>
            <a:endParaRPr lang="en-IE" dirty="0"/>
          </a:p>
        </p:txBody>
      </p:sp>
    </p:spTree>
    <p:extLst>
      <p:ext uri="{BB962C8B-B14F-4D97-AF65-F5344CB8AC3E}">
        <p14:creationId xmlns:p14="http://schemas.microsoft.com/office/powerpoint/2010/main" val="506231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72EAB20-7329-4989-B1DE-E1022CD04AB7}"/>
              </a:ext>
            </a:extLst>
          </p:cNvPr>
          <p:cNvSpPr>
            <a:spLocks noGrp="1"/>
          </p:cNvSpPr>
          <p:nvPr>
            <p:ph idx="1"/>
          </p:nvPr>
        </p:nvSpPr>
        <p:spPr>
          <a:xfrm>
            <a:off x="661182" y="2359152"/>
            <a:ext cx="3590777" cy="3770392"/>
          </a:xfrm>
        </p:spPr>
        <p:txBody>
          <a:bodyPr>
            <a:normAutofit lnSpcReduction="10000"/>
          </a:bodyPr>
          <a:lstStyle/>
          <a:p>
            <a:r>
              <a:rPr lang="en-GB" dirty="0"/>
              <a:t>Shakespeare also presents the themes of conflict through inner familial conflict and individual conflict. Where conflict is presented, the struggle for power and control is also apparent.</a:t>
            </a:r>
            <a:endParaRPr lang="en-IE" dirty="0"/>
          </a:p>
        </p:txBody>
      </p:sp>
      <p:pic>
        <p:nvPicPr>
          <p:cNvPr id="5" name="Picture 4" descr="A person wearing a costume&#10;&#10;Description automatically generated">
            <a:extLst>
              <a:ext uri="{FF2B5EF4-FFF2-40B4-BE49-F238E27FC236}">
                <a16:creationId xmlns:a16="http://schemas.microsoft.com/office/drawing/2014/main" id="{D6F8D2CA-38C3-4B21-8D3B-E26115671933}"/>
              </a:ext>
            </a:extLst>
          </p:cNvPr>
          <p:cNvPicPr>
            <a:picLocks noChangeAspect="1"/>
          </p:cNvPicPr>
          <p:nvPr/>
        </p:nvPicPr>
        <p:blipFill rotWithShape="1">
          <a:blip r:embed="rId2">
            <a:extLst>
              <a:ext uri="{28A0092B-C50C-407E-A947-70E740481C1C}">
                <a14:useLocalDpi xmlns:a14="http://schemas.microsoft.com/office/drawing/2010/main" val="0"/>
              </a:ext>
            </a:extLst>
          </a:blip>
          <a:srcRect l="12941" r="14447"/>
          <a:stretch/>
        </p:blipFill>
        <p:spPr>
          <a:xfrm>
            <a:off x="5124450" y="634382"/>
            <a:ext cx="6657213" cy="5495162"/>
          </a:xfrm>
          <a:prstGeom prst="rect">
            <a:avLst/>
          </a:prstGeom>
        </p:spPr>
      </p:pic>
    </p:spTree>
    <p:extLst>
      <p:ext uri="{BB962C8B-B14F-4D97-AF65-F5344CB8AC3E}">
        <p14:creationId xmlns:p14="http://schemas.microsoft.com/office/powerpoint/2010/main" val="4011393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414BC27D-BB69-4263-86C3-20482F2C183C}"/>
              </a:ext>
            </a:extLst>
          </p:cNvPr>
          <p:cNvSpPr>
            <a:spLocks noGrp="1"/>
          </p:cNvSpPr>
          <p:nvPr>
            <p:ph type="title"/>
          </p:nvPr>
        </p:nvSpPr>
        <p:spPr>
          <a:xfrm>
            <a:off x="1014141" y="1450655"/>
            <a:ext cx="3932030" cy="3956690"/>
          </a:xfrm>
        </p:spPr>
        <p:txBody>
          <a:bodyPr anchor="ctr">
            <a:normAutofit/>
          </a:bodyPr>
          <a:lstStyle/>
          <a:p>
            <a:r>
              <a:rPr lang="en-IE" sz="6800">
                <a:solidFill>
                  <a:schemeClr val="bg1"/>
                </a:solidFill>
              </a:rPr>
              <a:t>How is the theme of conflict shown?</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FFBA91F-D9A6-4F2B-BD6B-FEA7FB3CE387}"/>
              </a:ext>
            </a:extLst>
          </p:cNvPr>
          <p:cNvSpPr>
            <a:spLocks noGrp="1"/>
          </p:cNvSpPr>
          <p:nvPr>
            <p:ph idx="1"/>
          </p:nvPr>
        </p:nvSpPr>
        <p:spPr>
          <a:xfrm>
            <a:off x="5613010" y="492375"/>
            <a:ext cx="6358596" cy="5936529"/>
          </a:xfrm>
        </p:spPr>
        <p:txBody>
          <a:bodyPr anchor="ctr">
            <a:normAutofit/>
          </a:bodyPr>
          <a:lstStyle/>
          <a:p>
            <a:pPr marL="0" indent="0">
              <a:buNone/>
            </a:pPr>
            <a:r>
              <a:rPr lang="en-GB" sz="3200" dirty="0">
                <a:solidFill>
                  <a:schemeClr val="bg1"/>
                </a:solidFill>
              </a:rPr>
              <a:t>Conflict is shown in </a:t>
            </a:r>
            <a:r>
              <a:rPr lang="en-GB" sz="3200" i="1" dirty="0">
                <a:solidFill>
                  <a:schemeClr val="bg1"/>
                </a:solidFill>
              </a:rPr>
              <a:t>Romeo and Juliet</a:t>
            </a:r>
            <a:r>
              <a:rPr lang="en-GB" sz="3200" dirty="0">
                <a:solidFill>
                  <a:schemeClr val="bg1"/>
                </a:solidFill>
              </a:rPr>
              <a:t> through:</a:t>
            </a:r>
          </a:p>
          <a:p>
            <a:pPr marL="0" indent="0">
              <a:buNone/>
            </a:pPr>
            <a:endParaRPr lang="en-GB" sz="3200" dirty="0">
              <a:solidFill>
                <a:schemeClr val="bg1"/>
              </a:solidFill>
            </a:endParaRPr>
          </a:p>
          <a:p>
            <a:r>
              <a:rPr lang="en-GB" sz="3200" dirty="0">
                <a:solidFill>
                  <a:schemeClr val="bg1"/>
                </a:solidFill>
              </a:rPr>
              <a:t>The two warring families: Montagues and the Capulets</a:t>
            </a:r>
          </a:p>
          <a:p>
            <a:r>
              <a:rPr lang="en-GB" sz="3200" dirty="0">
                <a:solidFill>
                  <a:schemeClr val="bg1"/>
                </a:solidFill>
              </a:rPr>
              <a:t>Juliet's inner conflict when she discovers Romeo is a Montague</a:t>
            </a:r>
          </a:p>
          <a:p>
            <a:r>
              <a:rPr lang="en-GB" sz="3200" dirty="0">
                <a:solidFill>
                  <a:schemeClr val="bg1"/>
                </a:solidFill>
              </a:rPr>
              <a:t>Conflict between Tybalt and Romeo</a:t>
            </a:r>
          </a:p>
          <a:p>
            <a:r>
              <a:rPr lang="en-GB" sz="3200" dirty="0">
                <a:solidFill>
                  <a:schemeClr val="bg1"/>
                </a:solidFill>
              </a:rPr>
              <a:t>Conflict between Juliet and her father</a:t>
            </a:r>
          </a:p>
          <a:p>
            <a:pPr marL="0" indent="0">
              <a:buNone/>
            </a:pPr>
            <a:endParaRPr lang="en-IE" sz="3200" dirty="0">
              <a:solidFill>
                <a:schemeClr val="bg1"/>
              </a:solidFill>
            </a:endParaRPr>
          </a:p>
        </p:txBody>
      </p:sp>
    </p:spTree>
    <p:extLst>
      <p:ext uri="{BB962C8B-B14F-4D97-AF65-F5344CB8AC3E}">
        <p14:creationId xmlns:p14="http://schemas.microsoft.com/office/powerpoint/2010/main" val="3175293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wo people standing in front of a building&#10;&#10;Description automatically generated">
            <a:extLst>
              <a:ext uri="{FF2B5EF4-FFF2-40B4-BE49-F238E27FC236}">
                <a16:creationId xmlns:a16="http://schemas.microsoft.com/office/drawing/2014/main" id="{C8418F06-AC6F-4644-88EF-3EB136CBD0D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b="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ED833A2E-19E4-4234-BEEA-E350E9121014}"/>
              </a:ext>
            </a:extLst>
          </p:cNvPr>
          <p:cNvSpPr>
            <a:spLocks noGrp="1"/>
          </p:cNvSpPr>
          <p:nvPr>
            <p:ph type="ctrTitle"/>
          </p:nvPr>
        </p:nvSpPr>
        <p:spPr>
          <a:xfrm>
            <a:off x="1524000" y="1122362"/>
            <a:ext cx="9144000" cy="2900518"/>
          </a:xfrm>
        </p:spPr>
        <p:txBody>
          <a:bodyPr>
            <a:normAutofit/>
          </a:bodyPr>
          <a:lstStyle/>
          <a:p>
            <a:r>
              <a:rPr lang="en-IE" b="1" dirty="0">
                <a:solidFill>
                  <a:srgbClr val="FFFFFF"/>
                </a:solidFill>
              </a:rPr>
              <a:t>The Two Warring Families</a:t>
            </a:r>
            <a:endParaRPr lang="en-IE" dirty="0">
              <a:solidFill>
                <a:srgbClr val="FFFFFF"/>
              </a:solidFill>
            </a:endParaRPr>
          </a:p>
        </p:txBody>
      </p:sp>
      <p:sp>
        <p:nvSpPr>
          <p:cNvPr id="3" name="Subtitle 2">
            <a:extLst>
              <a:ext uri="{FF2B5EF4-FFF2-40B4-BE49-F238E27FC236}">
                <a16:creationId xmlns:a16="http://schemas.microsoft.com/office/drawing/2014/main" id="{420D684B-AA61-4CE0-9D0C-D4626A89AC63}"/>
              </a:ext>
            </a:extLst>
          </p:cNvPr>
          <p:cNvSpPr>
            <a:spLocks noGrp="1"/>
          </p:cNvSpPr>
          <p:nvPr>
            <p:ph type="subTitle" idx="1"/>
          </p:nvPr>
        </p:nvSpPr>
        <p:spPr>
          <a:xfrm>
            <a:off x="1524000" y="4159404"/>
            <a:ext cx="9144000" cy="1098395"/>
          </a:xfrm>
        </p:spPr>
        <p:txBody>
          <a:bodyPr>
            <a:normAutofit/>
          </a:bodyPr>
          <a:lstStyle/>
          <a:p>
            <a:endParaRPr lang="en-IE">
              <a:solidFill>
                <a:srgbClr val="FFFFFF"/>
              </a:solidFill>
            </a:endParaRPr>
          </a:p>
        </p:txBody>
      </p:sp>
    </p:spTree>
    <p:extLst>
      <p:ext uri="{BB962C8B-B14F-4D97-AF65-F5344CB8AC3E}">
        <p14:creationId xmlns:p14="http://schemas.microsoft.com/office/powerpoint/2010/main" val="101823620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63F5B-B6EB-4203-A179-82F94A16C5FC}"/>
              </a:ext>
            </a:extLst>
          </p:cNvPr>
          <p:cNvSpPr>
            <a:spLocks noGrp="1"/>
          </p:cNvSpPr>
          <p:nvPr>
            <p:ph type="title"/>
          </p:nvPr>
        </p:nvSpPr>
        <p:spPr>
          <a:xfrm>
            <a:off x="481011" y="327025"/>
            <a:ext cx="5324477" cy="1630363"/>
          </a:xfrm>
        </p:spPr>
        <p:txBody>
          <a:bodyPr anchor="b">
            <a:normAutofit/>
          </a:bodyPr>
          <a:lstStyle/>
          <a:p>
            <a:r>
              <a:rPr lang="en-GB" sz="3600" b="1"/>
              <a:t>How does Shakespeare show this?          (point)</a:t>
            </a:r>
            <a:endParaRPr lang="en-IE" sz="3600"/>
          </a:p>
        </p:txBody>
      </p:sp>
      <p:sp>
        <p:nvSpPr>
          <p:cNvPr id="3" name="Content Placeholder 2">
            <a:extLst>
              <a:ext uri="{FF2B5EF4-FFF2-40B4-BE49-F238E27FC236}">
                <a16:creationId xmlns:a16="http://schemas.microsoft.com/office/drawing/2014/main" id="{703C8700-B261-4A71-85D6-5C3E54A66401}"/>
              </a:ext>
            </a:extLst>
          </p:cNvPr>
          <p:cNvSpPr>
            <a:spLocks noGrp="1"/>
          </p:cNvSpPr>
          <p:nvPr>
            <p:ph idx="1"/>
          </p:nvPr>
        </p:nvSpPr>
        <p:spPr>
          <a:xfrm>
            <a:off x="481013" y="2286001"/>
            <a:ext cx="5324475" cy="3919538"/>
          </a:xfrm>
        </p:spPr>
        <p:txBody>
          <a:bodyPr anchor="t">
            <a:normAutofit lnSpcReduction="10000"/>
          </a:bodyPr>
          <a:lstStyle/>
          <a:p>
            <a:r>
              <a:rPr lang="en-GB" sz="4000" dirty="0"/>
              <a:t>Shakespeare opens the play with a prologue and it is here that he first depicts the conflict between the Montagues and the Capulets.</a:t>
            </a:r>
            <a:endParaRPr lang="en-IE" sz="4000" dirty="0"/>
          </a:p>
        </p:txBody>
      </p:sp>
      <p:pic>
        <p:nvPicPr>
          <p:cNvPr id="5" name="Picture 4" descr="A close up of text on a white background&#10;&#10;Description automatically generated">
            <a:extLst>
              <a:ext uri="{FF2B5EF4-FFF2-40B4-BE49-F238E27FC236}">
                <a16:creationId xmlns:a16="http://schemas.microsoft.com/office/drawing/2014/main" id="{B4987947-4C20-4FD8-915A-B835A2B95C86}"/>
              </a:ext>
            </a:extLst>
          </p:cNvPr>
          <p:cNvPicPr>
            <a:picLocks noChangeAspect="1"/>
          </p:cNvPicPr>
          <p:nvPr/>
        </p:nvPicPr>
        <p:blipFill rotWithShape="1">
          <a:blip r:embed="rId2">
            <a:extLst>
              <a:ext uri="{28A0092B-C50C-407E-A947-70E740481C1C}">
                <a14:useLocalDpi xmlns:a14="http://schemas.microsoft.com/office/drawing/2010/main" val="0"/>
              </a:ext>
            </a:extLst>
          </a:blip>
          <a:srcRect l="2942" r="6258"/>
          <a:stretch/>
        </p:blipFill>
        <p:spPr>
          <a:xfrm>
            <a:off x="5966355" y="1"/>
            <a:ext cx="6225645"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spTree>
    <p:extLst>
      <p:ext uri="{BB962C8B-B14F-4D97-AF65-F5344CB8AC3E}">
        <p14:creationId xmlns:p14="http://schemas.microsoft.com/office/powerpoint/2010/main" val="2430309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53462-82C9-486D-BA18-2F32065B5ADE}"/>
              </a:ext>
            </a:extLst>
          </p:cNvPr>
          <p:cNvSpPr>
            <a:spLocks noGrp="1"/>
          </p:cNvSpPr>
          <p:nvPr>
            <p:ph type="title"/>
          </p:nvPr>
        </p:nvSpPr>
        <p:spPr>
          <a:xfrm>
            <a:off x="481011" y="327025"/>
            <a:ext cx="5324477" cy="1630363"/>
          </a:xfrm>
        </p:spPr>
        <p:txBody>
          <a:bodyPr anchor="b">
            <a:normAutofit/>
          </a:bodyPr>
          <a:lstStyle/>
          <a:p>
            <a:r>
              <a:rPr lang="en-IE" sz="3600"/>
              <a:t>Evidence:							(quote)</a:t>
            </a:r>
          </a:p>
        </p:txBody>
      </p:sp>
      <p:sp>
        <p:nvSpPr>
          <p:cNvPr id="3" name="Content Placeholder 2">
            <a:extLst>
              <a:ext uri="{FF2B5EF4-FFF2-40B4-BE49-F238E27FC236}">
                <a16:creationId xmlns:a16="http://schemas.microsoft.com/office/drawing/2014/main" id="{7C5CF4A5-7456-49D2-A7ED-51EBF4B7EA76}"/>
              </a:ext>
            </a:extLst>
          </p:cNvPr>
          <p:cNvSpPr>
            <a:spLocks noGrp="1"/>
          </p:cNvSpPr>
          <p:nvPr>
            <p:ph idx="1"/>
          </p:nvPr>
        </p:nvSpPr>
        <p:spPr>
          <a:xfrm>
            <a:off x="481013" y="2286001"/>
            <a:ext cx="5324475" cy="3919538"/>
          </a:xfrm>
        </p:spPr>
        <p:txBody>
          <a:bodyPr anchor="t">
            <a:normAutofit lnSpcReduction="10000"/>
          </a:bodyPr>
          <a:lstStyle/>
          <a:p>
            <a:r>
              <a:rPr lang="en-GB" sz="3600" i="1" dirty="0"/>
              <a:t>"Two households, both alike in dignity, in fair Verona, where we lay our scene, from ancient grudge break to new mutiny, where civil blood makes civil hands unclean."</a:t>
            </a:r>
            <a:endParaRPr lang="en-IE" sz="3600" dirty="0"/>
          </a:p>
        </p:txBody>
      </p:sp>
      <p:pic>
        <p:nvPicPr>
          <p:cNvPr id="5" name="Picture 4" descr="A picture containing text, receipt&#10;&#10;Description automatically generated">
            <a:extLst>
              <a:ext uri="{FF2B5EF4-FFF2-40B4-BE49-F238E27FC236}">
                <a16:creationId xmlns:a16="http://schemas.microsoft.com/office/drawing/2014/main" id="{023444CB-D188-400D-8B6B-48ADD36F0E37}"/>
              </a:ext>
            </a:extLst>
          </p:cNvPr>
          <p:cNvPicPr>
            <a:picLocks noChangeAspect="1"/>
          </p:cNvPicPr>
          <p:nvPr/>
        </p:nvPicPr>
        <p:blipFill rotWithShape="1">
          <a:blip r:embed="rId2">
            <a:extLst>
              <a:ext uri="{28A0092B-C50C-407E-A947-70E740481C1C}">
                <a14:useLocalDpi xmlns:a14="http://schemas.microsoft.com/office/drawing/2010/main" val="0"/>
              </a:ext>
            </a:extLst>
          </a:blip>
          <a:srcRect t="1875" r="1" b="35626"/>
          <a:stretch/>
        </p:blipFill>
        <p:spPr>
          <a:xfrm>
            <a:off x="5966355" y="1"/>
            <a:ext cx="6225645"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spTree>
    <p:extLst>
      <p:ext uri="{BB962C8B-B14F-4D97-AF65-F5344CB8AC3E}">
        <p14:creationId xmlns:p14="http://schemas.microsoft.com/office/powerpoint/2010/main" val="2144847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917B5186-24AD-40C0-8E11-1E034C748A6A}"/>
              </a:ext>
            </a:extLst>
          </p:cNvPr>
          <p:cNvSpPr>
            <a:spLocks noGrp="1"/>
          </p:cNvSpPr>
          <p:nvPr>
            <p:ph type="title"/>
          </p:nvPr>
        </p:nvSpPr>
        <p:spPr>
          <a:xfrm>
            <a:off x="838200" y="669925"/>
            <a:ext cx="4508946" cy="1325563"/>
          </a:xfrm>
        </p:spPr>
        <p:txBody>
          <a:bodyPr anchor="b">
            <a:normAutofit/>
          </a:bodyPr>
          <a:lstStyle/>
          <a:p>
            <a:pPr algn="r"/>
            <a:r>
              <a:rPr lang="en-IE" sz="3400">
                <a:solidFill>
                  <a:schemeClr val="bg1"/>
                </a:solidFill>
              </a:rPr>
              <a:t>Analysis:						(explain)</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3F48281-2F0A-4EF6-B533-F6F35F175A4F}"/>
              </a:ext>
            </a:extLst>
          </p:cNvPr>
          <p:cNvSpPr>
            <a:spLocks noGrp="1"/>
          </p:cNvSpPr>
          <p:nvPr>
            <p:ph idx="1"/>
          </p:nvPr>
        </p:nvSpPr>
        <p:spPr>
          <a:xfrm>
            <a:off x="1392666" y="2398956"/>
            <a:ext cx="9692675" cy="3889295"/>
          </a:xfrm>
        </p:spPr>
        <p:txBody>
          <a:bodyPr>
            <a:normAutofit/>
          </a:bodyPr>
          <a:lstStyle/>
          <a:p>
            <a:r>
              <a:rPr lang="en-GB" sz="3600" dirty="0">
                <a:solidFill>
                  <a:schemeClr val="bg1"/>
                </a:solidFill>
              </a:rPr>
              <a:t>Shakespeare opens his play with the first line, illustrating the "ancient" grudge that has been happening in Verona. Shakespeare does this to show that the conflict has been ongoing and isn't likely to stop. He describes it as "ancient"' to illustrate how ingrained the conflict is with the families - it is a part of their daily lives.</a:t>
            </a:r>
            <a:endParaRPr lang="en-IE" sz="3600"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2636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ho is smiling and looking at the camera&#10;&#10;Description automatically generated">
            <a:extLst>
              <a:ext uri="{FF2B5EF4-FFF2-40B4-BE49-F238E27FC236}">
                <a16:creationId xmlns:a16="http://schemas.microsoft.com/office/drawing/2014/main" id="{1E352A1E-FB58-4B1F-870E-49AA011DF6D0}"/>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E581CC87-72D4-4920-8B24-0C7C1640E952}"/>
              </a:ext>
            </a:extLst>
          </p:cNvPr>
          <p:cNvSpPr>
            <a:spLocks noGrp="1"/>
          </p:cNvSpPr>
          <p:nvPr>
            <p:ph type="ctrTitle"/>
          </p:nvPr>
        </p:nvSpPr>
        <p:spPr>
          <a:xfrm>
            <a:off x="1524000" y="1122362"/>
            <a:ext cx="9144000" cy="2900518"/>
          </a:xfrm>
        </p:spPr>
        <p:txBody>
          <a:bodyPr>
            <a:normAutofit/>
          </a:bodyPr>
          <a:lstStyle/>
          <a:p>
            <a:r>
              <a:rPr lang="en-IE" b="1">
                <a:solidFill>
                  <a:srgbClr val="FFFFFF"/>
                </a:solidFill>
              </a:rPr>
              <a:t>Juliet’s Inner Conflict</a:t>
            </a:r>
            <a:endParaRPr lang="en-IE">
              <a:solidFill>
                <a:srgbClr val="FFFFFF"/>
              </a:solidFill>
            </a:endParaRPr>
          </a:p>
        </p:txBody>
      </p:sp>
      <p:sp>
        <p:nvSpPr>
          <p:cNvPr id="3" name="Subtitle 2">
            <a:extLst>
              <a:ext uri="{FF2B5EF4-FFF2-40B4-BE49-F238E27FC236}">
                <a16:creationId xmlns:a16="http://schemas.microsoft.com/office/drawing/2014/main" id="{0AD8989D-AFED-4411-978F-C0AFDF73CA78}"/>
              </a:ext>
            </a:extLst>
          </p:cNvPr>
          <p:cNvSpPr>
            <a:spLocks noGrp="1"/>
          </p:cNvSpPr>
          <p:nvPr>
            <p:ph type="subTitle" idx="1"/>
          </p:nvPr>
        </p:nvSpPr>
        <p:spPr>
          <a:xfrm>
            <a:off x="1524000" y="4159404"/>
            <a:ext cx="9144000" cy="1098395"/>
          </a:xfrm>
        </p:spPr>
        <p:txBody>
          <a:bodyPr>
            <a:normAutofit/>
          </a:bodyPr>
          <a:lstStyle/>
          <a:p>
            <a:endParaRPr lang="en-IE">
              <a:solidFill>
                <a:srgbClr val="FFFFFF"/>
              </a:solidFill>
            </a:endParaRPr>
          </a:p>
        </p:txBody>
      </p:sp>
    </p:spTree>
    <p:extLst>
      <p:ext uri="{BB962C8B-B14F-4D97-AF65-F5344CB8AC3E}">
        <p14:creationId xmlns:p14="http://schemas.microsoft.com/office/powerpoint/2010/main" val="366441001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615</Words>
  <Application>Microsoft Office PowerPoint</Application>
  <PresentationFormat>Widescreen</PresentationFormat>
  <Paragraphs>36</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Theme of Conflict  in ‘Romeo and Juliet’</vt:lpstr>
      <vt:lpstr>PowerPoint Presentation</vt:lpstr>
      <vt:lpstr>PowerPoint Presentation</vt:lpstr>
      <vt:lpstr>How is the theme of conflict shown?</vt:lpstr>
      <vt:lpstr>The Two Warring Families</vt:lpstr>
      <vt:lpstr>How does Shakespeare show this?          (point)</vt:lpstr>
      <vt:lpstr>Evidence:       (quote)</vt:lpstr>
      <vt:lpstr>Analysis:      (explain)</vt:lpstr>
      <vt:lpstr>Juliet’s Inner Conflict</vt:lpstr>
      <vt:lpstr>How does Shakespeare show this?          (point)</vt:lpstr>
      <vt:lpstr>Evidence:       (quote)</vt:lpstr>
      <vt:lpstr>Analysis:      (explain)</vt:lpstr>
      <vt:lpstr>Conflict Between Tybalt and Romeo</vt:lpstr>
      <vt:lpstr>How does Shakespeare show this?          (point)</vt:lpstr>
      <vt:lpstr>Evidence:       (quote)</vt:lpstr>
      <vt:lpstr>Analysis:      (explain)</vt:lpstr>
      <vt:lpstr>Why has Shakespeare used conflict in his play?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 of Conflict  in ‘Romeo and Juliet’</dc:title>
  <dc:creator>ciara deasy</dc:creator>
  <cp:lastModifiedBy>ciara deasy</cp:lastModifiedBy>
  <cp:revision>1</cp:revision>
  <dcterms:created xsi:type="dcterms:W3CDTF">2020-05-15T11:46:06Z</dcterms:created>
  <dcterms:modified xsi:type="dcterms:W3CDTF">2020-05-15T11:46:29Z</dcterms:modified>
</cp:coreProperties>
</file>