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7" r:id="rId6"/>
    <p:sldId id="258" r:id="rId7"/>
    <p:sldId id="259" r:id="rId8"/>
    <p:sldId id="260" r:id="rId9"/>
    <p:sldId id="261" r:id="rId10"/>
    <p:sldId id="262"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5CB20E62-9E20-4580-9FBC-4D5AF09277B2}" type="datetimeFigureOut">
              <a:rPr lang="en-IE" smtClean="0"/>
              <a:t>04/09/2013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175171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CB20E62-9E20-4580-9FBC-4D5AF09277B2}" type="datetimeFigureOut">
              <a:rPr lang="en-IE" smtClean="0"/>
              <a:t>04/09/2013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1584004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CB20E62-9E20-4580-9FBC-4D5AF09277B2}" type="datetimeFigureOut">
              <a:rPr lang="en-IE" smtClean="0"/>
              <a:t>04/09/2013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215657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5CB20E62-9E20-4580-9FBC-4D5AF09277B2}" type="datetimeFigureOut">
              <a:rPr lang="en-IE" smtClean="0"/>
              <a:t>04/09/2013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166408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B20E62-9E20-4580-9FBC-4D5AF09277B2}" type="datetimeFigureOut">
              <a:rPr lang="en-IE" smtClean="0"/>
              <a:t>04/09/2013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68608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5CB20E62-9E20-4580-9FBC-4D5AF09277B2}" type="datetimeFigureOut">
              <a:rPr lang="en-IE" smtClean="0"/>
              <a:t>04/09/2013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63254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5CB20E62-9E20-4580-9FBC-4D5AF09277B2}" type="datetimeFigureOut">
              <a:rPr lang="en-IE" smtClean="0"/>
              <a:t>04/09/2013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242979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5CB20E62-9E20-4580-9FBC-4D5AF09277B2}" type="datetimeFigureOut">
              <a:rPr lang="en-IE" smtClean="0"/>
              <a:t>04/09/2013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343380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20E62-9E20-4580-9FBC-4D5AF09277B2}" type="datetimeFigureOut">
              <a:rPr lang="en-IE" smtClean="0"/>
              <a:t>04/09/2013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347821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20E62-9E20-4580-9FBC-4D5AF09277B2}" type="datetimeFigureOut">
              <a:rPr lang="en-IE" smtClean="0"/>
              <a:t>04/09/2013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8031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B20E62-9E20-4580-9FBC-4D5AF09277B2}" type="datetimeFigureOut">
              <a:rPr lang="en-IE" smtClean="0"/>
              <a:t>04/09/2013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1239D52-0D0F-4949-A2CC-B7C2FD036D93}" type="slidenum">
              <a:rPr lang="en-IE" smtClean="0"/>
              <a:t>‹#›</a:t>
            </a:fld>
            <a:endParaRPr lang="en-IE"/>
          </a:p>
        </p:txBody>
      </p:sp>
    </p:spTree>
    <p:extLst>
      <p:ext uri="{BB962C8B-B14F-4D97-AF65-F5344CB8AC3E}">
        <p14:creationId xmlns:p14="http://schemas.microsoft.com/office/powerpoint/2010/main" val="3315442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20E62-9E20-4580-9FBC-4D5AF09277B2}" type="datetimeFigureOut">
              <a:rPr lang="en-IE" smtClean="0"/>
              <a:t>04/09/2013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39D52-0D0F-4949-A2CC-B7C2FD036D93}" type="slidenum">
              <a:rPr lang="en-IE" smtClean="0"/>
              <a:t>‹#›</a:t>
            </a:fld>
            <a:endParaRPr lang="en-IE"/>
          </a:p>
        </p:txBody>
      </p:sp>
    </p:spTree>
    <p:extLst>
      <p:ext uri="{BB962C8B-B14F-4D97-AF65-F5344CB8AC3E}">
        <p14:creationId xmlns:p14="http://schemas.microsoft.com/office/powerpoint/2010/main" val="4280542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The </a:t>
            </a:r>
            <a:r>
              <a:rPr lang="en-IE" dirty="0" smtClean="0"/>
              <a:t>Wild </a:t>
            </a:r>
            <a:r>
              <a:rPr lang="en-IE" dirty="0" smtClean="0"/>
              <a:t>Swans at </a:t>
            </a:r>
            <a:r>
              <a:rPr lang="en-IE" dirty="0" err="1" smtClean="0"/>
              <a:t>Coole</a:t>
            </a:r>
            <a:endParaRPr lang="en-IE" dirty="0"/>
          </a:p>
        </p:txBody>
      </p:sp>
      <p:sp>
        <p:nvSpPr>
          <p:cNvPr id="3" name="Subtitle 2"/>
          <p:cNvSpPr>
            <a:spLocks noGrp="1"/>
          </p:cNvSpPr>
          <p:nvPr>
            <p:ph type="subTitle" idx="1"/>
          </p:nvPr>
        </p:nvSpPr>
        <p:spPr/>
        <p:txBody>
          <a:bodyPr/>
          <a:lstStyle/>
          <a:p>
            <a:r>
              <a:rPr lang="en-IE" dirty="0" smtClean="0"/>
              <a:t>WB Yeats</a:t>
            </a:r>
            <a:endParaRPr lang="en-IE" dirty="0"/>
          </a:p>
        </p:txBody>
      </p:sp>
    </p:spTree>
    <p:extLst>
      <p:ext uri="{BB962C8B-B14F-4D97-AF65-F5344CB8AC3E}">
        <p14:creationId xmlns:p14="http://schemas.microsoft.com/office/powerpoint/2010/main" val="1723939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Commentary</a:t>
            </a:r>
            <a:endParaRPr lang="en-IE" dirty="0"/>
          </a:p>
        </p:txBody>
      </p:sp>
      <p:sp>
        <p:nvSpPr>
          <p:cNvPr id="3" name="Content Placeholder 2"/>
          <p:cNvSpPr>
            <a:spLocks noGrp="1"/>
          </p:cNvSpPr>
          <p:nvPr>
            <p:ph idx="1"/>
          </p:nvPr>
        </p:nvSpPr>
        <p:spPr/>
        <p:txBody>
          <a:bodyPr/>
          <a:lstStyle/>
          <a:p>
            <a:r>
              <a:rPr lang="en-IE" dirty="0"/>
              <a:t>The great struggle that enlivens many of Yeats’s best poems is the struggle to uphold the integrity of the soul, and to preserve the mind’s connection to the “deep heart’s core,” despite physical decay and the pain of memory.</a:t>
            </a:r>
          </a:p>
        </p:txBody>
      </p:sp>
    </p:spTree>
    <p:extLst>
      <p:ext uri="{BB962C8B-B14F-4D97-AF65-F5344CB8AC3E}">
        <p14:creationId xmlns:p14="http://schemas.microsoft.com/office/powerpoint/2010/main" val="3924243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Structure</a:t>
            </a:r>
            <a:endParaRPr lang="en-IE" dirty="0"/>
          </a:p>
        </p:txBody>
      </p:sp>
      <p:sp>
        <p:nvSpPr>
          <p:cNvPr id="3" name="Content Placeholder 2"/>
          <p:cNvSpPr>
            <a:spLocks noGrp="1"/>
          </p:cNvSpPr>
          <p:nvPr>
            <p:ph idx="1"/>
          </p:nvPr>
        </p:nvSpPr>
        <p:spPr/>
        <p:txBody>
          <a:bodyPr/>
          <a:lstStyle/>
          <a:p>
            <a:r>
              <a:rPr lang="en-IE" dirty="0" smtClean="0"/>
              <a:t>He uses a carefully </a:t>
            </a:r>
            <a:r>
              <a:rPr lang="en-IE" dirty="0"/>
              <a:t>constructed poetic stanza—the two </a:t>
            </a:r>
            <a:r>
              <a:rPr lang="en-IE" dirty="0" err="1"/>
              <a:t>trimeter</a:t>
            </a:r>
            <a:r>
              <a:rPr lang="en-IE" dirty="0"/>
              <a:t> lines, which give the poet an opportunity to utter short, heartfelt statements before a long silence ensured by the short line (“Their hearts have not grown old...”). </a:t>
            </a:r>
          </a:p>
        </p:txBody>
      </p:sp>
    </p:spTree>
    <p:extLst>
      <p:ext uri="{BB962C8B-B14F-4D97-AF65-F5344CB8AC3E}">
        <p14:creationId xmlns:p14="http://schemas.microsoft.com/office/powerpoint/2010/main" val="454012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Form </a:t>
            </a:r>
            <a:endParaRPr lang="en-IE" dirty="0"/>
          </a:p>
        </p:txBody>
      </p:sp>
      <p:sp>
        <p:nvSpPr>
          <p:cNvPr id="3" name="Content Placeholder 2"/>
          <p:cNvSpPr>
            <a:spLocks noGrp="1"/>
          </p:cNvSpPr>
          <p:nvPr>
            <p:ph idx="1"/>
          </p:nvPr>
        </p:nvSpPr>
        <p:spPr/>
        <p:txBody>
          <a:bodyPr/>
          <a:lstStyle/>
          <a:p>
            <a:r>
              <a:rPr lang="en-IE" dirty="0" smtClean="0"/>
              <a:t>5 Stanzas – 6 lines each</a:t>
            </a:r>
          </a:p>
          <a:p>
            <a:endParaRPr lang="en-IE" dirty="0"/>
          </a:p>
          <a:p>
            <a:r>
              <a:rPr lang="en-IE" dirty="0" smtClean="0"/>
              <a:t>Rhyme scheme ABCBDD</a:t>
            </a:r>
            <a:endParaRPr lang="en-IE" dirty="0"/>
          </a:p>
        </p:txBody>
      </p:sp>
    </p:spTree>
    <p:extLst>
      <p:ext uri="{BB962C8B-B14F-4D97-AF65-F5344CB8AC3E}">
        <p14:creationId xmlns:p14="http://schemas.microsoft.com/office/powerpoint/2010/main" val="1680919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340" y="13886"/>
            <a:ext cx="8706366" cy="6580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864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 y="332655"/>
            <a:ext cx="9159636" cy="6233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3465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endParaRPr lang="en-IE"/>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53" y="332656"/>
            <a:ext cx="9201854" cy="5645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2876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a:t>Nature</a:t>
            </a:r>
            <a:endParaRPr lang="en-IE" dirty="0"/>
          </a:p>
        </p:txBody>
      </p:sp>
      <p:sp>
        <p:nvSpPr>
          <p:cNvPr id="3" name="Content Placeholder 2"/>
          <p:cNvSpPr>
            <a:spLocks noGrp="1"/>
          </p:cNvSpPr>
          <p:nvPr>
            <p:ph idx="1"/>
          </p:nvPr>
        </p:nvSpPr>
        <p:spPr/>
        <p:txBody>
          <a:bodyPr>
            <a:normAutofit fontScale="92500" lnSpcReduction="10000"/>
          </a:bodyPr>
          <a:lstStyle/>
          <a:p>
            <a:r>
              <a:rPr lang="en-IE" dirty="0"/>
              <a:t>Yeats shows the beauty of the autumn scene. He is in a woodland beside a lake at twilight, on a dry October evening. </a:t>
            </a:r>
            <a:endParaRPr lang="en-IE" dirty="0" smtClean="0"/>
          </a:p>
          <a:p>
            <a:r>
              <a:rPr lang="en-IE" dirty="0" smtClean="0"/>
              <a:t>The </a:t>
            </a:r>
            <a:r>
              <a:rPr lang="en-IE" dirty="0"/>
              <a:t>beautiful leaves of autumn decorate the trees. </a:t>
            </a:r>
            <a:endParaRPr lang="en-IE" dirty="0" smtClean="0"/>
          </a:p>
          <a:p>
            <a:r>
              <a:rPr lang="en-IE" dirty="0" smtClean="0"/>
              <a:t>Fifty-nine </a:t>
            </a:r>
            <a:r>
              <a:rPr lang="en-IE" dirty="0"/>
              <a:t>swans float peacefully on a lake. </a:t>
            </a:r>
            <a:endParaRPr lang="en-IE" dirty="0" smtClean="0"/>
          </a:p>
          <a:p>
            <a:r>
              <a:rPr lang="en-IE" dirty="0" smtClean="0"/>
              <a:t>He </a:t>
            </a:r>
            <a:r>
              <a:rPr lang="en-IE" dirty="0"/>
              <a:t>knows the swans will fly away to other lakes in magnificent circular formations. They make a splendid bell like sound whenever they fly away together</a:t>
            </a:r>
            <a:r>
              <a:rPr lang="en-IE" dirty="0" smtClean="0"/>
              <a:t>.</a:t>
            </a:r>
            <a:endParaRPr lang="en-IE" dirty="0"/>
          </a:p>
        </p:txBody>
      </p:sp>
    </p:spTree>
    <p:extLst>
      <p:ext uri="{BB962C8B-B14F-4D97-AF65-F5344CB8AC3E}">
        <p14:creationId xmlns:p14="http://schemas.microsoft.com/office/powerpoint/2010/main" val="95037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dirty="0" smtClean="0"/>
              <a:t>The swans are close-knit and full of energy and a love of life. </a:t>
            </a:r>
          </a:p>
          <a:p>
            <a:r>
              <a:rPr lang="en-IE" dirty="0" smtClean="0"/>
              <a:t>Yeats </a:t>
            </a:r>
            <a:r>
              <a:rPr lang="en-IE" dirty="0" smtClean="0"/>
              <a:t>has a picture of a beautiful setting of the swans building their nests in rushes near water. </a:t>
            </a:r>
          </a:p>
          <a:p>
            <a:r>
              <a:rPr lang="en-IE" dirty="0" smtClean="0"/>
              <a:t>Above all else, they delight all who look on them</a:t>
            </a:r>
          </a:p>
          <a:p>
            <a:endParaRPr lang="en-IE" dirty="0"/>
          </a:p>
        </p:txBody>
      </p:sp>
    </p:spTree>
    <p:extLst>
      <p:ext uri="{BB962C8B-B14F-4D97-AF65-F5344CB8AC3E}">
        <p14:creationId xmlns:p14="http://schemas.microsoft.com/office/powerpoint/2010/main" val="2954666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a:t>Aging</a:t>
            </a:r>
            <a:endParaRPr lang="en-IE" dirty="0"/>
          </a:p>
        </p:txBody>
      </p:sp>
      <p:sp>
        <p:nvSpPr>
          <p:cNvPr id="3" name="Content Placeholder 2"/>
          <p:cNvSpPr>
            <a:spLocks noGrp="1"/>
          </p:cNvSpPr>
          <p:nvPr>
            <p:ph idx="1"/>
          </p:nvPr>
        </p:nvSpPr>
        <p:spPr/>
        <p:txBody>
          <a:bodyPr>
            <a:normAutofit fontScale="92500" lnSpcReduction="20000"/>
          </a:bodyPr>
          <a:lstStyle/>
          <a:p>
            <a:r>
              <a:rPr lang="en-IE" dirty="0"/>
              <a:t>Yeats is concerned with his aging. He feels he is losing the energy and love of life that the swans still possess. </a:t>
            </a:r>
            <a:endParaRPr lang="en-IE" dirty="0" smtClean="0"/>
          </a:p>
          <a:p>
            <a:r>
              <a:rPr lang="en-IE" dirty="0" smtClean="0"/>
              <a:t>He </a:t>
            </a:r>
            <a:r>
              <a:rPr lang="en-IE" dirty="0"/>
              <a:t>feels the swans will leave him when he reaches old age. He is highly aware that nineteen years have passed in his life since he first observed the swans at </a:t>
            </a:r>
            <a:r>
              <a:rPr lang="en-IE" dirty="0" err="1"/>
              <a:t>Coole</a:t>
            </a:r>
            <a:r>
              <a:rPr lang="en-IE" dirty="0"/>
              <a:t> Lake. </a:t>
            </a:r>
            <a:endParaRPr lang="en-IE" dirty="0" smtClean="0"/>
          </a:p>
          <a:p>
            <a:r>
              <a:rPr lang="en-IE" dirty="0" smtClean="0"/>
              <a:t>The </a:t>
            </a:r>
            <a:r>
              <a:rPr lang="en-IE" dirty="0"/>
              <a:t>swans as a species do not age—they are ‘unwearied’. By stating that their hearts have not grown old, he seems to mean that his heart has aged, year by year. </a:t>
            </a:r>
          </a:p>
        </p:txBody>
      </p:sp>
    </p:spTree>
    <p:extLst>
      <p:ext uri="{BB962C8B-B14F-4D97-AF65-F5344CB8AC3E}">
        <p14:creationId xmlns:p14="http://schemas.microsoft.com/office/powerpoint/2010/main" val="1122995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a:xfrm>
            <a:off x="323528" y="1600200"/>
            <a:ext cx="8363272" cy="4997152"/>
          </a:xfrm>
        </p:spPr>
        <p:txBody>
          <a:bodyPr>
            <a:normAutofit/>
          </a:bodyPr>
          <a:lstStyle/>
          <a:p>
            <a:r>
              <a:rPr lang="en-IE" dirty="0" smtClean="0"/>
              <a:t>His </a:t>
            </a:r>
            <a:r>
              <a:rPr lang="en-IE" dirty="0" smtClean="0"/>
              <a:t>heart is sore and weary rather than full of passion. </a:t>
            </a:r>
          </a:p>
          <a:p>
            <a:r>
              <a:rPr lang="en-IE" dirty="0" smtClean="0"/>
              <a:t>He has a sense of the coming ending of his own life. The fact that things change is known as transience. </a:t>
            </a:r>
          </a:p>
          <a:p>
            <a:r>
              <a:rPr lang="en-IE" dirty="0" smtClean="0"/>
              <a:t>Autumn highlights the transience of the year; twilight highlights the transience or passing of day. The poem shows a sharp awareness of human transience: ‘all’s changed’.</a:t>
            </a:r>
          </a:p>
          <a:p>
            <a:endParaRPr lang="en-IE" dirty="0"/>
          </a:p>
        </p:txBody>
      </p:sp>
    </p:spTree>
    <p:extLst>
      <p:ext uri="{BB962C8B-B14F-4D97-AF65-F5344CB8AC3E}">
        <p14:creationId xmlns:p14="http://schemas.microsoft.com/office/powerpoint/2010/main" val="3749483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i="1" dirty="0"/>
              <a:t>Immortality</a:t>
            </a:r>
            <a:endParaRPr lang="en-IE" dirty="0"/>
          </a:p>
        </p:txBody>
      </p:sp>
      <p:sp>
        <p:nvSpPr>
          <p:cNvPr id="3" name="Content Placeholder 2"/>
          <p:cNvSpPr>
            <a:spLocks noGrp="1"/>
          </p:cNvSpPr>
          <p:nvPr>
            <p:ph idx="1"/>
          </p:nvPr>
        </p:nvSpPr>
        <p:spPr/>
        <p:txBody>
          <a:bodyPr/>
          <a:lstStyle/>
          <a:p>
            <a:r>
              <a:rPr lang="en-IE" dirty="0"/>
              <a:t>The swans represent permanence or immortality. Their passion, energy, desire for success and beauty will last. They as a species will outlast the poet. </a:t>
            </a:r>
            <a:endParaRPr lang="en-IE" dirty="0" smtClean="0"/>
          </a:p>
          <a:p>
            <a:r>
              <a:rPr lang="en-IE" dirty="0" smtClean="0"/>
              <a:t>Their </a:t>
            </a:r>
            <a:r>
              <a:rPr lang="en-IE" dirty="0"/>
              <a:t>hearts remain young. The passing of time does not cause the swans to fade.</a:t>
            </a:r>
          </a:p>
        </p:txBody>
      </p:sp>
    </p:spTree>
    <p:extLst>
      <p:ext uri="{BB962C8B-B14F-4D97-AF65-F5344CB8AC3E}">
        <p14:creationId xmlns:p14="http://schemas.microsoft.com/office/powerpoint/2010/main" val="3565102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427</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Wild Swans at Coole</vt:lpstr>
      <vt:lpstr>PowerPoint Presentation</vt:lpstr>
      <vt:lpstr>PowerPoint Presentation</vt:lpstr>
      <vt:lpstr>PowerPoint Presentation</vt:lpstr>
      <vt:lpstr>Nature</vt:lpstr>
      <vt:lpstr>PowerPoint Presentation</vt:lpstr>
      <vt:lpstr>Aging</vt:lpstr>
      <vt:lpstr>PowerPoint Presentation</vt:lpstr>
      <vt:lpstr>Immortality</vt:lpstr>
      <vt:lpstr>Commentary</vt:lpstr>
      <vt:lpstr>Structure</vt:lpstr>
      <vt:lpstr>Form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Wile Swans at Coole</dc:title>
  <dc:creator>Ciara</dc:creator>
  <cp:lastModifiedBy>Ciara</cp:lastModifiedBy>
  <cp:revision>8</cp:revision>
  <dcterms:created xsi:type="dcterms:W3CDTF">2013-09-02T15:04:16Z</dcterms:created>
  <dcterms:modified xsi:type="dcterms:W3CDTF">2013-09-04T14:04:59Z</dcterms:modified>
</cp:coreProperties>
</file>