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3" r:id="rId4"/>
    <p:sldId id="264" r:id="rId5"/>
    <p:sldId id="265" r:id="rId6"/>
    <p:sldId id="266" r:id="rId7"/>
    <p:sldId id="267" r:id="rId8"/>
    <p:sldId id="268" r:id="rId9"/>
    <p:sldId id="349" r:id="rId10"/>
    <p:sldId id="350" r:id="rId11"/>
    <p:sldId id="269" r:id="rId12"/>
    <p:sldId id="35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809D4-E1DB-442E-BF35-C507E28A2C3D}" type="datetimeFigureOut">
              <a:rPr lang="en-IE" smtClean="0"/>
              <a:t>27/04/2020</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CEF63-4124-43AD-8236-0C664AAB5841}" type="slidenum">
              <a:rPr lang="en-IE" smtClean="0"/>
              <a:t>‹#›</a:t>
            </a:fld>
            <a:endParaRPr lang="en-IE"/>
          </a:p>
        </p:txBody>
      </p:sp>
    </p:spTree>
    <p:extLst>
      <p:ext uri="{BB962C8B-B14F-4D97-AF65-F5344CB8AC3E}">
        <p14:creationId xmlns:p14="http://schemas.microsoft.com/office/powerpoint/2010/main" val="372270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B6B64B32-E752-4399-8E83-71196BA257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3E9C6540-5D7B-4E9C-B029-B507F2467F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IE" altLang="en-US"/>
          </a:p>
        </p:txBody>
      </p:sp>
      <p:sp>
        <p:nvSpPr>
          <p:cNvPr id="45060" name="Slide Number Placeholder 3">
            <a:extLst>
              <a:ext uri="{FF2B5EF4-FFF2-40B4-BE49-F238E27FC236}">
                <a16:creationId xmlns:a16="http://schemas.microsoft.com/office/drawing/2014/main" id="{AC69952E-5C17-4D06-9CB8-DEB5B52D50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eorgia" panose="02040502050405020303" pitchFamily="18" charset="0"/>
                <a:cs typeface="Arial" panose="020B0604020202020204" pitchFamily="34" charset="0"/>
              </a:defRPr>
            </a:lvl1pPr>
            <a:lvl2pPr marL="742950" indent="-285750">
              <a:defRPr>
                <a:solidFill>
                  <a:schemeClr val="tx1"/>
                </a:solidFill>
                <a:latin typeface="Georgia" panose="02040502050405020303" pitchFamily="18" charset="0"/>
                <a:cs typeface="Arial" panose="020B0604020202020204" pitchFamily="34" charset="0"/>
              </a:defRPr>
            </a:lvl2pPr>
            <a:lvl3pPr marL="1143000" indent="-228600">
              <a:defRPr>
                <a:solidFill>
                  <a:schemeClr val="tx1"/>
                </a:solidFill>
                <a:latin typeface="Georgia" panose="02040502050405020303" pitchFamily="18" charset="0"/>
                <a:cs typeface="Arial" panose="020B0604020202020204" pitchFamily="34" charset="0"/>
              </a:defRPr>
            </a:lvl3pPr>
            <a:lvl4pPr marL="1600200" indent="-228600">
              <a:defRPr>
                <a:solidFill>
                  <a:schemeClr val="tx1"/>
                </a:solidFill>
                <a:latin typeface="Georgia" panose="02040502050405020303" pitchFamily="18" charset="0"/>
                <a:cs typeface="Arial" panose="020B0604020202020204" pitchFamily="34" charset="0"/>
              </a:defRPr>
            </a:lvl4pPr>
            <a:lvl5pPr marL="2057400" indent="-228600">
              <a:defRPr>
                <a:solidFill>
                  <a:schemeClr val="tx1"/>
                </a:solidFill>
                <a:latin typeface="Georgia" panose="020405020504050203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eorgia" panose="02040502050405020303" pitchFamily="18" charset="0"/>
                <a:cs typeface="Arial" panose="020B0604020202020204" pitchFamily="34" charset="0"/>
              </a:defRPr>
            </a:lvl9pPr>
          </a:lstStyle>
          <a:p>
            <a:fld id="{FE4C07AC-F58E-46AE-9856-076E4AA0CBFA}" type="slidenum">
              <a:rPr lang="en-IE" altLang="en-US"/>
              <a:pPr/>
              <a:t>10</a:t>
            </a:fld>
            <a:endParaRPr lang="en-IE"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88E6A-DCCE-4FD1-9280-E91ED364D4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97C2020-8F35-4C81-B761-206C647362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F30B9F4-EDB0-428B-A075-A125F842F70C}"/>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3D582FFE-0890-4D75-B605-716BBE67545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EEDE3DD-E898-4F96-8102-0D5DB3C45C17}"/>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311377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E87F-4635-4DC4-87CB-944A81A47029}"/>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DEC4C68-3902-47FF-9EC9-497D585A25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1A81E6-6A75-4331-B865-17A187056F40}"/>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3064EE54-FC91-459F-85CE-5C798C82519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14602FA-6E93-4F7D-B33E-6CB96D6B2183}"/>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9041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64BF71-DAF4-4E17-B1E9-4D895B2F94F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9E4AAE5-DB97-4F41-993B-72EF80D0AC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24CA0F0-86C4-45E1-BE0B-3D8969F6450E}"/>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0EF8F083-7528-419F-8FB3-005785A0FE3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33047F8-D282-4499-B5D2-0B7F99E515C5}"/>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1784925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575C-8AD5-4599-8F0F-B06AF08B374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8F48D36-6646-40A4-BA83-E9FDDED84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D42DC3C-EDF0-4601-ADAE-9A3AAF8B8385}"/>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FF566E1F-6C14-4D94-8AA9-F8B31F3F272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81CAD57-EFE6-4DB9-B1E1-913A8937A15E}"/>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72309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14185-2F8D-450A-89CA-560E3A339C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99274D29-154E-4F0A-B098-FB282B64E5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E0761D-84D7-4144-A83D-DA2CD87D9C02}"/>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781B99D7-AB72-4CA2-B003-25C2710C75E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0560E7F-E7A2-4CE5-8EE2-865D08C1C513}"/>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31783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350E-9873-4B7B-9A4C-5FB20303721B}"/>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86A356F1-8961-4C4D-A0F1-9A52A1655A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F8EA7C76-17B0-429C-9F06-99AAE2E774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31194D93-436E-4126-AB11-4DD921D5EF5B}"/>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6" name="Footer Placeholder 5">
            <a:extLst>
              <a:ext uri="{FF2B5EF4-FFF2-40B4-BE49-F238E27FC236}">
                <a16:creationId xmlns:a16="http://schemas.microsoft.com/office/drawing/2014/main" id="{633188B9-3E5C-4EAC-854E-464A03013633}"/>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31E9110-BE52-4690-9014-96DD1BA19DC2}"/>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4095555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695E-DF2D-4D1C-ABFA-6CC4F3CAF54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FBEF8E2A-1D5E-4EF7-9E9A-EACB23ED33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9218E4-4028-4CE7-A63A-863B91EDED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EC943DF5-1171-4CEC-9D72-5432A7EB3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06620D-4EC7-4508-B1D3-634630D3D1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10FD0937-FE68-4D89-88C8-FAD9E034CA1D}"/>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8" name="Footer Placeholder 7">
            <a:extLst>
              <a:ext uri="{FF2B5EF4-FFF2-40B4-BE49-F238E27FC236}">
                <a16:creationId xmlns:a16="http://schemas.microsoft.com/office/drawing/2014/main" id="{2C592E3B-4591-4314-BB48-EEA449E5C3BC}"/>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C71E113D-C296-43C6-974B-4187814E5328}"/>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359198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BD405-F833-4353-90B8-C55ED34645DD}"/>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23F16B23-73A8-4A52-9FC4-161452D61824}"/>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4" name="Footer Placeholder 3">
            <a:extLst>
              <a:ext uri="{FF2B5EF4-FFF2-40B4-BE49-F238E27FC236}">
                <a16:creationId xmlns:a16="http://schemas.microsoft.com/office/drawing/2014/main" id="{B9914EEF-42E1-419D-808E-ADB11BF9818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FFEA6368-1798-4C3F-AF06-27E043DA2C48}"/>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343799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1750E-2539-4233-A9D6-830EA275DD3C}"/>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3" name="Footer Placeholder 2">
            <a:extLst>
              <a:ext uri="{FF2B5EF4-FFF2-40B4-BE49-F238E27FC236}">
                <a16:creationId xmlns:a16="http://schemas.microsoft.com/office/drawing/2014/main" id="{675A6130-351F-4BCA-9DCB-4F46150DE659}"/>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BE5764BE-E99D-4A7C-9998-F07A36B72418}"/>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408209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8CE75-4419-49D7-B558-F351F16A42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8E44D1CF-A671-4A00-9100-1FD9F06BA9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11FD6BC7-B2DC-40E5-B780-B3E074092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7AEE95-2F1F-4B21-8772-CAF6772E871C}"/>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6" name="Footer Placeholder 5">
            <a:extLst>
              <a:ext uri="{FF2B5EF4-FFF2-40B4-BE49-F238E27FC236}">
                <a16:creationId xmlns:a16="http://schemas.microsoft.com/office/drawing/2014/main" id="{850675C7-511B-4C53-B240-C7348EB79302}"/>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FC8CE30-E267-41FC-B48A-547CD1D8EB39}"/>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115181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860A1-860E-406E-8FD2-954E1F54EE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4242C1C-1632-45FB-8D85-A3DF8EEA6C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44B03502-F390-43BD-AA09-91931C5BF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6120A2-9D03-49B0-8643-3267187B01CB}"/>
              </a:ext>
            </a:extLst>
          </p:cNvPr>
          <p:cNvSpPr>
            <a:spLocks noGrp="1"/>
          </p:cNvSpPr>
          <p:nvPr>
            <p:ph type="dt" sz="half" idx="10"/>
          </p:nvPr>
        </p:nvSpPr>
        <p:spPr/>
        <p:txBody>
          <a:bodyPr/>
          <a:lstStyle/>
          <a:p>
            <a:fld id="{3FB25804-22EB-4BE0-9D5F-B6382DF4523F}" type="datetimeFigureOut">
              <a:rPr lang="en-IE" smtClean="0"/>
              <a:t>27/04/2020</a:t>
            </a:fld>
            <a:endParaRPr lang="en-IE"/>
          </a:p>
        </p:txBody>
      </p:sp>
      <p:sp>
        <p:nvSpPr>
          <p:cNvPr id="6" name="Footer Placeholder 5">
            <a:extLst>
              <a:ext uri="{FF2B5EF4-FFF2-40B4-BE49-F238E27FC236}">
                <a16:creationId xmlns:a16="http://schemas.microsoft.com/office/drawing/2014/main" id="{C4B7775E-962D-46B2-95BD-D4FE4B72B330}"/>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CD476B9C-3B54-41A5-95D0-AA12D378F17A}"/>
              </a:ext>
            </a:extLst>
          </p:cNvPr>
          <p:cNvSpPr>
            <a:spLocks noGrp="1"/>
          </p:cNvSpPr>
          <p:nvPr>
            <p:ph type="sldNum" sz="quarter" idx="12"/>
          </p:nvPr>
        </p:nvSpPr>
        <p:spPr/>
        <p:txBody>
          <a:bodyPr/>
          <a:lstStyle/>
          <a:p>
            <a:fld id="{F4E6408E-17DC-4DFF-87C0-4302B3B39D57}" type="slidenum">
              <a:rPr lang="en-IE" smtClean="0"/>
              <a:t>‹#›</a:t>
            </a:fld>
            <a:endParaRPr lang="en-IE"/>
          </a:p>
        </p:txBody>
      </p:sp>
    </p:spTree>
    <p:extLst>
      <p:ext uri="{BB962C8B-B14F-4D97-AF65-F5344CB8AC3E}">
        <p14:creationId xmlns:p14="http://schemas.microsoft.com/office/powerpoint/2010/main" val="152523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1F3353-F192-4796-8A2E-CF266C699E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A611ADB-EA13-483A-8D7B-5F672755B4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BF77FF8-B700-4741-ADD2-E424675D64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25804-22EB-4BE0-9D5F-B6382DF4523F}" type="datetimeFigureOut">
              <a:rPr lang="en-IE" smtClean="0"/>
              <a:t>27/04/2020</a:t>
            </a:fld>
            <a:endParaRPr lang="en-IE"/>
          </a:p>
        </p:txBody>
      </p:sp>
      <p:sp>
        <p:nvSpPr>
          <p:cNvPr id="5" name="Footer Placeholder 4">
            <a:extLst>
              <a:ext uri="{FF2B5EF4-FFF2-40B4-BE49-F238E27FC236}">
                <a16:creationId xmlns:a16="http://schemas.microsoft.com/office/drawing/2014/main" id="{1F672A5B-031B-465B-AAE9-D3FF5A9B84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0C49DC3B-4B12-4329-8948-4872544E02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6408E-17DC-4DFF-87C0-4302B3B39D57}" type="slidenum">
              <a:rPr lang="en-IE" smtClean="0"/>
              <a:t>‹#›</a:t>
            </a:fld>
            <a:endParaRPr lang="en-IE"/>
          </a:p>
        </p:txBody>
      </p:sp>
    </p:spTree>
    <p:extLst>
      <p:ext uri="{BB962C8B-B14F-4D97-AF65-F5344CB8AC3E}">
        <p14:creationId xmlns:p14="http://schemas.microsoft.com/office/powerpoint/2010/main" val="2100718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a:extLst>
              <a:ext uri="{FF2B5EF4-FFF2-40B4-BE49-F238E27FC236}">
                <a16:creationId xmlns:a16="http://schemas.microsoft.com/office/drawing/2014/main" id="{4DEEC883-1B29-4149-A642-917C369816FF}"/>
              </a:ext>
            </a:extLst>
          </p:cNvPr>
          <p:cNvSpPr>
            <a:spLocks noGrp="1"/>
          </p:cNvSpPr>
          <p:nvPr>
            <p:ph type="ctrTitle"/>
          </p:nvPr>
        </p:nvSpPr>
        <p:spPr>
          <a:xfrm>
            <a:off x="753925" y="2076450"/>
            <a:ext cx="10684151" cy="1345134"/>
          </a:xfrm>
        </p:spPr>
        <p:txBody>
          <a:bodyPr anchor="ctr">
            <a:normAutofit/>
          </a:bodyPr>
          <a:lstStyle/>
          <a:p>
            <a:r>
              <a:rPr lang="en-IE" sz="5600">
                <a:solidFill>
                  <a:srgbClr val="FFFFFF"/>
                </a:solidFill>
              </a:rPr>
              <a:t>Robert Frost </a:t>
            </a:r>
          </a:p>
        </p:txBody>
      </p:sp>
      <p:sp>
        <p:nvSpPr>
          <p:cNvPr id="3" name="Subtitle 2">
            <a:extLst>
              <a:ext uri="{FF2B5EF4-FFF2-40B4-BE49-F238E27FC236}">
                <a16:creationId xmlns:a16="http://schemas.microsoft.com/office/drawing/2014/main" id="{DC3C8D20-8CC4-4762-84C8-3FFEC51F66F2}"/>
              </a:ext>
            </a:extLst>
          </p:cNvPr>
          <p:cNvSpPr>
            <a:spLocks noGrp="1"/>
          </p:cNvSpPr>
          <p:nvPr>
            <p:ph type="subTitle" idx="1"/>
          </p:nvPr>
        </p:nvSpPr>
        <p:spPr>
          <a:xfrm>
            <a:off x="1171575" y="4473360"/>
            <a:ext cx="9469211" cy="865639"/>
          </a:xfrm>
        </p:spPr>
        <p:txBody>
          <a:bodyPr anchor="ctr">
            <a:normAutofit/>
          </a:bodyPr>
          <a:lstStyle/>
          <a:p>
            <a:r>
              <a:rPr lang="en-IE" sz="2800">
                <a:solidFill>
                  <a:srgbClr val="000000"/>
                </a:solidFill>
              </a:rPr>
              <a:t>The Tuft Of Flowers</a:t>
            </a:r>
          </a:p>
        </p:txBody>
      </p:sp>
    </p:spTree>
    <p:extLst>
      <p:ext uri="{BB962C8B-B14F-4D97-AF65-F5344CB8AC3E}">
        <p14:creationId xmlns:p14="http://schemas.microsoft.com/office/powerpoint/2010/main" val="3392612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0AF0F374-8A61-4C3D-AE53-E938479E30CC}"/>
              </a:ext>
            </a:extLst>
          </p:cNvPr>
          <p:cNvSpPr>
            <a:spLocks noGrp="1"/>
          </p:cNvSpPr>
          <p:nvPr>
            <p:ph type="title"/>
          </p:nvPr>
        </p:nvSpPr>
        <p:spPr>
          <a:xfrm>
            <a:off x="0" y="-3726"/>
            <a:ext cx="4977976" cy="1454051"/>
          </a:xfrm>
        </p:spPr>
        <p:txBody>
          <a:bodyPr>
            <a:normAutofit/>
          </a:bodyPr>
          <a:lstStyle/>
          <a:p>
            <a:pPr>
              <a:defRPr/>
            </a:pPr>
            <a:r>
              <a:rPr lang="en-IE" dirty="0">
                <a:solidFill>
                  <a:srgbClr val="000000"/>
                </a:solidFill>
              </a:rPr>
              <a:t>LANGUAGE</a:t>
            </a:r>
          </a:p>
        </p:txBody>
      </p:sp>
      <p:sp>
        <p:nvSpPr>
          <p:cNvPr id="3" name="Content Placeholder 2">
            <a:extLst>
              <a:ext uri="{FF2B5EF4-FFF2-40B4-BE49-F238E27FC236}">
                <a16:creationId xmlns:a16="http://schemas.microsoft.com/office/drawing/2014/main" id="{D9875B34-0082-423F-82D2-7364187D10AC}"/>
              </a:ext>
            </a:extLst>
          </p:cNvPr>
          <p:cNvSpPr>
            <a:spLocks noGrp="1"/>
          </p:cNvSpPr>
          <p:nvPr>
            <p:ph sz="quarter" idx="1"/>
          </p:nvPr>
        </p:nvSpPr>
        <p:spPr>
          <a:xfrm>
            <a:off x="397" y="900332"/>
            <a:ext cx="7213629" cy="5953942"/>
          </a:xfrm>
        </p:spPr>
        <p:txBody>
          <a:bodyPr anchor="ctr">
            <a:normAutofit lnSpcReduction="10000"/>
          </a:bodyPr>
          <a:lstStyle/>
          <a:p>
            <a:pPr marL="0" indent="0">
              <a:buNone/>
              <a:defRPr/>
            </a:pPr>
            <a:r>
              <a:rPr lang="en-IE" sz="2400" b="1" u="sng" dirty="0">
                <a:solidFill>
                  <a:srgbClr val="000000"/>
                </a:solidFill>
              </a:rPr>
              <a:t>Mood:</a:t>
            </a:r>
          </a:p>
          <a:p>
            <a:pPr>
              <a:defRPr/>
            </a:pPr>
            <a:r>
              <a:rPr lang="en-IE" sz="2400" dirty="0">
                <a:solidFill>
                  <a:srgbClr val="000000"/>
                </a:solidFill>
              </a:rPr>
              <a:t>The poem begins with a mournful mood or atmosphere as the poet struggles to come to terms with his loneliness and dwells on deep questions that </a:t>
            </a:r>
            <a:r>
              <a:rPr lang="en-IE" sz="2400" b="1" dirty="0">
                <a:solidFill>
                  <a:srgbClr val="000000"/>
                </a:solidFill>
              </a:rPr>
              <a:t>“have no reply”</a:t>
            </a:r>
            <a:r>
              <a:rPr lang="en-IE" sz="2400" dirty="0">
                <a:solidFill>
                  <a:srgbClr val="000000"/>
                </a:solidFill>
              </a:rPr>
              <a:t>. This depressed mood is also reinforced by the image of the butterfly searching for the flower that has been cut down.</a:t>
            </a:r>
          </a:p>
          <a:p>
            <a:pPr>
              <a:defRPr/>
            </a:pPr>
            <a:r>
              <a:rPr lang="en-IE" sz="2400" dirty="0">
                <a:solidFill>
                  <a:srgbClr val="000000"/>
                </a:solidFill>
              </a:rPr>
              <a:t>However, there is a change of mood which is signalled by the repetition of the word </a:t>
            </a:r>
            <a:r>
              <a:rPr lang="en-IE" sz="2400" b="1" dirty="0">
                <a:solidFill>
                  <a:srgbClr val="000000"/>
                </a:solidFill>
              </a:rPr>
              <a:t>“turned”</a:t>
            </a:r>
            <a:r>
              <a:rPr lang="en-IE" sz="2400" dirty="0">
                <a:solidFill>
                  <a:srgbClr val="000000"/>
                </a:solidFill>
              </a:rPr>
              <a:t>. With the appearance of the tuft of flowers the mood/atmosphere changes dramatically. The poet seems renewed and the mood becomes hopeful rather than despairing.</a:t>
            </a:r>
          </a:p>
          <a:p>
            <a:pPr>
              <a:defRPr/>
            </a:pPr>
            <a:r>
              <a:rPr lang="en-IE" sz="2400" dirty="0">
                <a:solidFill>
                  <a:srgbClr val="000000"/>
                </a:solidFill>
              </a:rPr>
              <a:t>The imagery also reinforces this turn in mood as the field seems to come alive with the dramatic colour of the flowers and the sound of the birds singing in the trees. </a:t>
            </a:r>
          </a:p>
          <a:p>
            <a:pPr marL="0" indent="0">
              <a:buNone/>
              <a:defRPr/>
            </a:pPr>
            <a:endParaRPr lang="en-IE" sz="2400" b="1" u="sng"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Flower">
            <a:extLst>
              <a:ext uri="{FF2B5EF4-FFF2-40B4-BE49-F238E27FC236}">
                <a16:creationId xmlns:a16="http://schemas.microsoft.com/office/drawing/2014/main" id="{C71063D1-580B-4B92-BE1A-ED960DE1F9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21726" y="1629089"/>
            <a:ext cx="3620021" cy="362002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1991" name="Picture 73">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41986" name="Rectangle 2">
            <a:extLst>
              <a:ext uri="{FF2B5EF4-FFF2-40B4-BE49-F238E27FC236}">
                <a16:creationId xmlns:a16="http://schemas.microsoft.com/office/drawing/2014/main" id="{34175916-A33D-44DB-8FE6-6912AAA9D009}"/>
              </a:ext>
            </a:extLst>
          </p:cNvPr>
          <p:cNvSpPr>
            <a:spLocks noGrp="1"/>
          </p:cNvSpPr>
          <p:nvPr>
            <p:ph type="title" idx="4294967295"/>
          </p:nvPr>
        </p:nvSpPr>
        <p:spPr>
          <a:xfrm>
            <a:off x="2519963" y="3514"/>
            <a:ext cx="6955124" cy="1066802"/>
          </a:xfrm>
        </p:spPr>
        <p:txBody>
          <a:bodyPr>
            <a:normAutofit/>
          </a:bodyPr>
          <a:lstStyle/>
          <a:p>
            <a:pPr algn="ctr" eaLnBrk="1" hangingPunct="1"/>
            <a:r>
              <a:rPr lang="en-IE" altLang="en-US" sz="4000" dirty="0">
                <a:solidFill>
                  <a:srgbClr val="FFFFFF"/>
                </a:solidFill>
              </a:rPr>
              <a:t>Questions</a:t>
            </a:r>
            <a:endParaRPr lang="en-GB" altLang="en-US" sz="4000" dirty="0">
              <a:solidFill>
                <a:srgbClr val="FFFFFF"/>
              </a:solidFill>
            </a:endParaRPr>
          </a:p>
        </p:txBody>
      </p:sp>
      <p:sp>
        <p:nvSpPr>
          <p:cNvPr id="41987" name="Rectangle 3">
            <a:extLst>
              <a:ext uri="{FF2B5EF4-FFF2-40B4-BE49-F238E27FC236}">
                <a16:creationId xmlns:a16="http://schemas.microsoft.com/office/drawing/2014/main" id="{9593F0CE-B295-4DC8-A56B-56EEEC310DED}"/>
              </a:ext>
            </a:extLst>
          </p:cNvPr>
          <p:cNvSpPr>
            <a:spLocks noGrp="1"/>
          </p:cNvSpPr>
          <p:nvPr>
            <p:ph type="body" idx="4294967295"/>
          </p:nvPr>
        </p:nvSpPr>
        <p:spPr>
          <a:xfrm>
            <a:off x="2053882" y="1070316"/>
            <a:ext cx="8004517" cy="5260145"/>
          </a:xfrm>
        </p:spPr>
        <p:txBody>
          <a:bodyPr anchor="t">
            <a:normAutofit/>
          </a:bodyPr>
          <a:lstStyle/>
          <a:p>
            <a:pPr marL="514350" indent="-514350">
              <a:buFont typeface="Wingdings 2" panose="05020102010507070707" pitchFamily="18" charset="2"/>
              <a:buAutoNum type="arabicPeriod"/>
            </a:pPr>
            <a:r>
              <a:rPr lang="en-IE" altLang="en-US" dirty="0">
                <a:solidFill>
                  <a:srgbClr val="FFFFFF"/>
                </a:solidFill>
              </a:rPr>
              <a:t>Describe the speaker’s view of life as expressed in lines 8 – 10.</a:t>
            </a:r>
          </a:p>
          <a:p>
            <a:pPr marL="514350" indent="-514350">
              <a:buFont typeface="Wingdings 2" panose="05020102010507070707" pitchFamily="18" charset="2"/>
              <a:buAutoNum type="arabicPeriod"/>
            </a:pPr>
            <a:r>
              <a:rPr lang="en-IE" altLang="en-US" dirty="0">
                <a:solidFill>
                  <a:srgbClr val="FFFFFF"/>
                </a:solidFill>
              </a:rPr>
              <a:t>What effect does the appearance of the butterfly have upon the speaker?</a:t>
            </a:r>
          </a:p>
          <a:p>
            <a:pPr marL="514350" indent="-514350">
              <a:buFont typeface="Wingdings 2" panose="05020102010507070707" pitchFamily="18" charset="2"/>
              <a:buAutoNum type="arabicPeriod"/>
            </a:pPr>
            <a:r>
              <a:rPr lang="en-IE" altLang="en-US" b="1" i="1" dirty="0">
                <a:solidFill>
                  <a:srgbClr val="FFFFFF"/>
                </a:solidFill>
              </a:rPr>
              <a:t>“I thought of questions that have no reply”.</a:t>
            </a:r>
            <a:r>
              <a:rPr lang="en-IE" altLang="en-US" dirty="0">
                <a:solidFill>
                  <a:srgbClr val="FFFFFF"/>
                </a:solidFill>
              </a:rPr>
              <a:t> What sort of questions </a:t>
            </a:r>
            <a:r>
              <a:rPr lang="en-IE" altLang="en-US" b="1" i="1" dirty="0">
                <a:solidFill>
                  <a:srgbClr val="FFFFFF"/>
                </a:solidFill>
              </a:rPr>
              <a:t>“have no reply”</a:t>
            </a:r>
            <a:r>
              <a:rPr lang="en-IE" altLang="en-US" dirty="0">
                <a:solidFill>
                  <a:srgbClr val="FFFFFF"/>
                </a:solidFill>
              </a:rPr>
              <a:t>? What sort of mood is the speaker in?</a:t>
            </a:r>
          </a:p>
          <a:p>
            <a:pPr marL="514350" indent="-514350">
              <a:buFont typeface="Wingdings 2" panose="05020102010507070707" pitchFamily="18" charset="2"/>
              <a:buAutoNum type="arabicPeriod"/>
            </a:pPr>
            <a:r>
              <a:rPr lang="en-IE" altLang="en-US" dirty="0">
                <a:solidFill>
                  <a:srgbClr val="FFFFFF"/>
                </a:solidFill>
              </a:rPr>
              <a:t>Though he is still the only person in the field, why does the speaker say at the end that he </a:t>
            </a:r>
            <a:r>
              <a:rPr lang="en-IE" altLang="en-US" b="1" i="1" dirty="0">
                <a:solidFill>
                  <a:srgbClr val="FFFFFF"/>
                </a:solidFill>
              </a:rPr>
              <a:t>“worked no more alone”</a:t>
            </a:r>
            <a:r>
              <a:rPr lang="en-IE" altLang="en-US" dirty="0">
                <a:solidFill>
                  <a:srgbClr val="FFFFFF"/>
                </a:solidFill>
              </a:rPr>
              <a:t>?</a:t>
            </a:r>
            <a:endParaRPr lang="en-GB" altLang="en-US" dirty="0">
              <a:solidFill>
                <a:srgbClr val="FFFFFF"/>
              </a:solidFill>
            </a:endParaRP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FE2E74EB-C743-4642-B694-F8992EF3A64E}"/>
              </a:ext>
            </a:extLst>
          </p:cNvPr>
          <p:cNvSpPr>
            <a:spLocks noGrp="1"/>
          </p:cNvSpPr>
          <p:nvPr>
            <p:ph type="title"/>
          </p:nvPr>
        </p:nvSpPr>
        <p:spPr>
          <a:xfrm>
            <a:off x="640080" y="1243013"/>
            <a:ext cx="3855720" cy="4371974"/>
          </a:xfrm>
        </p:spPr>
        <p:txBody>
          <a:bodyPr>
            <a:normAutofit/>
          </a:bodyPr>
          <a:lstStyle/>
          <a:p>
            <a:pPr>
              <a:defRPr/>
            </a:pPr>
            <a:r>
              <a:rPr lang="en-IE">
                <a:solidFill>
                  <a:srgbClr val="FFFFFF"/>
                </a:solidFill>
              </a:rPr>
              <a:t>Questions</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A607E6A-7A6A-49BC-B387-04992D8B0CB7}"/>
              </a:ext>
            </a:extLst>
          </p:cNvPr>
          <p:cNvSpPr>
            <a:spLocks noGrp="1"/>
          </p:cNvSpPr>
          <p:nvPr>
            <p:ph idx="1"/>
          </p:nvPr>
        </p:nvSpPr>
        <p:spPr>
          <a:xfrm>
            <a:off x="6172200" y="804672"/>
            <a:ext cx="5221224" cy="5230368"/>
          </a:xfrm>
        </p:spPr>
        <p:txBody>
          <a:bodyPr rtlCol="0" anchor="ctr">
            <a:normAutofit/>
          </a:bodyPr>
          <a:lstStyle/>
          <a:p>
            <a:pPr marL="342900" indent="-342900">
              <a:buFont typeface="+mj-lt"/>
              <a:buAutoNum type="arabicPeriod"/>
              <a:defRPr/>
            </a:pPr>
            <a:r>
              <a:rPr lang="en-IE" sz="3200" dirty="0">
                <a:solidFill>
                  <a:srgbClr val="000000"/>
                </a:solidFill>
              </a:rPr>
              <a:t>Describe the theme of this poem and explain your personal response to it. Use quotes to provide evidence. </a:t>
            </a:r>
          </a:p>
          <a:p>
            <a:pPr marL="342900" indent="-342900">
              <a:buFont typeface="+mj-lt"/>
              <a:buAutoNum type="arabicPeriod"/>
              <a:defRPr/>
            </a:pPr>
            <a:endParaRPr lang="en-IE" sz="3200" dirty="0">
              <a:solidFill>
                <a:srgbClr val="000000"/>
              </a:solidFill>
            </a:endParaRPr>
          </a:p>
          <a:p>
            <a:pPr marL="342900" indent="-342900">
              <a:buFont typeface="+mj-lt"/>
              <a:buAutoNum type="arabicPeriod"/>
              <a:defRPr/>
            </a:pPr>
            <a:r>
              <a:rPr lang="en-IE" sz="3200" dirty="0">
                <a:solidFill>
                  <a:srgbClr val="000000"/>
                </a:solidFill>
              </a:rPr>
              <a:t>How did Frost’s use of language (</a:t>
            </a:r>
            <a:r>
              <a:rPr lang="en-IE" sz="3200" i="1" dirty="0">
                <a:solidFill>
                  <a:srgbClr val="000000"/>
                </a:solidFill>
              </a:rPr>
              <a:t>poetic techniques, style etc.) </a:t>
            </a:r>
            <a:r>
              <a:rPr lang="en-IE" sz="3200" dirty="0">
                <a:solidFill>
                  <a:srgbClr val="000000"/>
                </a:solidFill>
              </a:rPr>
              <a:t>help bring the poem to life for you?</a:t>
            </a:r>
          </a:p>
        </p:txBody>
      </p:sp>
    </p:spTree>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4818" name="Title 1">
            <a:extLst>
              <a:ext uri="{FF2B5EF4-FFF2-40B4-BE49-F238E27FC236}">
                <a16:creationId xmlns:a16="http://schemas.microsoft.com/office/drawing/2014/main" id="{022A59C8-08EC-48E4-8B0C-1A95F2484514}"/>
              </a:ext>
            </a:extLst>
          </p:cNvPr>
          <p:cNvSpPr>
            <a:spLocks noGrp="1"/>
          </p:cNvSpPr>
          <p:nvPr>
            <p:ph type="title"/>
          </p:nvPr>
        </p:nvSpPr>
        <p:spPr>
          <a:xfrm>
            <a:off x="797809" y="151705"/>
            <a:ext cx="4977976" cy="1454051"/>
          </a:xfrm>
        </p:spPr>
        <p:txBody>
          <a:bodyPr>
            <a:normAutofit/>
          </a:bodyPr>
          <a:lstStyle/>
          <a:p>
            <a:pPr eaLnBrk="1" hangingPunct="1"/>
            <a:r>
              <a:rPr lang="en-IE" altLang="en-US" dirty="0">
                <a:solidFill>
                  <a:srgbClr val="000000"/>
                </a:solidFill>
              </a:rPr>
              <a:t>The Tuft of Flowers</a:t>
            </a:r>
          </a:p>
        </p:txBody>
      </p:sp>
      <p:sp>
        <p:nvSpPr>
          <p:cNvPr id="34819" name="Content Placeholder 2">
            <a:extLst>
              <a:ext uri="{FF2B5EF4-FFF2-40B4-BE49-F238E27FC236}">
                <a16:creationId xmlns:a16="http://schemas.microsoft.com/office/drawing/2014/main" id="{DD723D62-D9D4-4D29-ADF0-4F03944324B6}"/>
              </a:ext>
            </a:extLst>
          </p:cNvPr>
          <p:cNvSpPr>
            <a:spLocks noGrp="1"/>
          </p:cNvSpPr>
          <p:nvPr>
            <p:ph sz="quarter" idx="1"/>
          </p:nvPr>
        </p:nvSpPr>
        <p:spPr>
          <a:xfrm>
            <a:off x="179824" y="1171229"/>
            <a:ext cx="7011737" cy="5683045"/>
          </a:xfrm>
        </p:spPr>
        <p:txBody>
          <a:bodyPr anchor="ctr">
            <a:normAutofit/>
          </a:bodyPr>
          <a:lstStyle/>
          <a:p>
            <a:pPr eaLnBrk="1" hangingPunct="1"/>
            <a:r>
              <a:rPr lang="en-IE" altLang="en-US" dirty="0">
                <a:solidFill>
                  <a:srgbClr val="000000"/>
                </a:solidFill>
              </a:rPr>
              <a:t>The speaker comes to a field to turn the grass another man has cut. </a:t>
            </a:r>
          </a:p>
          <a:p>
            <a:pPr eaLnBrk="1" hangingPunct="1"/>
            <a:r>
              <a:rPr lang="en-IE" altLang="en-US" dirty="0">
                <a:solidFill>
                  <a:srgbClr val="000000"/>
                </a:solidFill>
              </a:rPr>
              <a:t>Before beginning his work, the speaker looks for the mower but he is already gone. The speaker resigns himself to the fact that he must get on with his work alone, just as the mower had to do. </a:t>
            </a:r>
          </a:p>
          <a:p>
            <a:pPr eaLnBrk="1" hangingPunct="1"/>
            <a:r>
              <a:rPr lang="en-IE" altLang="en-US" dirty="0">
                <a:solidFill>
                  <a:srgbClr val="000000"/>
                </a:solidFill>
              </a:rPr>
              <a:t>He is left feeling dejected and comes to the conclusion that we are all ultimately alone.</a:t>
            </a:r>
          </a:p>
          <a:p>
            <a:pPr eaLnBrk="1" hangingPunct="1"/>
            <a:r>
              <a:rPr lang="en-IE" altLang="en-US" dirty="0">
                <a:solidFill>
                  <a:srgbClr val="000000"/>
                </a:solidFill>
              </a:rPr>
              <a:t>However, just as he thinks this a butterfly goes by and distracts him.  </a:t>
            </a:r>
          </a:p>
        </p:txBody>
      </p:sp>
      <p:sp>
        <p:nvSpPr>
          <p:cNvPr id="7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4820" name="Picture 5" descr="butterfly">
            <a:extLst>
              <a:ext uri="{FF2B5EF4-FFF2-40B4-BE49-F238E27FC236}">
                <a16:creationId xmlns:a16="http://schemas.microsoft.com/office/drawing/2014/main" id="{C1602E27-B3D7-4538-9845-C1915CEAB3C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00821" y="2067680"/>
            <a:ext cx="3661831" cy="27428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5842" name="Rectangle 2">
            <a:extLst>
              <a:ext uri="{FF2B5EF4-FFF2-40B4-BE49-F238E27FC236}">
                <a16:creationId xmlns:a16="http://schemas.microsoft.com/office/drawing/2014/main" id="{FD78BDA0-5657-4ABC-94A6-B23B664F839C}"/>
              </a:ext>
            </a:extLst>
          </p:cNvPr>
          <p:cNvSpPr>
            <a:spLocks noGrp="1"/>
          </p:cNvSpPr>
          <p:nvPr>
            <p:ph type="title" idx="4294967295"/>
          </p:nvPr>
        </p:nvSpPr>
        <p:spPr>
          <a:xfrm>
            <a:off x="6234781" y="-21036"/>
            <a:ext cx="4977976" cy="1454051"/>
          </a:xfrm>
        </p:spPr>
        <p:txBody>
          <a:bodyPr>
            <a:normAutofit/>
          </a:bodyPr>
          <a:lstStyle/>
          <a:p>
            <a:pPr eaLnBrk="1" hangingPunct="1"/>
            <a:r>
              <a:rPr lang="en-IE" altLang="en-US" dirty="0">
                <a:solidFill>
                  <a:srgbClr val="000000"/>
                </a:solidFill>
              </a:rPr>
              <a:t>The Tuft of Flowers</a:t>
            </a:r>
            <a:endParaRPr lang="en-GB" altLang="en-US" dirty="0">
              <a:solidFill>
                <a:srgbClr val="000000"/>
              </a:solidFill>
            </a:endParaRPr>
          </a:p>
        </p:txBody>
      </p:sp>
      <p:sp>
        <p:nvSpPr>
          <p:cNvPr id="77"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5844" name="Picture 4" descr="flowers">
            <a:extLst>
              <a:ext uri="{FF2B5EF4-FFF2-40B4-BE49-F238E27FC236}">
                <a16:creationId xmlns:a16="http://schemas.microsoft.com/office/drawing/2014/main" id="{CAF01191-26C3-4550-986A-9D8D2E7FF90A}"/>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12145" r="24276" b="1"/>
          <a:stretch/>
        </p:blipFill>
        <p:spPr bwMode="auto">
          <a:xfrm>
            <a:off x="20" y="907231"/>
            <a:ext cx="4838021" cy="5063738"/>
          </a:xfrm>
          <a:custGeom>
            <a:avLst/>
            <a:gdLst/>
            <a:ahLst/>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noFill/>
          <a:effectLst>
            <a:softEdge rad="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Rectangle 3">
            <a:extLst>
              <a:ext uri="{FF2B5EF4-FFF2-40B4-BE49-F238E27FC236}">
                <a16:creationId xmlns:a16="http://schemas.microsoft.com/office/drawing/2014/main" id="{5159D2B3-A374-491A-9022-93840E348ED3}"/>
              </a:ext>
            </a:extLst>
          </p:cNvPr>
          <p:cNvSpPr>
            <a:spLocks noGrp="1"/>
          </p:cNvSpPr>
          <p:nvPr>
            <p:ph type="body" idx="4294967295"/>
          </p:nvPr>
        </p:nvSpPr>
        <p:spPr>
          <a:xfrm>
            <a:off x="5614876" y="1197792"/>
            <a:ext cx="6577124" cy="5681244"/>
          </a:xfrm>
        </p:spPr>
        <p:txBody>
          <a:bodyPr anchor="ctr">
            <a:normAutofit/>
          </a:bodyPr>
          <a:lstStyle/>
          <a:p>
            <a:pPr eaLnBrk="1" hangingPunct="1"/>
            <a:r>
              <a:rPr lang="en-IE" altLang="en-US" sz="2400" dirty="0">
                <a:solidFill>
                  <a:srgbClr val="000000"/>
                </a:solidFill>
              </a:rPr>
              <a:t>The speaker watches the butterfly and it brings a tuft of flowers to his attention. </a:t>
            </a:r>
          </a:p>
          <a:p>
            <a:pPr eaLnBrk="1" hangingPunct="1"/>
            <a:r>
              <a:rPr lang="en-IE" altLang="en-US" sz="2400" dirty="0">
                <a:solidFill>
                  <a:srgbClr val="000000"/>
                </a:solidFill>
              </a:rPr>
              <a:t>He realises that the mower did not cut them down because he thought they were beautiful and they gave him great joy.</a:t>
            </a:r>
          </a:p>
          <a:p>
            <a:pPr eaLnBrk="1" hangingPunct="1"/>
            <a:r>
              <a:rPr lang="en-IE" altLang="en-US" sz="2400" dirty="0">
                <a:solidFill>
                  <a:srgbClr val="000000"/>
                </a:solidFill>
              </a:rPr>
              <a:t>The flowers inspire the speaker and he begins to think differently about his circumstances. The fact that the mower spared the flowers makes him a kindred spirit. </a:t>
            </a:r>
          </a:p>
          <a:p>
            <a:pPr eaLnBrk="1" hangingPunct="1"/>
            <a:r>
              <a:rPr lang="en-IE" altLang="en-US" sz="2400" dirty="0">
                <a:solidFill>
                  <a:srgbClr val="000000"/>
                </a:solidFill>
              </a:rPr>
              <a:t>He has made a connection with this man even though he has never met him and this changes his opinion on man’s condition. </a:t>
            </a:r>
          </a:p>
          <a:p>
            <a:pPr eaLnBrk="1" hangingPunct="1"/>
            <a:r>
              <a:rPr lang="en-IE" altLang="en-US" sz="2400" dirty="0">
                <a:solidFill>
                  <a:srgbClr val="000000"/>
                </a:solidFill>
              </a:rPr>
              <a:t>Now he believes men always work together, whether together or apart. </a:t>
            </a:r>
            <a:endParaRPr lang="en-GB" altLang="en-US" sz="2400"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6866" name="Rectangle 2">
            <a:extLst>
              <a:ext uri="{FF2B5EF4-FFF2-40B4-BE49-F238E27FC236}">
                <a16:creationId xmlns:a16="http://schemas.microsoft.com/office/drawing/2014/main" id="{21CBA3B4-E6BE-4A80-9D3D-8131DF881A2B}"/>
              </a:ext>
            </a:extLst>
          </p:cNvPr>
          <p:cNvSpPr>
            <a:spLocks noGrp="1"/>
          </p:cNvSpPr>
          <p:nvPr>
            <p:ph type="title" idx="4294967295"/>
          </p:nvPr>
        </p:nvSpPr>
        <p:spPr>
          <a:xfrm>
            <a:off x="501821" y="-78877"/>
            <a:ext cx="4766330" cy="1454051"/>
          </a:xfrm>
        </p:spPr>
        <p:txBody>
          <a:bodyPr>
            <a:normAutofit/>
          </a:bodyPr>
          <a:lstStyle/>
          <a:p>
            <a:pPr eaLnBrk="1" hangingPunct="1"/>
            <a:r>
              <a:rPr lang="en-IE" altLang="en-US" sz="3600" dirty="0">
                <a:solidFill>
                  <a:srgbClr val="000000"/>
                </a:solidFill>
              </a:rPr>
              <a:t>THEMES</a:t>
            </a:r>
            <a:endParaRPr lang="en-GB" altLang="en-US" sz="3600" dirty="0">
              <a:solidFill>
                <a:srgbClr val="000000"/>
              </a:solidFill>
            </a:endParaRPr>
          </a:p>
        </p:txBody>
      </p:sp>
      <p:sp>
        <p:nvSpPr>
          <p:cNvPr id="36867" name="Rectangle 3">
            <a:extLst>
              <a:ext uri="{FF2B5EF4-FFF2-40B4-BE49-F238E27FC236}">
                <a16:creationId xmlns:a16="http://schemas.microsoft.com/office/drawing/2014/main" id="{E9B3DE39-8DE1-44DE-9336-84070492DBE8}"/>
              </a:ext>
            </a:extLst>
          </p:cNvPr>
          <p:cNvSpPr>
            <a:spLocks noGrp="1"/>
          </p:cNvSpPr>
          <p:nvPr>
            <p:ph type="body" idx="4294967295"/>
          </p:nvPr>
        </p:nvSpPr>
        <p:spPr>
          <a:xfrm>
            <a:off x="139142" y="841856"/>
            <a:ext cx="6587672" cy="5755445"/>
          </a:xfrm>
        </p:spPr>
        <p:txBody>
          <a:bodyPr anchor="t">
            <a:normAutofit/>
          </a:bodyPr>
          <a:lstStyle/>
          <a:p>
            <a:pPr marL="514350" indent="-514350">
              <a:buNone/>
            </a:pPr>
            <a:r>
              <a:rPr lang="en-IE" altLang="en-US" b="1" u="sng" dirty="0">
                <a:solidFill>
                  <a:srgbClr val="000000"/>
                </a:solidFill>
              </a:rPr>
              <a:t>Nature</a:t>
            </a:r>
            <a:endParaRPr lang="en-IE" altLang="en-US" dirty="0">
              <a:solidFill>
                <a:srgbClr val="000000"/>
              </a:solidFill>
            </a:endParaRPr>
          </a:p>
          <a:p>
            <a:pPr marL="514350" indent="-514350"/>
            <a:r>
              <a:rPr lang="en-IE" altLang="en-US" dirty="0">
                <a:solidFill>
                  <a:srgbClr val="000000"/>
                </a:solidFill>
              </a:rPr>
              <a:t>This poem celebrates the beauty and power of the natural world. The speaker is inspired and delighted by the beauty of the flowers. </a:t>
            </a:r>
          </a:p>
          <a:p>
            <a:pPr marL="514350" indent="-514350"/>
            <a:r>
              <a:rPr lang="en-IE" altLang="en-US" dirty="0">
                <a:solidFill>
                  <a:srgbClr val="000000"/>
                </a:solidFill>
              </a:rPr>
              <a:t>In a vivid image he describes the flower’s dramatic colours in terms of flames leaping from the ground: </a:t>
            </a:r>
            <a:r>
              <a:rPr lang="en-IE" altLang="en-US" b="1" i="1" dirty="0">
                <a:solidFill>
                  <a:srgbClr val="000000"/>
                </a:solidFill>
              </a:rPr>
              <a:t>“A leaping tongue of bloom”</a:t>
            </a:r>
            <a:r>
              <a:rPr lang="en-IE" altLang="en-US" dirty="0">
                <a:solidFill>
                  <a:srgbClr val="000000"/>
                </a:solidFill>
              </a:rPr>
              <a:t>.</a:t>
            </a:r>
          </a:p>
          <a:p>
            <a:pPr marL="514350" indent="-514350"/>
            <a:r>
              <a:rPr lang="en-IE" altLang="en-US" dirty="0">
                <a:solidFill>
                  <a:srgbClr val="000000"/>
                </a:solidFill>
              </a:rPr>
              <a:t>The mower too had appreciated the beauty of the natural world. He decided to spare the tuft of flowers because the sight of them made him feel good. </a:t>
            </a:r>
          </a:p>
          <a:p>
            <a:pPr marL="514350" indent="-514350"/>
            <a:endParaRPr lang="en-IE" altLang="en-US" dirty="0">
              <a:solidFill>
                <a:srgbClr val="000000"/>
              </a:solidFill>
            </a:endParaRPr>
          </a:p>
          <a:p>
            <a:pPr marL="514350" indent="-514350"/>
            <a:endParaRPr lang="en-IE" altLang="en-US" dirty="0">
              <a:solidFill>
                <a:srgbClr val="000000"/>
              </a:solidFill>
            </a:endParaRPr>
          </a:p>
          <a:p>
            <a:pPr marL="514350" indent="-514350">
              <a:buNone/>
            </a:pPr>
            <a:endParaRPr lang="en-IE" altLang="en-US" dirty="0">
              <a:solidFill>
                <a:srgbClr val="000000"/>
              </a:solidFill>
            </a:endParaRPr>
          </a:p>
          <a:p>
            <a:pPr marL="514350" indent="-514350">
              <a:buNone/>
            </a:pPr>
            <a:endParaRPr lang="en-GB" altLang="en-US" dirty="0">
              <a:solidFill>
                <a:srgbClr val="000000"/>
              </a:solidFill>
            </a:endParaRPr>
          </a:p>
        </p:txBody>
      </p:sp>
      <p:sp>
        <p:nvSpPr>
          <p:cNvPr id="77"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6868" name="Picture 4" descr="flowers">
            <a:extLst>
              <a:ext uri="{FF2B5EF4-FFF2-40B4-BE49-F238E27FC236}">
                <a16:creationId xmlns:a16="http://schemas.microsoft.com/office/drawing/2014/main" id="{63DD4337-2386-42EC-B3C2-17744160FAD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40599" y="1700784"/>
            <a:ext cx="2877818" cy="43799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7900" name="Picture 73">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37890" name="Rectangle 2">
            <a:extLst>
              <a:ext uri="{FF2B5EF4-FFF2-40B4-BE49-F238E27FC236}">
                <a16:creationId xmlns:a16="http://schemas.microsoft.com/office/drawing/2014/main" id="{673390E5-8A98-4855-90E3-DD5319BCBF08}"/>
              </a:ext>
            </a:extLst>
          </p:cNvPr>
          <p:cNvSpPr>
            <a:spLocks noGrp="1"/>
          </p:cNvSpPr>
          <p:nvPr>
            <p:ph type="title" idx="4294967295"/>
          </p:nvPr>
        </p:nvSpPr>
        <p:spPr>
          <a:xfrm>
            <a:off x="640080" y="1243013"/>
            <a:ext cx="3855720" cy="4371974"/>
          </a:xfrm>
        </p:spPr>
        <p:txBody>
          <a:bodyPr>
            <a:normAutofit/>
          </a:bodyPr>
          <a:lstStyle/>
          <a:p>
            <a:pPr eaLnBrk="1" hangingPunct="1"/>
            <a:r>
              <a:rPr lang="en-IE" altLang="en-US">
                <a:solidFill>
                  <a:srgbClr val="FFFFFF"/>
                </a:solidFill>
              </a:rPr>
              <a:t>THEMES</a:t>
            </a:r>
            <a:endParaRPr lang="en-GB" altLang="en-US">
              <a:solidFill>
                <a:srgbClr val="FFFFFF"/>
              </a:solidFill>
            </a:endParaRPr>
          </a:p>
        </p:txBody>
      </p:sp>
      <p:sp>
        <p:nvSpPr>
          <p:cNvPr id="76" name="Rectangle 75">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1" name="Rectangle 3">
            <a:extLst>
              <a:ext uri="{FF2B5EF4-FFF2-40B4-BE49-F238E27FC236}">
                <a16:creationId xmlns:a16="http://schemas.microsoft.com/office/drawing/2014/main" id="{18DE1AB6-2BC0-4994-99E0-0C4BBC1F50FA}"/>
              </a:ext>
            </a:extLst>
          </p:cNvPr>
          <p:cNvSpPr>
            <a:spLocks noGrp="1"/>
          </p:cNvSpPr>
          <p:nvPr>
            <p:ph type="body" idx="4294967295"/>
          </p:nvPr>
        </p:nvSpPr>
        <p:spPr>
          <a:xfrm>
            <a:off x="5085590" y="-422032"/>
            <a:ext cx="7106410" cy="7118254"/>
          </a:xfrm>
        </p:spPr>
        <p:txBody>
          <a:bodyPr anchor="ctr">
            <a:normAutofit/>
          </a:bodyPr>
          <a:lstStyle/>
          <a:p>
            <a:pPr eaLnBrk="1" hangingPunct="1">
              <a:buFont typeface="Wingdings 2" panose="05020102010507070707" pitchFamily="18" charset="2"/>
              <a:buNone/>
            </a:pPr>
            <a:r>
              <a:rPr lang="en-IE" altLang="en-US" sz="3200" b="1" u="sng" dirty="0">
                <a:solidFill>
                  <a:srgbClr val="000000"/>
                </a:solidFill>
              </a:rPr>
              <a:t>Nature</a:t>
            </a:r>
            <a:endParaRPr lang="en-IE" altLang="en-US" sz="3200" dirty="0">
              <a:solidFill>
                <a:srgbClr val="000000"/>
              </a:solidFill>
            </a:endParaRPr>
          </a:p>
          <a:p>
            <a:pPr eaLnBrk="1" hangingPunct="1"/>
            <a:r>
              <a:rPr lang="en-IE" altLang="en-US" sz="3200" dirty="0">
                <a:solidFill>
                  <a:srgbClr val="000000"/>
                </a:solidFill>
              </a:rPr>
              <a:t>The natural world consoles the speaker, allowing him to get over his gloomy mood.</a:t>
            </a:r>
          </a:p>
          <a:p>
            <a:pPr eaLnBrk="1" hangingPunct="1"/>
            <a:r>
              <a:rPr lang="en-IE" altLang="en-US" sz="3200" dirty="0">
                <a:solidFill>
                  <a:srgbClr val="000000"/>
                </a:solidFill>
              </a:rPr>
              <a:t>Before spotting the flowers he had been preoccupied with his own thoughts, thinking about </a:t>
            </a:r>
            <a:r>
              <a:rPr lang="en-IE" altLang="en-US" sz="3200" b="1" i="1" dirty="0">
                <a:solidFill>
                  <a:srgbClr val="000000"/>
                </a:solidFill>
              </a:rPr>
              <a:t>“questions that have no reply”</a:t>
            </a:r>
            <a:r>
              <a:rPr lang="en-IE" altLang="en-US" sz="3200" dirty="0">
                <a:solidFill>
                  <a:srgbClr val="000000"/>
                </a:solidFill>
              </a:rPr>
              <a:t>.</a:t>
            </a:r>
          </a:p>
          <a:p>
            <a:pPr eaLnBrk="1" hangingPunct="1"/>
            <a:r>
              <a:rPr lang="en-IE" altLang="en-US" sz="3200" dirty="0">
                <a:solidFill>
                  <a:srgbClr val="000000"/>
                </a:solidFill>
              </a:rPr>
              <a:t>However, once he sees them he suddenly engages with the world around him and his eyes are opened to all the beauty in nature. </a:t>
            </a:r>
          </a:p>
        </p:txBody>
      </p:sp>
    </p:spTree>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38914" name="Rectangle 2">
            <a:extLst>
              <a:ext uri="{FF2B5EF4-FFF2-40B4-BE49-F238E27FC236}">
                <a16:creationId xmlns:a16="http://schemas.microsoft.com/office/drawing/2014/main" id="{49C984CB-5406-45E9-BC40-38853740B234}"/>
              </a:ext>
            </a:extLst>
          </p:cNvPr>
          <p:cNvSpPr>
            <a:spLocks noGrp="1"/>
          </p:cNvSpPr>
          <p:nvPr>
            <p:ph type="title" idx="4294967295"/>
          </p:nvPr>
        </p:nvSpPr>
        <p:spPr>
          <a:xfrm>
            <a:off x="0" y="-10695"/>
            <a:ext cx="4977976" cy="1454051"/>
          </a:xfrm>
        </p:spPr>
        <p:txBody>
          <a:bodyPr>
            <a:normAutofit/>
          </a:bodyPr>
          <a:lstStyle/>
          <a:p>
            <a:pPr eaLnBrk="1" hangingPunct="1"/>
            <a:r>
              <a:rPr lang="en-IE" altLang="en-US" dirty="0">
                <a:solidFill>
                  <a:srgbClr val="000000"/>
                </a:solidFill>
              </a:rPr>
              <a:t>THEMES</a:t>
            </a:r>
            <a:endParaRPr lang="en-GB" altLang="en-US" dirty="0">
              <a:solidFill>
                <a:srgbClr val="000000"/>
              </a:solidFill>
            </a:endParaRPr>
          </a:p>
        </p:txBody>
      </p:sp>
      <p:sp>
        <p:nvSpPr>
          <p:cNvPr id="38915" name="Rectangle 3">
            <a:extLst>
              <a:ext uri="{FF2B5EF4-FFF2-40B4-BE49-F238E27FC236}">
                <a16:creationId xmlns:a16="http://schemas.microsoft.com/office/drawing/2014/main" id="{B8E79908-7091-40FD-B63E-665216F41CFE}"/>
              </a:ext>
            </a:extLst>
          </p:cNvPr>
          <p:cNvSpPr>
            <a:spLocks noGrp="1"/>
          </p:cNvSpPr>
          <p:nvPr>
            <p:ph type="body" idx="4294967295"/>
          </p:nvPr>
        </p:nvSpPr>
        <p:spPr>
          <a:xfrm>
            <a:off x="397" y="1071184"/>
            <a:ext cx="7525817" cy="5783090"/>
          </a:xfrm>
        </p:spPr>
        <p:txBody>
          <a:bodyPr anchor="ctr">
            <a:normAutofit/>
          </a:bodyPr>
          <a:lstStyle/>
          <a:p>
            <a:pPr eaLnBrk="1" hangingPunct="1">
              <a:buFont typeface="Wingdings 2" panose="05020102010507070707" pitchFamily="18" charset="2"/>
              <a:buNone/>
            </a:pPr>
            <a:r>
              <a:rPr lang="en-IE" altLang="en-US" b="1" u="sng" dirty="0">
                <a:solidFill>
                  <a:srgbClr val="000000"/>
                </a:solidFill>
              </a:rPr>
              <a:t>Nature</a:t>
            </a:r>
          </a:p>
          <a:p>
            <a:pPr eaLnBrk="1" hangingPunct="1"/>
            <a:r>
              <a:rPr lang="en-IE" altLang="en-US" dirty="0">
                <a:solidFill>
                  <a:srgbClr val="000000"/>
                </a:solidFill>
              </a:rPr>
              <a:t>The natural world also acts a guide for the speaker. The butterfly draws the speaker’s attention to the flowers and is ultimately responsible for the speaker overcoming his sad mood. </a:t>
            </a:r>
          </a:p>
          <a:p>
            <a:pPr eaLnBrk="1" hangingPunct="1"/>
            <a:r>
              <a:rPr lang="en-IE" altLang="en-US" dirty="0">
                <a:solidFill>
                  <a:srgbClr val="000000"/>
                </a:solidFill>
              </a:rPr>
              <a:t>The tuft of flowers acts as a </a:t>
            </a:r>
            <a:r>
              <a:rPr lang="en-IE" altLang="en-US" b="1" i="1" dirty="0">
                <a:solidFill>
                  <a:srgbClr val="000000"/>
                </a:solidFill>
              </a:rPr>
              <a:t>“message from the dawn”</a:t>
            </a:r>
            <a:r>
              <a:rPr lang="en-IE" altLang="en-US" b="1" dirty="0">
                <a:solidFill>
                  <a:srgbClr val="000000"/>
                </a:solidFill>
              </a:rPr>
              <a:t>, </a:t>
            </a:r>
            <a:r>
              <a:rPr lang="en-IE" altLang="en-US" dirty="0">
                <a:solidFill>
                  <a:srgbClr val="000000"/>
                </a:solidFill>
              </a:rPr>
              <a:t>or a signal that others share his appreciation of beauty. The flowers allow the speaker to overcome his loneliness.</a:t>
            </a:r>
          </a:p>
          <a:p>
            <a:pPr eaLnBrk="1" hangingPunct="1"/>
            <a:r>
              <a:rPr lang="en-IE" altLang="en-US" dirty="0">
                <a:solidFill>
                  <a:srgbClr val="000000"/>
                </a:solidFill>
              </a:rPr>
              <a:t>They teach him the lesson that nobody is truly alone in this world.</a:t>
            </a:r>
            <a:endParaRPr lang="en-GB" altLang="en-US" dirty="0">
              <a:solidFill>
                <a:srgbClr val="000000"/>
              </a:solidFill>
            </a:endParaRPr>
          </a:p>
          <a:p>
            <a:pPr eaLnBrk="1" hangingPunct="1"/>
            <a:endParaRPr lang="en-GB" altLang="en-US" dirty="0">
              <a:solidFill>
                <a:srgbClr val="000000"/>
              </a:solidFill>
            </a:endParaRPr>
          </a:p>
        </p:txBody>
      </p:sp>
      <p:sp>
        <p:nvSpPr>
          <p:cNvPr id="7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2"/>
                </a:gs>
                <a:gs pos="23000">
                  <a:schemeClr val="accent2"/>
                </a:gs>
                <a:gs pos="83000">
                  <a:schemeClr val="accent1"/>
                </a:gs>
                <a:gs pos="100000">
                  <a:schemeClr val="accent1"/>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8916" name="Picture 4" descr="butterfly 2">
            <a:extLst>
              <a:ext uri="{FF2B5EF4-FFF2-40B4-BE49-F238E27FC236}">
                <a16:creationId xmlns:a16="http://schemas.microsoft.com/office/drawing/2014/main" id="{99610E9D-871B-448C-B5FF-1E6300257F5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100821" y="1879431"/>
            <a:ext cx="3661831" cy="31193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9938" name="Rectangle 2">
            <a:extLst>
              <a:ext uri="{FF2B5EF4-FFF2-40B4-BE49-F238E27FC236}">
                <a16:creationId xmlns:a16="http://schemas.microsoft.com/office/drawing/2014/main" id="{45F0A612-31D5-4CF8-A2F2-5CFC8C474AED}"/>
              </a:ext>
            </a:extLst>
          </p:cNvPr>
          <p:cNvSpPr>
            <a:spLocks noGrp="1"/>
          </p:cNvSpPr>
          <p:nvPr>
            <p:ph type="title" idx="4294967295"/>
          </p:nvPr>
        </p:nvSpPr>
        <p:spPr>
          <a:xfrm>
            <a:off x="1179226" y="826680"/>
            <a:ext cx="9833548" cy="1325563"/>
          </a:xfrm>
        </p:spPr>
        <p:txBody>
          <a:bodyPr>
            <a:normAutofit/>
          </a:bodyPr>
          <a:lstStyle/>
          <a:p>
            <a:pPr algn="ctr" eaLnBrk="1" hangingPunct="1"/>
            <a:r>
              <a:rPr lang="en-IE" altLang="en-US" sz="4000">
                <a:solidFill>
                  <a:srgbClr val="FFFFFF"/>
                </a:solidFill>
              </a:rPr>
              <a:t>THEMES</a:t>
            </a:r>
            <a:endParaRPr lang="en-GB" altLang="en-US" sz="4000">
              <a:solidFill>
                <a:srgbClr val="FFFFFF"/>
              </a:solidFill>
            </a:endParaRPr>
          </a:p>
        </p:txBody>
      </p:sp>
      <p:sp>
        <p:nvSpPr>
          <p:cNvPr id="39939" name="Rectangle 3">
            <a:extLst>
              <a:ext uri="{FF2B5EF4-FFF2-40B4-BE49-F238E27FC236}">
                <a16:creationId xmlns:a16="http://schemas.microsoft.com/office/drawing/2014/main" id="{3805ABDF-A7EF-4F15-A57B-ADB1A259DC46}"/>
              </a:ext>
            </a:extLst>
          </p:cNvPr>
          <p:cNvSpPr>
            <a:spLocks noGrp="1"/>
          </p:cNvSpPr>
          <p:nvPr>
            <p:ph type="body" idx="4294967295"/>
          </p:nvPr>
        </p:nvSpPr>
        <p:spPr>
          <a:xfrm>
            <a:off x="0" y="2489982"/>
            <a:ext cx="12192000" cy="4368018"/>
          </a:xfrm>
        </p:spPr>
        <p:txBody>
          <a:bodyPr>
            <a:normAutofit/>
          </a:bodyPr>
          <a:lstStyle/>
          <a:p>
            <a:pPr eaLnBrk="1" hangingPunct="1">
              <a:buFont typeface="Wingdings 2" panose="05020102010507070707" pitchFamily="18" charset="2"/>
              <a:buNone/>
            </a:pPr>
            <a:r>
              <a:rPr lang="en-IE" altLang="en-US" sz="3200" b="1" u="sng" dirty="0">
                <a:solidFill>
                  <a:srgbClr val="000000"/>
                </a:solidFill>
              </a:rPr>
              <a:t>Isolation and Community </a:t>
            </a:r>
          </a:p>
          <a:p>
            <a:pPr eaLnBrk="1" hangingPunct="1"/>
            <a:r>
              <a:rPr lang="en-IE" altLang="en-US" sz="3200" dirty="0">
                <a:solidFill>
                  <a:srgbClr val="000000"/>
                </a:solidFill>
              </a:rPr>
              <a:t>The speaker’s initial loneliness and isolation leads to a rather depressing conclusion regarding the human condition, stating that all must be alone.</a:t>
            </a:r>
          </a:p>
          <a:p>
            <a:pPr eaLnBrk="1" hangingPunct="1"/>
            <a:r>
              <a:rPr lang="en-IE" altLang="en-US" sz="3200" dirty="0">
                <a:solidFill>
                  <a:srgbClr val="000000"/>
                </a:solidFill>
              </a:rPr>
              <a:t>As such, he denies the concept of community, of people working together to enrich each other’s lives and suggests we are solitary beings, concerned with only our own lives. </a:t>
            </a:r>
          </a:p>
          <a:p>
            <a:pPr eaLnBrk="1" hangingPunct="1"/>
            <a:r>
              <a:rPr lang="en-IE" altLang="en-US" sz="3200" dirty="0">
                <a:solidFill>
                  <a:srgbClr val="000000"/>
                </a:solidFill>
              </a:rPr>
              <a:t>However, the discovery of the flowers changes the speaker’s mind. </a:t>
            </a:r>
            <a:endParaRPr lang="en-GB" altLang="en-US" sz="3200"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962" name="Rectangle 2">
            <a:extLst>
              <a:ext uri="{FF2B5EF4-FFF2-40B4-BE49-F238E27FC236}">
                <a16:creationId xmlns:a16="http://schemas.microsoft.com/office/drawing/2014/main" id="{B31D66C0-0722-4B79-9D84-B7FFEFDEA751}"/>
              </a:ext>
            </a:extLst>
          </p:cNvPr>
          <p:cNvSpPr>
            <a:spLocks noGrp="1"/>
          </p:cNvSpPr>
          <p:nvPr>
            <p:ph type="title" idx="4294967295"/>
          </p:nvPr>
        </p:nvSpPr>
        <p:spPr>
          <a:xfrm>
            <a:off x="1179226" y="826680"/>
            <a:ext cx="9833548" cy="1325563"/>
          </a:xfrm>
        </p:spPr>
        <p:txBody>
          <a:bodyPr>
            <a:normAutofit/>
          </a:bodyPr>
          <a:lstStyle/>
          <a:p>
            <a:pPr algn="ctr" eaLnBrk="1" hangingPunct="1"/>
            <a:r>
              <a:rPr lang="en-IE" altLang="en-US" sz="4000">
                <a:solidFill>
                  <a:srgbClr val="FFFFFF"/>
                </a:solidFill>
              </a:rPr>
              <a:t>THEMES</a:t>
            </a:r>
            <a:endParaRPr lang="en-GB" altLang="en-US" sz="4000">
              <a:solidFill>
                <a:srgbClr val="FFFFFF"/>
              </a:solidFill>
            </a:endParaRPr>
          </a:p>
        </p:txBody>
      </p:sp>
      <p:sp>
        <p:nvSpPr>
          <p:cNvPr id="40963" name="Rectangle 3">
            <a:extLst>
              <a:ext uri="{FF2B5EF4-FFF2-40B4-BE49-F238E27FC236}">
                <a16:creationId xmlns:a16="http://schemas.microsoft.com/office/drawing/2014/main" id="{B7DBB03A-42DF-403F-AC55-C2117C221BF4}"/>
              </a:ext>
            </a:extLst>
          </p:cNvPr>
          <p:cNvSpPr>
            <a:spLocks noGrp="1"/>
          </p:cNvSpPr>
          <p:nvPr>
            <p:ph type="body" idx="4294967295"/>
          </p:nvPr>
        </p:nvSpPr>
        <p:spPr>
          <a:xfrm>
            <a:off x="0" y="2293034"/>
            <a:ext cx="12192000" cy="4564966"/>
          </a:xfrm>
        </p:spPr>
        <p:txBody>
          <a:bodyPr>
            <a:normAutofit/>
          </a:bodyPr>
          <a:lstStyle/>
          <a:p>
            <a:pPr eaLnBrk="1" hangingPunct="1">
              <a:buFont typeface="Wingdings 2" panose="05020102010507070707" pitchFamily="18" charset="2"/>
              <a:buNone/>
            </a:pPr>
            <a:r>
              <a:rPr lang="en-IE" altLang="en-US" b="1" u="sng" dirty="0">
                <a:solidFill>
                  <a:srgbClr val="000000"/>
                </a:solidFill>
              </a:rPr>
              <a:t>Isolation and Community </a:t>
            </a:r>
          </a:p>
          <a:p>
            <a:pPr eaLnBrk="1" hangingPunct="1"/>
            <a:r>
              <a:rPr lang="en-IE" altLang="en-US" dirty="0">
                <a:solidFill>
                  <a:srgbClr val="000000"/>
                </a:solidFill>
              </a:rPr>
              <a:t>The mower clearly appreciated the beauty of the flowers, as does the speaker. They experience the same joy.</a:t>
            </a:r>
          </a:p>
          <a:p>
            <a:pPr eaLnBrk="1" hangingPunct="1"/>
            <a:r>
              <a:rPr lang="en-IE" altLang="en-US" dirty="0">
                <a:solidFill>
                  <a:srgbClr val="000000"/>
                </a:solidFill>
              </a:rPr>
              <a:t>These flowers give the speaker a sense of community and shows him how the actions of others have a bearing on our lives.  </a:t>
            </a:r>
          </a:p>
          <a:p>
            <a:pPr eaLnBrk="1" hangingPunct="1"/>
            <a:r>
              <a:rPr lang="en-IE" altLang="en-US" dirty="0">
                <a:solidFill>
                  <a:srgbClr val="000000"/>
                </a:solidFill>
              </a:rPr>
              <a:t>The mower’s decision to spare the flowers has enriched the speaker’s day and allowed him to overcome his loneliness. </a:t>
            </a:r>
          </a:p>
          <a:p>
            <a:pPr eaLnBrk="1" hangingPunct="1"/>
            <a:r>
              <a:rPr lang="en-IE" altLang="en-US" dirty="0">
                <a:solidFill>
                  <a:srgbClr val="000000"/>
                </a:solidFill>
              </a:rPr>
              <a:t>In the end, he must acknowledge that we cannot operate independently from others and that all </a:t>
            </a:r>
            <a:r>
              <a:rPr lang="en-IE" altLang="en-US" b="1" i="1" dirty="0">
                <a:solidFill>
                  <a:srgbClr val="000000"/>
                </a:solidFill>
              </a:rPr>
              <a:t>“men work together … Whether they work together or apart”.</a:t>
            </a:r>
            <a:endParaRPr lang="en-GB" altLang="en-US" dirty="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9AD0E5DD-7211-4949-9CF8-162E4249A526}"/>
              </a:ext>
            </a:extLst>
          </p:cNvPr>
          <p:cNvSpPr>
            <a:spLocks noGrp="1"/>
          </p:cNvSpPr>
          <p:nvPr>
            <p:ph type="title"/>
          </p:nvPr>
        </p:nvSpPr>
        <p:spPr>
          <a:xfrm>
            <a:off x="640080" y="1243013"/>
            <a:ext cx="3855720" cy="4371974"/>
          </a:xfrm>
        </p:spPr>
        <p:txBody>
          <a:bodyPr>
            <a:normAutofit/>
          </a:bodyPr>
          <a:lstStyle/>
          <a:p>
            <a:pPr>
              <a:defRPr/>
            </a:pPr>
            <a:r>
              <a:rPr lang="en-IE">
                <a:solidFill>
                  <a:srgbClr val="FFFFFF"/>
                </a:solidFill>
              </a:rPr>
              <a:t>LANGUAGE</a:t>
            </a:r>
          </a:p>
        </p:txBody>
      </p:sp>
      <p:sp>
        <p:nvSpPr>
          <p:cNvPr id="12" name="Rectangle 11">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EE51BA-9A4C-41A6-ADCF-70F263503DC4}"/>
              </a:ext>
            </a:extLst>
          </p:cNvPr>
          <p:cNvSpPr>
            <a:spLocks noGrp="1"/>
          </p:cNvSpPr>
          <p:nvPr>
            <p:ph sz="quarter" idx="1"/>
          </p:nvPr>
        </p:nvSpPr>
        <p:spPr>
          <a:xfrm>
            <a:off x="5391151" y="0"/>
            <a:ext cx="6800849" cy="6857998"/>
          </a:xfrm>
        </p:spPr>
        <p:txBody>
          <a:bodyPr anchor="ctr">
            <a:normAutofit/>
          </a:bodyPr>
          <a:lstStyle/>
          <a:p>
            <a:pPr marL="0" indent="0">
              <a:buNone/>
              <a:defRPr/>
            </a:pPr>
            <a:r>
              <a:rPr lang="en-IE" sz="3200" b="1" u="sng" dirty="0">
                <a:solidFill>
                  <a:srgbClr val="000000"/>
                </a:solidFill>
              </a:rPr>
              <a:t>Vivid Imagery:</a:t>
            </a:r>
          </a:p>
          <a:p>
            <a:pPr marL="0" indent="0">
              <a:buNone/>
              <a:defRPr/>
            </a:pPr>
            <a:endParaRPr lang="en-IE" sz="3200" u="sng" dirty="0">
              <a:solidFill>
                <a:srgbClr val="000000"/>
              </a:solidFill>
            </a:endParaRPr>
          </a:p>
          <a:p>
            <a:pPr>
              <a:defRPr/>
            </a:pPr>
            <a:r>
              <a:rPr lang="en-IE" sz="3200" dirty="0">
                <a:solidFill>
                  <a:srgbClr val="000000"/>
                </a:solidFill>
              </a:rPr>
              <a:t>This poem features vivid and beautiful nature imagery. Nature not only acts as a guide for Frost but its beauty also lifts his spirits and allows him to appreciate the beauty of the world: </a:t>
            </a:r>
            <a:r>
              <a:rPr lang="en-IE" sz="3200" b="1" i="1" dirty="0">
                <a:solidFill>
                  <a:srgbClr val="000000"/>
                </a:solidFill>
              </a:rPr>
              <a:t>“A leaping tongue of bloom”.</a:t>
            </a:r>
          </a:p>
          <a:p>
            <a:pPr>
              <a:defRPr/>
            </a:pPr>
            <a:endParaRPr lang="en-IE" sz="3200" dirty="0">
              <a:solidFill>
                <a:srgbClr val="000000"/>
              </a:solidFill>
            </a:endParaRPr>
          </a:p>
          <a:p>
            <a:pPr>
              <a:defRPr/>
            </a:pPr>
            <a:r>
              <a:rPr lang="en-IE" sz="3200" dirty="0">
                <a:solidFill>
                  <a:srgbClr val="000000"/>
                </a:solidFill>
              </a:rPr>
              <a:t>Can you think of another example?</a:t>
            </a:r>
          </a:p>
          <a:p>
            <a:pPr marL="0" indent="0">
              <a:buNone/>
              <a:defRPr/>
            </a:pPr>
            <a:endParaRPr lang="en-IE" sz="3200" b="1" u="sng" dirty="0">
              <a:solidFill>
                <a:srgbClr val="000000"/>
              </a:solidFill>
            </a:endParaRPr>
          </a:p>
        </p:txBody>
      </p:sp>
    </p:spTree>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928</Words>
  <Application>Microsoft Office PowerPoint</Application>
  <PresentationFormat>Widescreen</PresentationFormat>
  <Paragraphs>62</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Georgia</vt:lpstr>
      <vt:lpstr>Wingdings 2</vt:lpstr>
      <vt:lpstr>Office Theme</vt:lpstr>
      <vt:lpstr>Robert Frost </vt:lpstr>
      <vt:lpstr>The Tuft of Flowers</vt:lpstr>
      <vt:lpstr>The Tuft of Flowers</vt:lpstr>
      <vt:lpstr>THEMES</vt:lpstr>
      <vt:lpstr>THEMES</vt:lpstr>
      <vt:lpstr>THEMES</vt:lpstr>
      <vt:lpstr>THEMES</vt:lpstr>
      <vt:lpstr>THEMES</vt:lpstr>
      <vt:lpstr>LANGUAGE</vt:lpstr>
      <vt:lpstr>LANGUAGE</vt:lpstr>
      <vt:lpstr>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Robert Frost </dc:title>
  <dc:creator>ciara deasy</dc:creator>
  <cp:lastModifiedBy>ciara deasy</cp:lastModifiedBy>
  <cp:revision>1</cp:revision>
  <dcterms:created xsi:type="dcterms:W3CDTF">2020-04-27T11:43:14Z</dcterms:created>
  <dcterms:modified xsi:type="dcterms:W3CDTF">2020-04-27T11:43:51Z</dcterms:modified>
</cp:coreProperties>
</file>