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467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842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581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134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130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365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841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076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71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882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877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ECBF-9D8D-4A82-8BEE-41951E952692}" type="datetimeFigureOut">
              <a:rPr lang="en-IE" smtClean="0"/>
              <a:t>10/01/2019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64CF-8ECB-47F0-9CAB-40FEC73E3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68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606" y="3709157"/>
            <a:ext cx="9144000" cy="2387600"/>
          </a:xfrm>
        </p:spPr>
        <p:txBody>
          <a:bodyPr/>
          <a:lstStyle/>
          <a:p>
            <a:r>
              <a:rPr lang="en-IE" dirty="0" smtClean="0"/>
              <a:t>The Soul’s Loneliness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432" y="329940"/>
            <a:ext cx="9144000" cy="1655762"/>
          </a:xfrm>
        </p:spPr>
        <p:txBody>
          <a:bodyPr/>
          <a:lstStyle/>
          <a:p>
            <a:r>
              <a:rPr lang="en-IE" dirty="0" smtClean="0"/>
              <a:t>Brendan Kennelly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27" y="962099"/>
            <a:ext cx="6358759" cy="357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097" y="37519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People’s names and place names – common features of Kennelly’s poetry – are absent from this poem.</a:t>
            </a:r>
          </a:p>
          <a:p>
            <a:r>
              <a:rPr lang="en-IE" dirty="0" smtClean="0"/>
              <a:t>Rather, he presents us with a lucid, meditative poem about the speaker’s search for meaning in life.</a:t>
            </a:r>
          </a:p>
          <a:p>
            <a:r>
              <a:rPr lang="en-IE" dirty="0" smtClean="0"/>
              <a:t>The title and form seem to contradict each other. </a:t>
            </a:r>
          </a:p>
          <a:p>
            <a:r>
              <a:rPr lang="en-IE" dirty="0" smtClean="0"/>
              <a:t>Its title recalls Romantic- era poetry: it is literal and vulnerable.</a:t>
            </a:r>
          </a:p>
          <a:p>
            <a:r>
              <a:rPr lang="en-IE" dirty="0" smtClean="0"/>
              <a:t>The form of the poem, however, is distinctly modern: 15 lines written in five </a:t>
            </a:r>
            <a:r>
              <a:rPr lang="en-IE" dirty="0" err="1" smtClean="0"/>
              <a:t>tercets</a:t>
            </a:r>
            <a:r>
              <a:rPr lang="en-IE" dirty="0" smtClean="0"/>
              <a:t>, it opens with a small letter and its only full stop is at the very end.</a:t>
            </a:r>
          </a:p>
          <a:p>
            <a:r>
              <a:rPr lang="en-IE" dirty="0" smtClean="0"/>
              <a:t>All of which makes it a challenging work, atypical of the poet, and a poem which rewards multiple readings.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484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545" y="438260"/>
            <a:ext cx="7969469" cy="504814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The speaker seems to be milling about town, mulling over his ideas. </a:t>
            </a:r>
          </a:p>
          <a:p>
            <a:r>
              <a:rPr lang="en-IE" dirty="0" smtClean="0"/>
              <a:t>“its nothing to go on about,” he begins, using a familiar ironic tone.</a:t>
            </a:r>
          </a:p>
          <a:p>
            <a:r>
              <a:rPr lang="en-IE" dirty="0" smtClean="0"/>
              <a:t>Despite this opening statement he very much intends to expand on the poem’s title.</a:t>
            </a:r>
          </a:p>
          <a:p>
            <a:r>
              <a:rPr lang="en-IE" dirty="0" smtClean="0"/>
              <a:t>This verse is rich with the assonance we’ve come to expect from Kennelly: “…when I hear it / in the ticking…” he continues, giving the soul mechanical characteristics.</a:t>
            </a:r>
          </a:p>
          <a:p>
            <a:r>
              <a:rPr lang="en-IE" dirty="0" smtClean="0"/>
              <a:t>Use of the first person viewpoint adds an immediacy to the tone – one which is retained and reinforced throughout.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014" y="1683434"/>
            <a:ext cx="2725445" cy="25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752" y="38570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This poem is notable for how it evokes three of the five senses – at first we hear, and in the second stanza the poet tells us about what he sees.</a:t>
            </a:r>
          </a:p>
          <a:p>
            <a:r>
              <a:rPr lang="en-IE" dirty="0" smtClean="0"/>
              <a:t>Pondering his soul’s loneliness he can “… see it in the shine ? Of an Eason’s plastic bag…”, the soft sibilance highlighting his solitude.</a:t>
            </a:r>
          </a:p>
          <a:p>
            <a:r>
              <a:rPr lang="en-IE" dirty="0" smtClean="0"/>
              <a:t>His reference to a well-known </a:t>
            </a:r>
            <a:r>
              <a:rPr lang="en-IE" dirty="0"/>
              <a:t>I</a:t>
            </a:r>
            <a:r>
              <a:rPr lang="en-IE" dirty="0" smtClean="0"/>
              <a:t>rish bookshop is his only specific reference to setting here; even when Kennelly is focussed on interior feelings he is aware of his place in the exterior world.</a:t>
            </a:r>
          </a:p>
          <a:p>
            <a:r>
              <a:rPr lang="en-IE" dirty="0" smtClean="0"/>
              <a:t>This shows us the broad view the poet has on his spirituality; it is not something that he simply feels, but instead it is something that is shaped by the world he is living in.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024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021" y="753569"/>
            <a:ext cx="6592613" cy="5720803"/>
          </a:xfrm>
        </p:spPr>
        <p:txBody>
          <a:bodyPr>
            <a:normAutofit/>
          </a:bodyPr>
          <a:lstStyle/>
          <a:p>
            <a:r>
              <a:rPr lang="en-IE" dirty="0" smtClean="0"/>
              <a:t>The soul’s loneliness cannot only be heard or seen in the world around him but in religion too, when the speaker comments he can “touch it in the tree I call / Christ.”</a:t>
            </a:r>
          </a:p>
          <a:p>
            <a:r>
              <a:rPr lang="en-IE" dirty="0" smtClean="0"/>
              <a:t>Kennelly is taking the abstract idea of the title and making it concrete.</a:t>
            </a:r>
          </a:p>
          <a:p>
            <a:r>
              <a:rPr lang="en-IE" dirty="0" smtClean="0"/>
              <a:t>At this point, the rhythm of the poem changes as Kennelly introduces rhyme.</a:t>
            </a:r>
          </a:p>
          <a:p>
            <a:r>
              <a:rPr lang="en-IE" dirty="0" smtClean="0"/>
              <a:t>This creates a sense of order.</a:t>
            </a:r>
          </a:p>
          <a:p>
            <a:r>
              <a:rPr lang="en-IE" dirty="0" smtClean="0"/>
              <a:t>Perhaps he is coming to some conclusion about what form his questions must take. “… there outside my window / swaying in the day’s afterglow…”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41" y="753569"/>
            <a:ext cx="38004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1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813" y="2506662"/>
            <a:ext cx="10515600" cy="4351338"/>
          </a:xfrm>
        </p:spPr>
        <p:txBody>
          <a:bodyPr/>
          <a:lstStyle/>
          <a:p>
            <a:r>
              <a:rPr lang="en-IE" dirty="0" smtClean="0"/>
              <a:t>Many of Kennelly’s studies poems use enjambment, and here he employs the technique again.</a:t>
            </a:r>
          </a:p>
          <a:p>
            <a:r>
              <a:rPr lang="en-IE" dirty="0" smtClean="0"/>
              <a:t>The fourth stanza merges the ideas of the previous three – the speaker’s focus.</a:t>
            </a:r>
          </a:p>
          <a:p>
            <a:r>
              <a:rPr lang="en-IE" dirty="0" smtClean="0"/>
              <a:t>“ I shiver a little at the strangeness,” he writes, again stressing his isolation with sibilance, before running this line into the next: “of my flesh, the swell of sweat,” creating an unappealing, intense atmosphere.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24" y="176048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0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These images of the skin and perspiration haunt Kennelly; he is deeply uneasy as he considers his morality, and it feels like he doesn’t recognise himself.</a:t>
            </a:r>
          </a:p>
          <a:p>
            <a:r>
              <a:rPr lang="en-IE" dirty="0" smtClean="0"/>
              <a:t>In the 12</a:t>
            </a:r>
            <a:r>
              <a:rPr lang="en-IE" baseline="30000" dirty="0" smtClean="0"/>
              <a:t>th</a:t>
            </a:r>
            <a:r>
              <a:rPr lang="en-IE" dirty="0" smtClean="0"/>
              <a:t> line Kennelly is revitalised by a memory of the “child’s poem I’ll never forget.”</a:t>
            </a:r>
          </a:p>
          <a:p>
            <a:r>
              <a:rPr lang="en-IE" dirty="0" smtClean="0"/>
              <a:t>This moment seems to inspire him to reconnect with himself as the poem moves to a conclusion.</a:t>
            </a:r>
          </a:p>
          <a:p>
            <a:r>
              <a:rPr lang="en-IE" dirty="0" smtClean="0"/>
              <a:t>This is why enjambment is so significant; it encourages students to continually look backwards and forwards to discover new meanings in his poetry.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15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He concludes his poem with some certainty, if not quite fully satisfied.</a:t>
            </a:r>
          </a:p>
          <a:p>
            <a:r>
              <a:rPr lang="en-IE" dirty="0" smtClean="0"/>
              <a:t>We see the speaker in the final stanza “searching the floor / for a definition of grace,” and we understand from this second religious image that he has been on a journey, a mission of sorts, to express the melancholy of the poem’s title.</a:t>
            </a:r>
          </a:p>
          <a:p>
            <a:r>
              <a:rPr lang="en-IE" dirty="0" smtClean="0"/>
              <a:t>He has mentioned home, the streets, his childhood – now perhaps he has returned home, though significantly home is not named.</a:t>
            </a:r>
          </a:p>
        </p:txBody>
      </p:sp>
    </p:spTree>
    <p:extLst>
      <p:ext uri="{BB962C8B-B14F-4D97-AF65-F5344CB8AC3E}">
        <p14:creationId xmlns:p14="http://schemas.microsoft.com/office/powerpoint/2010/main" val="264456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Perhaps this is because the poet’s journey is more spiritual that literal, and a reference to Dublin or Kerry would add little here.</a:t>
            </a:r>
          </a:p>
          <a:p>
            <a:r>
              <a:rPr lang="en-IE" dirty="0" smtClean="0"/>
              <a:t>Ultimately, he seeks to find “a trace if yourself I’ve never noticed before”. </a:t>
            </a:r>
          </a:p>
          <a:p>
            <a:r>
              <a:rPr lang="en-IE" dirty="0" smtClean="0"/>
              <a:t>We are left to interpret this ending freely but I believe that the journey exploring the soul’s loneliness is more important to the poet than defining or placing it in a single location.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77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784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Soul’s Loneliness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CMETB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Soul’s Loneliness</dc:title>
  <dc:creator>Ciara Deasy</dc:creator>
  <cp:lastModifiedBy>Ciara Deasy</cp:lastModifiedBy>
  <cp:revision>7</cp:revision>
  <dcterms:created xsi:type="dcterms:W3CDTF">2019-01-10T16:26:04Z</dcterms:created>
  <dcterms:modified xsi:type="dcterms:W3CDTF">2019-01-10T17:16:36Z</dcterms:modified>
</cp:coreProperties>
</file>