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6" d="100"/>
          <a:sy n="66" d="100"/>
        </p:scale>
        <p:origin x="10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2B5B-AFB3-4266-A776-B12E9AFA7C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2E7D8332-BA6D-411B-A67E-5B6C54A92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621CB2A-0338-49AF-8924-D3C4C7C9CA32}"/>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5" name="Footer Placeholder 4">
            <a:extLst>
              <a:ext uri="{FF2B5EF4-FFF2-40B4-BE49-F238E27FC236}">
                <a16:creationId xmlns:a16="http://schemas.microsoft.com/office/drawing/2014/main" id="{589600AA-5F7B-46B8-B482-423CBFAD80B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DFF1F12-59EB-403B-AA05-46EA4BAC610C}"/>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219267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5995-9139-4EFC-B705-84328174D17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60D73B9-B695-4D0B-A8F0-C6FB3F6A7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408F6F9-F659-4CC2-BAEB-91299BEB0F75}"/>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5" name="Footer Placeholder 4">
            <a:extLst>
              <a:ext uri="{FF2B5EF4-FFF2-40B4-BE49-F238E27FC236}">
                <a16:creationId xmlns:a16="http://schemas.microsoft.com/office/drawing/2014/main" id="{7BE46FBA-A4D9-4984-AE08-A1DF8E26F01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6A589B-DD0B-4DA3-9CBC-80B8915548DD}"/>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340927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B5AEA-CBED-4490-9360-6E003A6213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7B75461-74DB-451A-B024-DAC7B992D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5A3D010-2ACC-4B02-A8AE-1908110D41D3}"/>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5" name="Footer Placeholder 4">
            <a:extLst>
              <a:ext uri="{FF2B5EF4-FFF2-40B4-BE49-F238E27FC236}">
                <a16:creationId xmlns:a16="http://schemas.microsoft.com/office/drawing/2014/main" id="{2B2B60C8-1EC9-404A-AFDC-C613E0AC8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B682F9-2E63-4F96-85E1-AD9BAC0C97DF}"/>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319569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5BA9-0AB4-485A-894E-F4281A68770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4B12601-30C9-498F-827B-F5603B3CD1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5A38F1A-179C-4163-9485-5734AD5C53FC}"/>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5" name="Footer Placeholder 4">
            <a:extLst>
              <a:ext uri="{FF2B5EF4-FFF2-40B4-BE49-F238E27FC236}">
                <a16:creationId xmlns:a16="http://schemas.microsoft.com/office/drawing/2014/main" id="{1A64C8BF-211E-43E7-B2D3-8C0512D6170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D842ACF-A960-4762-80F3-D68E1AC0942B}"/>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417524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7402-3AD0-4E35-9893-8871BA6EA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66EA04A-0729-4B36-A89C-9D567F96F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7E4F2-0409-4F16-8405-418D8795BC5A}"/>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5" name="Footer Placeholder 4">
            <a:extLst>
              <a:ext uri="{FF2B5EF4-FFF2-40B4-BE49-F238E27FC236}">
                <a16:creationId xmlns:a16="http://schemas.microsoft.com/office/drawing/2014/main" id="{D2B7B60E-861C-429E-908C-C70B31ED966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C02A30C-A0E9-4EBD-8E62-486B38A2C356}"/>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304906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8F05-D1A2-4073-86F6-EC44472538F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7854AAF-2861-4F62-903A-D44DC71112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3F3E899-B5C6-43B6-BBDA-70CF1F6F3A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B7CF67E-1143-49C7-9305-88B3CB4B2C8F}"/>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6" name="Footer Placeholder 5">
            <a:extLst>
              <a:ext uri="{FF2B5EF4-FFF2-40B4-BE49-F238E27FC236}">
                <a16:creationId xmlns:a16="http://schemas.microsoft.com/office/drawing/2014/main" id="{8D88FE42-83E7-43A6-A969-80D6333ACC8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DCD4B99-FC05-40FC-95B9-45A492D7EA2E}"/>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114918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D676-8C1E-46FC-9121-AFDA58737DD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9BB51E6-F0AE-4CBD-BE12-AD6D9431E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F74BD-137F-4283-B924-0FEF388794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66F27B7-85F7-48EF-9286-89CB77024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34106-615E-4FF3-A8CF-64C3216CF4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B89DB63-006F-4CD1-BC24-44DCDA92FF86}"/>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8" name="Footer Placeholder 7">
            <a:extLst>
              <a:ext uri="{FF2B5EF4-FFF2-40B4-BE49-F238E27FC236}">
                <a16:creationId xmlns:a16="http://schemas.microsoft.com/office/drawing/2014/main" id="{90D98E17-F859-477F-8349-1BFE317752E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8717312-8E19-4E8B-9CA1-9AE94DA8C0A8}"/>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69590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4FB6-6CBA-401A-BF63-C98692F5051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973BD28-A1E4-4095-8C21-01AF089FE972}"/>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4" name="Footer Placeholder 3">
            <a:extLst>
              <a:ext uri="{FF2B5EF4-FFF2-40B4-BE49-F238E27FC236}">
                <a16:creationId xmlns:a16="http://schemas.microsoft.com/office/drawing/2014/main" id="{0E1792F5-812A-40B4-9F4D-D99F7BD9AD5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4A2A6AF-CD4D-45B0-8A85-0F7E77C766AE}"/>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41904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F43EF-92C4-41A6-985A-50115973A1D9}"/>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3" name="Footer Placeholder 2">
            <a:extLst>
              <a:ext uri="{FF2B5EF4-FFF2-40B4-BE49-F238E27FC236}">
                <a16:creationId xmlns:a16="http://schemas.microsoft.com/office/drawing/2014/main" id="{5D7D7CEE-4AA8-4035-8580-9F8FA3536D5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6C881CF-FC91-4BDD-A2F7-99740329BE99}"/>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97962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E414-07A2-4F78-8B59-18C73062E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B18777B-9AB0-4F70-8912-D9E6CE612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CE54AF4-E99B-491C-8A0B-E37CBC345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71D8D-EBD2-469A-9C69-80266564A0B2}"/>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6" name="Footer Placeholder 5">
            <a:extLst>
              <a:ext uri="{FF2B5EF4-FFF2-40B4-BE49-F238E27FC236}">
                <a16:creationId xmlns:a16="http://schemas.microsoft.com/office/drawing/2014/main" id="{7E0F3A2B-2D0A-4413-A5FF-F74702A531C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5C151AC-7CAC-402B-BBD9-F78F49E332AB}"/>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374643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588A-16D0-4189-97BC-CF4B3FCD3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6771708-66A7-4379-BDDA-1381730E5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C6A610F-91E1-4AD5-B2B3-3852D1A29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1BAEB-B55B-4EAB-8758-EBA97A689B16}"/>
              </a:ext>
            </a:extLst>
          </p:cNvPr>
          <p:cNvSpPr>
            <a:spLocks noGrp="1"/>
          </p:cNvSpPr>
          <p:nvPr>
            <p:ph type="dt" sz="half" idx="10"/>
          </p:nvPr>
        </p:nvSpPr>
        <p:spPr/>
        <p:txBody>
          <a:bodyPr/>
          <a:lstStyle/>
          <a:p>
            <a:fld id="{779DD375-D9CE-4F5B-9052-13AC8B535C28}" type="datetimeFigureOut">
              <a:rPr lang="en-IE" smtClean="0"/>
              <a:t>12/05/2020</a:t>
            </a:fld>
            <a:endParaRPr lang="en-IE"/>
          </a:p>
        </p:txBody>
      </p:sp>
      <p:sp>
        <p:nvSpPr>
          <p:cNvPr id="6" name="Footer Placeholder 5">
            <a:extLst>
              <a:ext uri="{FF2B5EF4-FFF2-40B4-BE49-F238E27FC236}">
                <a16:creationId xmlns:a16="http://schemas.microsoft.com/office/drawing/2014/main" id="{53687D6A-8CBA-45D7-9F50-D0496D978A0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F24B765-B571-4199-A802-6A864901DF94}"/>
              </a:ext>
            </a:extLst>
          </p:cNvPr>
          <p:cNvSpPr>
            <a:spLocks noGrp="1"/>
          </p:cNvSpPr>
          <p:nvPr>
            <p:ph type="sldNum" sz="quarter" idx="12"/>
          </p:nvPr>
        </p:nvSpPr>
        <p:spPr/>
        <p:txBody>
          <a:bodyPr/>
          <a:lstStyle/>
          <a:p>
            <a:fld id="{1887D447-FAE3-4FBA-B501-1B3D853B4AE1}" type="slidenum">
              <a:rPr lang="en-IE" smtClean="0"/>
              <a:t>‹#›</a:t>
            </a:fld>
            <a:endParaRPr lang="en-IE"/>
          </a:p>
        </p:txBody>
      </p:sp>
    </p:spTree>
    <p:extLst>
      <p:ext uri="{BB962C8B-B14F-4D97-AF65-F5344CB8AC3E}">
        <p14:creationId xmlns:p14="http://schemas.microsoft.com/office/powerpoint/2010/main" val="191709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61813-EABC-4A7B-A018-CD619952C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7FE8CE9-0249-42A1-9758-4A3AD5A84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117A20-5F60-4C38-913C-5DC586974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DD375-D9CE-4F5B-9052-13AC8B535C28}" type="datetimeFigureOut">
              <a:rPr lang="en-IE" smtClean="0"/>
              <a:t>12/05/2020</a:t>
            </a:fld>
            <a:endParaRPr lang="en-IE"/>
          </a:p>
        </p:txBody>
      </p:sp>
      <p:sp>
        <p:nvSpPr>
          <p:cNvPr id="5" name="Footer Placeholder 4">
            <a:extLst>
              <a:ext uri="{FF2B5EF4-FFF2-40B4-BE49-F238E27FC236}">
                <a16:creationId xmlns:a16="http://schemas.microsoft.com/office/drawing/2014/main" id="{593DE144-3344-446C-A537-185B96F07D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52ED805-57AE-4EA7-AC86-479856AFC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7D447-FAE3-4FBA-B501-1B3D853B4AE1}" type="slidenum">
              <a:rPr lang="en-IE" smtClean="0"/>
              <a:t>‹#›</a:t>
            </a:fld>
            <a:endParaRPr lang="en-IE"/>
          </a:p>
        </p:txBody>
      </p:sp>
    </p:spTree>
    <p:extLst>
      <p:ext uri="{BB962C8B-B14F-4D97-AF65-F5344CB8AC3E}">
        <p14:creationId xmlns:p14="http://schemas.microsoft.com/office/powerpoint/2010/main" val="4035339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hvoices.live/2017/12/06/heartbreaks-are-beautifu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ickathanverage.typepad.com/sta/2008/08/"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orthit2bme.com/2013/12/24/the-rose-that-grew-from-concret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arahwbartlett.com/2013/09/"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743074"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siennasthetic/8383438559"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FF04-FE29-4D13-ABF7-CFB8AEEEF2AC}"/>
              </a:ext>
            </a:extLst>
          </p:cNvPr>
          <p:cNvSpPr>
            <a:spLocks noGrp="1"/>
          </p:cNvSpPr>
          <p:nvPr>
            <p:ph type="ctrTitle"/>
          </p:nvPr>
        </p:nvSpPr>
        <p:spPr>
          <a:xfrm>
            <a:off x="562708" y="4007335"/>
            <a:ext cx="6697797" cy="2182450"/>
          </a:xfrm>
        </p:spPr>
        <p:txBody>
          <a:bodyPr anchor="t">
            <a:normAutofit/>
          </a:bodyPr>
          <a:lstStyle/>
          <a:p>
            <a:pPr algn="l"/>
            <a:r>
              <a:rPr lang="en-IE" sz="5400" dirty="0"/>
              <a:t>The Rose that Grew from Concrete</a:t>
            </a:r>
          </a:p>
        </p:txBody>
      </p:sp>
      <p:sp>
        <p:nvSpPr>
          <p:cNvPr id="3" name="Subtitle 2">
            <a:extLst>
              <a:ext uri="{FF2B5EF4-FFF2-40B4-BE49-F238E27FC236}">
                <a16:creationId xmlns:a16="http://schemas.microsoft.com/office/drawing/2014/main" id="{783C98B3-E25B-4F5D-A73A-B807EB341257}"/>
              </a:ext>
            </a:extLst>
          </p:cNvPr>
          <p:cNvSpPr>
            <a:spLocks noGrp="1"/>
          </p:cNvSpPr>
          <p:nvPr>
            <p:ph type="subTitle" idx="1"/>
          </p:nvPr>
        </p:nvSpPr>
        <p:spPr>
          <a:xfrm>
            <a:off x="804672" y="3288965"/>
            <a:ext cx="6455833" cy="665853"/>
          </a:xfrm>
        </p:spPr>
        <p:txBody>
          <a:bodyPr anchor="b">
            <a:normAutofit/>
          </a:bodyPr>
          <a:lstStyle/>
          <a:p>
            <a:pPr algn="l"/>
            <a:r>
              <a:rPr lang="en-IE" sz="3200" dirty="0" err="1"/>
              <a:t>Tupak</a:t>
            </a:r>
            <a:r>
              <a:rPr lang="en-IE" sz="3200" dirty="0"/>
              <a:t> Shakur</a:t>
            </a:r>
          </a:p>
        </p:txBody>
      </p:sp>
      <p:sp>
        <p:nvSpPr>
          <p:cNvPr id="24" name="Freeform: Shape 13">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15">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close up of a flower&#10;&#10;Description automatically generated">
            <a:extLst>
              <a:ext uri="{FF2B5EF4-FFF2-40B4-BE49-F238E27FC236}">
                <a16:creationId xmlns:a16="http://schemas.microsoft.com/office/drawing/2014/main" id="{D32DDB65-2217-4DB2-BD4A-FD55B62EE19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81" b="44631"/>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5" name="Picture 4" descr="A close up of a person wearing a black hat&#10;&#10;Description automatically generated">
            <a:extLst>
              <a:ext uri="{FF2B5EF4-FFF2-40B4-BE49-F238E27FC236}">
                <a16:creationId xmlns:a16="http://schemas.microsoft.com/office/drawing/2014/main" id="{31241191-4673-4319-B595-6FB307FEC15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3517" r="-2"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6" name="TextBox 5">
            <a:extLst>
              <a:ext uri="{FF2B5EF4-FFF2-40B4-BE49-F238E27FC236}">
                <a16:creationId xmlns:a16="http://schemas.microsoft.com/office/drawing/2014/main" id="{C998923E-A656-411E-BAC1-10CD16389B42}"/>
              </a:ext>
            </a:extLst>
          </p:cNvPr>
          <p:cNvSpPr txBox="1"/>
          <p:nvPr/>
        </p:nvSpPr>
        <p:spPr>
          <a:xfrm>
            <a:off x="10005184" y="6870700"/>
            <a:ext cx="218681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5" tooltip="http://sickathanverage.typepad.com/sta/2008/08/">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
        <p:nvSpPr>
          <p:cNvPr id="9" name="TextBox 8">
            <a:extLst>
              <a:ext uri="{FF2B5EF4-FFF2-40B4-BE49-F238E27FC236}">
                <a16:creationId xmlns:a16="http://schemas.microsoft.com/office/drawing/2014/main" id="{E559C169-BB09-4E8C-897D-AC93B8608416}"/>
              </a:ext>
            </a:extLst>
          </p:cNvPr>
          <p:cNvSpPr txBox="1"/>
          <p:nvPr/>
        </p:nvSpPr>
        <p:spPr>
          <a:xfrm>
            <a:off x="7685442" y="6870700"/>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youthvoices.live/2017/12/06/heartbreaks-are-beautifu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8489442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DDE8-ABB3-464E-A434-9D8EB7F70C0A}"/>
              </a:ext>
            </a:extLst>
          </p:cNvPr>
          <p:cNvSpPr>
            <a:spLocks noGrp="1"/>
          </p:cNvSpPr>
          <p:nvPr>
            <p:ph type="title"/>
          </p:nvPr>
        </p:nvSpPr>
        <p:spPr>
          <a:xfrm>
            <a:off x="804673" y="1445494"/>
            <a:ext cx="3616856" cy="4376572"/>
          </a:xfrm>
        </p:spPr>
        <p:txBody>
          <a:bodyPr anchor="ctr">
            <a:normAutofit/>
          </a:bodyPr>
          <a:lstStyle/>
          <a:p>
            <a:r>
              <a:rPr lang="en-IE" sz="4800"/>
              <a:t>Alliteration: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00ED30-BD47-45B9-9441-7E1C256707F8}"/>
              </a:ext>
            </a:extLst>
          </p:cNvPr>
          <p:cNvSpPr>
            <a:spLocks noGrp="1"/>
          </p:cNvSpPr>
          <p:nvPr>
            <p:ph idx="1"/>
          </p:nvPr>
        </p:nvSpPr>
        <p:spPr>
          <a:xfrm>
            <a:off x="6096000" y="1399032"/>
            <a:ext cx="5501834" cy="4471416"/>
          </a:xfrm>
        </p:spPr>
        <p:txBody>
          <a:bodyPr anchor="ctr">
            <a:normAutofit/>
          </a:bodyPr>
          <a:lstStyle/>
          <a:p>
            <a:r>
              <a:rPr lang="en-IE" sz="4000" dirty="0"/>
              <a:t>The examples of alliteration in this poem are:</a:t>
            </a:r>
          </a:p>
          <a:p>
            <a:pPr lvl="1"/>
            <a:r>
              <a:rPr lang="en-IE" sz="4000" dirty="0"/>
              <a:t>Crack in the concrete</a:t>
            </a:r>
          </a:p>
          <a:p>
            <a:pPr lvl="1"/>
            <a:r>
              <a:rPr lang="en-IE" sz="4000" dirty="0"/>
              <a:t>Long live</a:t>
            </a:r>
          </a:p>
        </p:txBody>
      </p:sp>
    </p:spTree>
    <p:extLst>
      <p:ext uri="{BB962C8B-B14F-4D97-AF65-F5344CB8AC3E}">
        <p14:creationId xmlns:p14="http://schemas.microsoft.com/office/powerpoint/2010/main" val="132845301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0407-BC44-4F6A-9AC4-A69E341584EE}"/>
              </a:ext>
            </a:extLst>
          </p:cNvPr>
          <p:cNvSpPr>
            <a:spLocks noGrp="1"/>
          </p:cNvSpPr>
          <p:nvPr>
            <p:ph type="title"/>
          </p:nvPr>
        </p:nvSpPr>
        <p:spPr>
          <a:xfrm>
            <a:off x="804673" y="1445494"/>
            <a:ext cx="3616856" cy="4376572"/>
          </a:xfrm>
        </p:spPr>
        <p:txBody>
          <a:bodyPr anchor="ctr">
            <a:normAutofit/>
          </a:bodyPr>
          <a:lstStyle/>
          <a:p>
            <a:r>
              <a:rPr lang="en-IE" dirty="0"/>
              <a:t>Personification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B98116-FA8F-4F77-BAFC-C6B1255FE902}"/>
              </a:ext>
            </a:extLst>
          </p:cNvPr>
          <p:cNvSpPr>
            <a:spLocks noGrp="1"/>
          </p:cNvSpPr>
          <p:nvPr>
            <p:ph idx="1"/>
          </p:nvPr>
        </p:nvSpPr>
        <p:spPr>
          <a:xfrm>
            <a:off x="6096000" y="1399032"/>
            <a:ext cx="5501834" cy="4471416"/>
          </a:xfrm>
        </p:spPr>
        <p:txBody>
          <a:bodyPr anchor="ctr">
            <a:normAutofit/>
          </a:bodyPr>
          <a:lstStyle/>
          <a:p>
            <a:r>
              <a:rPr lang="en-IE" sz="3600" dirty="0"/>
              <a:t>The poet personifies the rose saying it can “walk”, it has “dreams” and can “breathe”.</a:t>
            </a:r>
          </a:p>
        </p:txBody>
      </p:sp>
    </p:spTree>
    <p:extLst>
      <p:ext uri="{BB962C8B-B14F-4D97-AF65-F5344CB8AC3E}">
        <p14:creationId xmlns:p14="http://schemas.microsoft.com/office/powerpoint/2010/main" val="2891134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red, photo, small&#10;&#10;Description automatically generated">
            <a:extLst>
              <a:ext uri="{FF2B5EF4-FFF2-40B4-BE49-F238E27FC236}">
                <a16:creationId xmlns:a16="http://schemas.microsoft.com/office/drawing/2014/main" id="{D5586258-435F-4095-9A2B-AC07063BD36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3089" b="-1"/>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EAD0E3-443C-4456-B606-C77E2156018D}"/>
              </a:ext>
            </a:extLst>
          </p:cNvPr>
          <p:cNvSpPr>
            <a:spLocks noGrp="1"/>
          </p:cNvSpPr>
          <p:nvPr>
            <p:ph type="title"/>
          </p:nvPr>
        </p:nvSpPr>
        <p:spPr>
          <a:xfrm>
            <a:off x="371094" y="1161288"/>
            <a:ext cx="3438144" cy="1124712"/>
          </a:xfrm>
        </p:spPr>
        <p:txBody>
          <a:bodyPr anchor="b">
            <a:normAutofit/>
          </a:bodyPr>
          <a:lstStyle/>
          <a:p>
            <a:r>
              <a:rPr lang="en-IE" sz="2800"/>
              <a:t>Poem</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DD77505-19E2-4B5D-AAFD-4E7C86128371}"/>
              </a:ext>
            </a:extLst>
          </p:cNvPr>
          <p:cNvSpPr>
            <a:spLocks noGrp="1"/>
          </p:cNvSpPr>
          <p:nvPr>
            <p:ph idx="1"/>
          </p:nvPr>
        </p:nvSpPr>
        <p:spPr>
          <a:xfrm>
            <a:off x="371094" y="2443480"/>
            <a:ext cx="4622937" cy="3943252"/>
          </a:xfrm>
        </p:spPr>
        <p:txBody>
          <a:bodyPr anchor="t">
            <a:normAutofit lnSpcReduction="10000"/>
          </a:bodyPr>
          <a:lstStyle/>
          <a:p>
            <a:pPr marL="0" indent="0">
              <a:buNone/>
            </a:pPr>
            <a:r>
              <a:rPr lang="en-GB" sz="2400" dirty="0"/>
              <a:t>Did you hear about the rose that grew</a:t>
            </a:r>
            <a:br>
              <a:rPr lang="en-GB" sz="2400" dirty="0"/>
            </a:br>
            <a:r>
              <a:rPr lang="en-GB" sz="2400" dirty="0"/>
              <a:t>from a crack in the concrete?</a:t>
            </a:r>
            <a:br>
              <a:rPr lang="en-GB" sz="2400" dirty="0"/>
            </a:br>
            <a:r>
              <a:rPr lang="en-GB" sz="2400" dirty="0"/>
              <a:t>Proving nature's law is wrong it</a:t>
            </a:r>
            <a:br>
              <a:rPr lang="en-GB" sz="2400" dirty="0"/>
            </a:br>
            <a:r>
              <a:rPr lang="en-GB" sz="2400" dirty="0"/>
              <a:t>learned to walk with out having feet.</a:t>
            </a:r>
            <a:br>
              <a:rPr lang="en-GB" sz="2400" dirty="0"/>
            </a:br>
            <a:r>
              <a:rPr lang="en-GB" sz="2400" dirty="0"/>
              <a:t>Funny it seems, but by keeping its dreams,</a:t>
            </a:r>
            <a:br>
              <a:rPr lang="en-GB" sz="2400" dirty="0"/>
            </a:br>
            <a:r>
              <a:rPr lang="en-GB" sz="2400" dirty="0"/>
              <a:t>it learned to breathe fresh air.</a:t>
            </a:r>
            <a:br>
              <a:rPr lang="en-GB" sz="2400" dirty="0"/>
            </a:br>
            <a:r>
              <a:rPr lang="en-GB" sz="2400" dirty="0"/>
              <a:t>Long live the rose that grew from concrete</a:t>
            </a:r>
            <a:br>
              <a:rPr lang="en-GB" sz="2400" dirty="0"/>
            </a:br>
            <a:r>
              <a:rPr lang="en-GB" sz="2400" dirty="0"/>
              <a:t>when no one else ever cared.</a:t>
            </a:r>
          </a:p>
          <a:p>
            <a:endParaRPr lang="en-IE" sz="2400" dirty="0"/>
          </a:p>
        </p:txBody>
      </p:sp>
      <p:sp>
        <p:nvSpPr>
          <p:cNvPr id="6" name="TextBox 5">
            <a:extLst>
              <a:ext uri="{FF2B5EF4-FFF2-40B4-BE49-F238E27FC236}">
                <a16:creationId xmlns:a16="http://schemas.microsoft.com/office/drawing/2014/main" id="{9EFF993B-0CAF-4751-952E-4CF67BD83A4B}"/>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worthit2bme.com/2013/12/24/the-rose-that-grew-from-concrete/">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160388267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8208FED-83A8-44F0-9296-30193A41B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4041"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0AE711E-7D6D-41D1-AD81-1558FBD2B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70701"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ECE7E-9837-48CB-9FAD-4ED60E6F7ED8}"/>
              </a:ext>
            </a:extLst>
          </p:cNvPr>
          <p:cNvSpPr>
            <a:spLocks noGrp="1"/>
          </p:cNvSpPr>
          <p:nvPr>
            <p:ph type="title"/>
          </p:nvPr>
        </p:nvSpPr>
        <p:spPr>
          <a:xfrm>
            <a:off x="804671" y="1330007"/>
            <a:ext cx="3820669" cy="4692396"/>
          </a:xfrm>
        </p:spPr>
        <p:txBody>
          <a:bodyPr anchor="ctr">
            <a:normAutofit/>
          </a:bodyPr>
          <a:lstStyle/>
          <a:p>
            <a:r>
              <a:rPr lang="en-IE" sz="5400"/>
              <a:t>Summary</a:t>
            </a:r>
          </a:p>
        </p:txBody>
      </p:sp>
      <p:sp>
        <p:nvSpPr>
          <p:cNvPr id="3" name="Content Placeholder 2">
            <a:extLst>
              <a:ext uri="{FF2B5EF4-FFF2-40B4-BE49-F238E27FC236}">
                <a16:creationId xmlns:a16="http://schemas.microsoft.com/office/drawing/2014/main" id="{804CEEC5-BF4C-4E54-89AB-27D753D1391B}"/>
              </a:ext>
            </a:extLst>
          </p:cNvPr>
          <p:cNvSpPr>
            <a:spLocks noGrp="1"/>
          </p:cNvSpPr>
          <p:nvPr>
            <p:ph idx="1"/>
          </p:nvPr>
        </p:nvSpPr>
        <p:spPr>
          <a:xfrm>
            <a:off x="5457275" y="211014"/>
            <a:ext cx="6514331" cy="6485207"/>
          </a:xfrm>
        </p:spPr>
        <p:txBody>
          <a:bodyPr anchor="ctr">
            <a:normAutofit/>
          </a:bodyPr>
          <a:lstStyle/>
          <a:p>
            <a:r>
              <a:rPr lang="en-GB" sz="3600" dirty="0"/>
              <a:t>The Rose that Grew from the Concrete by American rapper Tupac Shakur is about reaching our goals in life despite the hardships and conflicts that we face on the way. The poem is highly inspirational and motivating the readers to focus and realize their dreams to make them come true. </a:t>
            </a:r>
            <a:endParaRPr lang="en-IE" sz="3600" dirty="0"/>
          </a:p>
        </p:txBody>
      </p:sp>
    </p:spTree>
    <p:extLst>
      <p:ext uri="{BB962C8B-B14F-4D97-AF65-F5344CB8AC3E}">
        <p14:creationId xmlns:p14="http://schemas.microsoft.com/office/powerpoint/2010/main" val="21319019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6665B3C-EE5F-49DC-869D-A50B60EE43A8}"/>
              </a:ext>
            </a:extLst>
          </p:cNvPr>
          <p:cNvSpPr>
            <a:spLocks noGrp="1"/>
          </p:cNvSpPr>
          <p:nvPr>
            <p:ph idx="1"/>
          </p:nvPr>
        </p:nvSpPr>
        <p:spPr>
          <a:xfrm>
            <a:off x="98474" y="154746"/>
            <a:ext cx="8032652" cy="6499272"/>
          </a:xfrm>
        </p:spPr>
        <p:txBody>
          <a:bodyPr anchor="t">
            <a:normAutofit/>
          </a:bodyPr>
          <a:lstStyle/>
          <a:p>
            <a:r>
              <a:rPr lang="en-GB" sz="3200" dirty="0"/>
              <a:t>The poet begins the poem with a question that whether we have heard about the rose that has grown out from a crack in the concrete. Refuting the laws of nature, the rose has learnt how to walk without having feet. Although it seems funny, but by focusing and realizing his dreams, it finally learnt to survive by breathing the fresh air around him. </a:t>
            </a:r>
          </a:p>
          <a:p>
            <a:r>
              <a:rPr lang="en-GB" sz="3200" dirty="0"/>
              <a:t>The lack of care and surrounding did not prove to bring hindrance to the rose’s growth. In the last lines, the poet expresses support by saying ‘long live’ and he claims that as the rose focused on keeping his dreams, it was able to live a long life.</a:t>
            </a:r>
            <a:endParaRPr lang="en-IE" sz="3200" dirty="0"/>
          </a:p>
        </p:txBody>
      </p:sp>
    </p:spTree>
    <p:extLst>
      <p:ext uri="{BB962C8B-B14F-4D97-AF65-F5344CB8AC3E}">
        <p14:creationId xmlns:p14="http://schemas.microsoft.com/office/powerpoint/2010/main" val="41028598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A49C-4E29-4D27-8386-E411C3B44A55}"/>
              </a:ext>
            </a:extLst>
          </p:cNvPr>
          <p:cNvSpPr>
            <a:spLocks noGrp="1"/>
          </p:cNvSpPr>
          <p:nvPr>
            <p:ph type="title"/>
          </p:nvPr>
        </p:nvSpPr>
        <p:spPr>
          <a:xfrm>
            <a:off x="6289158" y="803325"/>
            <a:ext cx="5259707" cy="1325563"/>
          </a:xfrm>
        </p:spPr>
        <p:txBody>
          <a:bodyPr>
            <a:normAutofit/>
          </a:bodyPr>
          <a:lstStyle/>
          <a:p>
            <a:r>
              <a:rPr lang="en-IE" dirty="0"/>
              <a:t>Symbolism:</a:t>
            </a:r>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 up of a flower&#10;&#10;Description automatically generated">
            <a:extLst>
              <a:ext uri="{FF2B5EF4-FFF2-40B4-BE49-F238E27FC236}">
                <a16:creationId xmlns:a16="http://schemas.microsoft.com/office/drawing/2014/main" id="{1E0F08A6-BCF8-43F0-BD5A-CA32BC8918B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7738"/>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88E0C1EF-50F8-43D5-9B51-A15D4DFC1E78}"/>
              </a:ext>
            </a:extLst>
          </p:cNvPr>
          <p:cNvSpPr>
            <a:spLocks noGrp="1"/>
          </p:cNvSpPr>
          <p:nvPr>
            <p:ph idx="1"/>
          </p:nvPr>
        </p:nvSpPr>
        <p:spPr>
          <a:xfrm>
            <a:off x="5627076" y="1842867"/>
            <a:ext cx="6443003" cy="4815077"/>
          </a:xfrm>
        </p:spPr>
        <p:txBody>
          <a:bodyPr anchor="t">
            <a:normAutofit fontScale="92500" lnSpcReduction="10000"/>
          </a:bodyPr>
          <a:lstStyle/>
          <a:p>
            <a:r>
              <a:rPr lang="en-GB" sz="3600" dirty="0"/>
              <a:t>Symbols or symbolism is an artistic expression used in poetry to express mystical ideas, emotions and states of mind. The poem, The Rose that Grew from the Concrete, is about a rose that grows from a crack in the concrete. Tupac uses symbolism concrete symbolizes the ghetto in which he belonged. The poem, therefore symbolizes the poet’s own life. </a:t>
            </a:r>
            <a:endParaRPr lang="en-IE" sz="3600" dirty="0"/>
          </a:p>
        </p:txBody>
      </p:sp>
      <p:sp>
        <p:nvSpPr>
          <p:cNvPr id="6" name="TextBox 5">
            <a:extLst>
              <a:ext uri="{FF2B5EF4-FFF2-40B4-BE49-F238E27FC236}">
                <a16:creationId xmlns:a16="http://schemas.microsoft.com/office/drawing/2014/main" id="{3BEC2C4F-0AB8-40E8-BF99-AA1E10314D9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sarahwbartlett.com/2013/09/">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38237003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AE47A6D-77CC-417F-A7A0-8A47FDF1BDAA}"/>
              </a:ext>
            </a:extLst>
          </p:cNvPr>
          <p:cNvSpPr>
            <a:spLocks noGrp="1"/>
          </p:cNvSpPr>
          <p:nvPr>
            <p:ph idx="1"/>
          </p:nvPr>
        </p:nvSpPr>
        <p:spPr>
          <a:xfrm>
            <a:off x="838198" y="1956390"/>
            <a:ext cx="7913916" cy="4901610"/>
          </a:xfrm>
        </p:spPr>
        <p:txBody>
          <a:bodyPr anchor="t">
            <a:normAutofit/>
          </a:bodyPr>
          <a:lstStyle/>
          <a:p>
            <a:r>
              <a:rPr lang="en-IE" sz="4000" dirty="0"/>
              <a:t>In this poem, the concrete symbolises the “Ghetto”, or slum area, occupied by poorer people. Crimes, scarcity, disease and violence are quite common in such an area.</a:t>
            </a:r>
          </a:p>
        </p:txBody>
      </p:sp>
    </p:spTree>
    <p:extLst>
      <p:ext uri="{BB962C8B-B14F-4D97-AF65-F5344CB8AC3E}">
        <p14:creationId xmlns:p14="http://schemas.microsoft.com/office/powerpoint/2010/main" val="21348512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rock&#10;&#10;Description automatically generated">
            <a:extLst>
              <a:ext uri="{FF2B5EF4-FFF2-40B4-BE49-F238E27FC236}">
                <a16:creationId xmlns:a16="http://schemas.microsoft.com/office/drawing/2014/main" id="{8F6F5A43-737C-44DE-8195-976F4A6ACA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416" r="14949"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CA6CF38A-A5AE-49A0-B5D9-89167A305317}"/>
              </a:ext>
            </a:extLst>
          </p:cNvPr>
          <p:cNvSpPr>
            <a:spLocks noGrp="1"/>
          </p:cNvSpPr>
          <p:nvPr>
            <p:ph idx="1"/>
          </p:nvPr>
        </p:nvSpPr>
        <p:spPr>
          <a:xfrm>
            <a:off x="6415314" y="769257"/>
            <a:ext cx="5227337" cy="5284409"/>
          </a:xfrm>
        </p:spPr>
        <p:txBody>
          <a:bodyPr anchor="t">
            <a:normAutofit/>
          </a:bodyPr>
          <a:lstStyle/>
          <a:p>
            <a:r>
              <a:rPr lang="en-IE" dirty="0"/>
              <a:t>The crack could be the opportunity that is available to all of the people, but for some, it is easy to grasp, while for others, it is difficult.</a:t>
            </a:r>
          </a:p>
          <a:p>
            <a:r>
              <a:rPr lang="en-IE" dirty="0"/>
              <a:t>Thus, the growing up from a crack in the concrete was quite difficult for the rose and symbolically growing up from the ghettos was quite difficult for the poet and would be difficult for others as well.</a:t>
            </a:r>
          </a:p>
        </p:txBody>
      </p:sp>
    </p:spTree>
    <p:extLst>
      <p:ext uri="{BB962C8B-B14F-4D97-AF65-F5344CB8AC3E}">
        <p14:creationId xmlns:p14="http://schemas.microsoft.com/office/powerpoint/2010/main" val="267804785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88BC-2D48-40DD-8513-756A04424EB4}"/>
              </a:ext>
            </a:extLst>
          </p:cNvPr>
          <p:cNvSpPr>
            <a:spLocks noGrp="1"/>
          </p:cNvSpPr>
          <p:nvPr>
            <p:ph type="title"/>
          </p:nvPr>
        </p:nvSpPr>
        <p:spPr>
          <a:xfrm>
            <a:off x="804673" y="1445494"/>
            <a:ext cx="3616856" cy="4376572"/>
          </a:xfrm>
        </p:spPr>
        <p:txBody>
          <a:bodyPr anchor="ctr">
            <a:normAutofit/>
          </a:bodyPr>
          <a:lstStyle/>
          <a:p>
            <a:r>
              <a:rPr lang="en-IE" sz="4800"/>
              <a:t>Symbolism: Nature’s Law</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0DDBFD-1C63-498A-B2F8-D4A87784D5FD}"/>
              </a:ext>
            </a:extLst>
          </p:cNvPr>
          <p:cNvSpPr>
            <a:spLocks noGrp="1"/>
          </p:cNvSpPr>
          <p:nvPr>
            <p:ph idx="1"/>
          </p:nvPr>
        </p:nvSpPr>
        <p:spPr>
          <a:xfrm>
            <a:off x="6096000" y="1399032"/>
            <a:ext cx="5501834" cy="4471416"/>
          </a:xfrm>
        </p:spPr>
        <p:txBody>
          <a:bodyPr anchor="ctr">
            <a:normAutofit/>
          </a:bodyPr>
          <a:lstStyle/>
          <a:p>
            <a:r>
              <a:rPr lang="en-IE" sz="4000" dirty="0"/>
              <a:t>The rose has proven that “nature’s law is wrong”.</a:t>
            </a:r>
          </a:p>
          <a:p>
            <a:r>
              <a:rPr lang="en-IE" sz="4000" dirty="0"/>
              <a:t>Nature’s law here means the way the rose existed (it needs soil, air, sunlight,</a:t>
            </a:r>
          </a:p>
        </p:txBody>
      </p:sp>
    </p:spTree>
    <p:extLst>
      <p:ext uri="{BB962C8B-B14F-4D97-AF65-F5344CB8AC3E}">
        <p14:creationId xmlns:p14="http://schemas.microsoft.com/office/powerpoint/2010/main" val="8973575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DBDB-D115-4D50-863A-360CA3ADBC82}"/>
              </a:ext>
            </a:extLst>
          </p:cNvPr>
          <p:cNvSpPr>
            <a:spLocks noGrp="1"/>
          </p:cNvSpPr>
          <p:nvPr>
            <p:ph type="title"/>
          </p:nvPr>
        </p:nvSpPr>
        <p:spPr>
          <a:xfrm>
            <a:off x="762001" y="803325"/>
            <a:ext cx="5314536" cy="1325563"/>
          </a:xfrm>
        </p:spPr>
        <p:txBody>
          <a:bodyPr>
            <a:normAutofit/>
          </a:bodyPr>
          <a:lstStyle/>
          <a:p>
            <a:r>
              <a:rPr lang="en-IE" dirty="0"/>
              <a:t>Metaphor:</a:t>
            </a:r>
          </a:p>
        </p:txBody>
      </p:sp>
      <p:sp>
        <p:nvSpPr>
          <p:cNvPr id="3" name="Content Placeholder 2">
            <a:extLst>
              <a:ext uri="{FF2B5EF4-FFF2-40B4-BE49-F238E27FC236}">
                <a16:creationId xmlns:a16="http://schemas.microsoft.com/office/drawing/2014/main" id="{47C8DA6E-8CE3-4256-9587-2418B93ADFE1}"/>
              </a:ext>
            </a:extLst>
          </p:cNvPr>
          <p:cNvSpPr>
            <a:spLocks noGrp="1"/>
          </p:cNvSpPr>
          <p:nvPr>
            <p:ph idx="1"/>
          </p:nvPr>
        </p:nvSpPr>
        <p:spPr>
          <a:xfrm>
            <a:off x="467324" y="1712686"/>
            <a:ext cx="5947990" cy="4688114"/>
          </a:xfrm>
        </p:spPr>
        <p:txBody>
          <a:bodyPr anchor="t">
            <a:normAutofit/>
          </a:bodyPr>
          <a:lstStyle/>
          <a:p>
            <a:r>
              <a:rPr lang="en-IE" sz="3200" dirty="0"/>
              <a:t>A metaphor is a figure of speech in which a word or phrase is applied to an object to which it is not literally applicable. </a:t>
            </a:r>
          </a:p>
          <a:p>
            <a:r>
              <a:rPr lang="en-IE" sz="3200" dirty="0"/>
              <a:t>In this poem, the rose is a metaphor for the poet himself who was able to come out of the ghetto and make something of himself.</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red fire hydrant in the middle of a flower&#10;&#10;Description automatically generated">
            <a:extLst>
              <a:ext uri="{FF2B5EF4-FFF2-40B4-BE49-F238E27FC236}">
                <a16:creationId xmlns:a16="http://schemas.microsoft.com/office/drawing/2014/main" id="{54E34D3D-A66C-4A19-AFEC-B206B410520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18" r="31698"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BA175517-FB64-491A-8A04-7326119A584C}"/>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siennasthetic/8383438559">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E" sz="700">
              <a:solidFill>
                <a:srgbClr val="FFFFFF"/>
              </a:solidFill>
            </a:endParaRPr>
          </a:p>
        </p:txBody>
      </p:sp>
    </p:spTree>
    <p:extLst>
      <p:ext uri="{BB962C8B-B14F-4D97-AF65-F5344CB8AC3E}">
        <p14:creationId xmlns:p14="http://schemas.microsoft.com/office/powerpoint/2010/main" val="16022255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The Rose that Grew from Concrete</vt:lpstr>
      <vt:lpstr>Poem</vt:lpstr>
      <vt:lpstr>Summary</vt:lpstr>
      <vt:lpstr>PowerPoint Presentation</vt:lpstr>
      <vt:lpstr>Symbolism:</vt:lpstr>
      <vt:lpstr>PowerPoint Presentation</vt:lpstr>
      <vt:lpstr>PowerPoint Presentation</vt:lpstr>
      <vt:lpstr>Symbolism: Nature’s Law</vt:lpstr>
      <vt:lpstr>Metaphor:</vt:lpstr>
      <vt:lpstr>Alliteration:</vt:lpstr>
      <vt:lpstr>Personification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Rose that Grew from Concrete</dc:title>
  <dc:creator>ciara deasy</dc:creator>
  <cp:lastModifiedBy>ciara deasy</cp:lastModifiedBy>
  <cp:revision>1</cp:revision>
  <dcterms:created xsi:type="dcterms:W3CDTF">2020-05-12T14:53:30Z</dcterms:created>
  <dcterms:modified xsi:type="dcterms:W3CDTF">2020-05-12T14:53:37Z</dcterms:modified>
</cp:coreProperties>
</file>