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B6F926FE-9820-4F02-B489-25DB62BFFB3D}" type="datetimeFigureOut">
              <a:rPr lang="en-IE" smtClean="0"/>
              <a:t>26/08/2013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38F3DDB-57D5-4EE8-9693-5C5B3F43BAFB}" type="slidenum">
              <a:rPr lang="en-IE" smtClean="0"/>
              <a:t>‹#›</a:t>
            </a:fld>
            <a:endParaRPr lang="en-IE"/>
          </a:p>
        </p:txBody>
      </p:sp>
    </p:spTree>
    <p:extLst>
      <p:ext uri="{BB962C8B-B14F-4D97-AF65-F5344CB8AC3E}">
        <p14:creationId xmlns:p14="http://schemas.microsoft.com/office/powerpoint/2010/main" val="265984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B6F926FE-9820-4F02-B489-25DB62BFFB3D}" type="datetimeFigureOut">
              <a:rPr lang="en-IE" smtClean="0"/>
              <a:t>26/08/2013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38F3DDB-57D5-4EE8-9693-5C5B3F43BAFB}" type="slidenum">
              <a:rPr lang="en-IE" smtClean="0"/>
              <a:t>‹#›</a:t>
            </a:fld>
            <a:endParaRPr lang="en-IE"/>
          </a:p>
        </p:txBody>
      </p:sp>
    </p:spTree>
    <p:extLst>
      <p:ext uri="{BB962C8B-B14F-4D97-AF65-F5344CB8AC3E}">
        <p14:creationId xmlns:p14="http://schemas.microsoft.com/office/powerpoint/2010/main" val="3253743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B6F926FE-9820-4F02-B489-25DB62BFFB3D}" type="datetimeFigureOut">
              <a:rPr lang="en-IE" smtClean="0"/>
              <a:t>26/08/2013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38F3DDB-57D5-4EE8-9693-5C5B3F43BAFB}" type="slidenum">
              <a:rPr lang="en-IE" smtClean="0"/>
              <a:t>‹#›</a:t>
            </a:fld>
            <a:endParaRPr lang="en-IE"/>
          </a:p>
        </p:txBody>
      </p:sp>
    </p:spTree>
    <p:extLst>
      <p:ext uri="{BB962C8B-B14F-4D97-AF65-F5344CB8AC3E}">
        <p14:creationId xmlns:p14="http://schemas.microsoft.com/office/powerpoint/2010/main" val="3350720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B6F926FE-9820-4F02-B489-25DB62BFFB3D}" type="datetimeFigureOut">
              <a:rPr lang="en-IE" smtClean="0"/>
              <a:t>26/08/2013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38F3DDB-57D5-4EE8-9693-5C5B3F43BAFB}" type="slidenum">
              <a:rPr lang="en-IE" smtClean="0"/>
              <a:t>‹#›</a:t>
            </a:fld>
            <a:endParaRPr lang="en-IE"/>
          </a:p>
        </p:txBody>
      </p:sp>
    </p:spTree>
    <p:extLst>
      <p:ext uri="{BB962C8B-B14F-4D97-AF65-F5344CB8AC3E}">
        <p14:creationId xmlns:p14="http://schemas.microsoft.com/office/powerpoint/2010/main" val="4284080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F926FE-9820-4F02-B489-25DB62BFFB3D}" type="datetimeFigureOut">
              <a:rPr lang="en-IE" smtClean="0"/>
              <a:t>26/08/2013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38F3DDB-57D5-4EE8-9693-5C5B3F43BAFB}" type="slidenum">
              <a:rPr lang="en-IE" smtClean="0"/>
              <a:t>‹#›</a:t>
            </a:fld>
            <a:endParaRPr lang="en-IE"/>
          </a:p>
        </p:txBody>
      </p:sp>
    </p:spTree>
    <p:extLst>
      <p:ext uri="{BB962C8B-B14F-4D97-AF65-F5344CB8AC3E}">
        <p14:creationId xmlns:p14="http://schemas.microsoft.com/office/powerpoint/2010/main" val="204927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B6F926FE-9820-4F02-B489-25DB62BFFB3D}" type="datetimeFigureOut">
              <a:rPr lang="en-IE" smtClean="0"/>
              <a:t>26/08/2013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38F3DDB-57D5-4EE8-9693-5C5B3F43BAFB}" type="slidenum">
              <a:rPr lang="en-IE" smtClean="0"/>
              <a:t>‹#›</a:t>
            </a:fld>
            <a:endParaRPr lang="en-IE"/>
          </a:p>
        </p:txBody>
      </p:sp>
    </p:spTree>
    <p:extLst>
      <p:ext uri="{BB962C8B-B14F-4D97-AF65-F5344CB8AC3E}">
        <p14:creationId xmlns:p14="http://schemas.microsoft.com/office/powerpoint/2010/main" val="407751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B6F926FE-9820-4F02-B489-25DB62BFFB3D}" type="datetimeFigureOut">
              <a:rPr lang="en-IE" smtClean="0"/>
              <a:t>26/08/2013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E38F3DDB-57D5-4EE8-9693-5C5B3F43BAFB}" type="slidenum">
              <a:rPr lang="en-IE" smtClean="0"/>
              <a:t>‹#›</a:t>
            </a:fld>
            <a:endParaRPr lang="en-IE"/>
          </a:p>
        </p:txBody>
      </p:sp>
    </p:spTree>
    <p:extLst>
      <p:ext uri="{BB962C8B-B14F-4D97-AF65-F5344CB8AC3E}">
        <p14:creationId xmlns:p14="http://schemas.microsoft.com/office/powerpoint/2010/main" val="4112543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B6F926FE-9820-4F02-B489-25DB62BFFB3D}" type="datetimeFigureOut">
              <a:rPr lang="en-IE" smtClean="0"/>
              <a:t>26/08/2013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E38F3DDB-57D5-4EE8-9693-5C5B3F43BAFB}" type="slidenum">
              <a:rPr lang="en-IE" smtClean="0"/>
              <a:t>‹#›</a:t>
            </a:fld>
            <a:endParaRPr lang="en-IE"/>
          </a:p>
        </p:txBody>
      </p:sp>
    </p:spTree>
    <p:extLst>
      <p:ext uri="{BB962C8B-B14F-4D97-AF65-F5344CB8AC3E}">
        <p14:creationId xmlns:p14="http://schemas.microsoft.com/office/powerpoint/2010/main" val="3863315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F926FE-9820-4F02-B489-25DB62BFFB3D}" type="datetimeFigureOut">
              <a:rPr lang="en-IE" smtClean="0"/>
              <a:t>26/08/2013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E38F3DDB-57D5-4EE8-9693-5C5B3F43BAFB}" type="slidenum">
              <a:rPr lang="en-IE" smtClean="0"/>
              <a:t>‹#›</a:t>
            </a:fld>
            <a:endParaRPr lang="en-IE"/>
          </a:p>
        </p:txBody>
      </p:sp>
    </p:spTree>
    <p:extLst>
      <p:ext uri="{BB962C8B-B14F-4D97-AF65-F5344CB8AC3E}">
        <p14:creationId xmlns:p14="http://schemas.microsoft.com/office/powerpoint/2010/main" val="1477916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F926FE-9820-4F02-B489-25DB62BFFB3D}" type="datetimeFigureOut">
              <a:rPr lang="en-IE" smtClean="0"/>
              <a:t>26/08/2013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38F3DDB-57D5-4EE8-9693-5C5B3F43BAFB}" type="slidenum">
              <a:rPr lang="en-IE" smtClean="0"/>
              <a:t>‹#›</a:t>
            </a:fld>
            <a:endParaRPr lang="en-IE"/>
          </a:p>
        </p:txBody>
      </p:sp>
    </p:spTree>
    <p:extLst>
      <p:ext uri="{BB962C8B-B14F-4D97-AF65-F5344CB8AC3E}">
        <p14:creationId xmlns:p14="http://schemas.microsoft.com/office/powerpoint/2010/main" val="2086751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F926FE-9820-4F02-B489-25DB62BFFB3D}" type="datetimeFigureOut">
              <a:rPr lang="en-IE" smtClean="0"/>
              <a:t>26/08/2013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38F3DDB-57D5-4EE8-9693-5C5B3F43BAFB}" type="slidenum">
              <a:rPr lang="en-IE" smtClean="0"/>
              <a:t>‹#›</a:t>
            </a:fld>
            <a:endParaRPr lang="en-IE"/>
          </a:p>
        </p:txBody>
      </p:sp>
    </p:spTree>
    <p:extLst>
      <p:ext uri="{BB962C8B-B14F-4D97-AF65-F5344CB8AC3E}">
        <p14:creationId xmlns:p14="http://schemas.microsoft.com/office/powerpoint/2010/main" val="1068853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8000"/>
            <a:lum/>
          </a:blip>
          <a:srcRect/>
          <a:stretch>
            <a:fillRect l="-8000" r="-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F926FE-9820-4F02-B489-25DB62BFFB3D}" type="datetimeFigureOut">
              <a:rPr lang="en-IE" smtClean="0"/>
              <a:t>26/08/2013</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8F3DDB-57D5-4EE8-9693-5C5B3F43BAFB}" type="slidenum">
              <a:rPr lang="en-IE" smtClean="0"/>
              <a:t>‹#›</a:t>
            </a:fld>
            <a:endParaRPr lang="en-IE"/>
          </a:p>
        </p:txBody>
      </p:sp>
    </p:spTree>
    <p:extLst>
      <p:ext uri="{BB962C8B-B14F-4D97-AF65-F5344CB8AC3E}">
        <p14:creationId xmlns:p14="http://schemas.microsoft.com/office/powerpoint/2010/main" val="425144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The Lake Isle of </a:t>
            </a:r>
            <a:r>
              <a:rPr lang="en-IE" dirty="0" err="1" smtClean="0"/>
              <a:t>Innisfree</a:t>
            </a:r>
            <a:endParaRPr lang="en-IE" dirty="0"/>
          </a:p>
        </p:txBody>
      </p:sp>
      <p:sp>
        <p:nvSpPr>
          <p:cNvPr id="3" name="Subtitle 2"/>
          <p:cNvSpPr>
            <a:spLocks noGrp="1"/>
          </p:cNvSpPr>
          <p:nvPr>
            <p:ph type="subTitle" idx="1"/>
          </p:nvPr>
        </p:nvSpPr>
        <p:spPr/>
        <p:txBody>
          <a:bodyPr/>
          <a:lstStyle/>
          <a:p>
            <a:r>
              <a:rPr lang="en-IE" dirty="0" smtClean="0"/>
              <a:t>WB Yeats</a:t>
            </a:r>
            <a:endParaRPr lang="en-IE" dirty="0"/>
          </a:p>
        </p:txBody>
      </p:sp>
    </p:spTree>
    <p:extLst>
      <p:ext uri="{BB962C8B-B14F-4D97-AF65-F5344CB8AC3E}">
        <p14:creationId xmlns:p14="http://schemas.microsoft.com/office/powerpoint/2010/main" val="3473433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lnSpcReduction="10000"/>
          </a:bodyPr>
          <a:lstStyle/>
          <a:p>
            <a:r>
              <a:rPr lang="en-IE" dirty="0"/>
              <a:t>The image of the ear listening to nature is repeated in five images throughout the poem:</a:t>
            </a:r>
            <a:r>
              <a:rPr lang="en-IE" dirty="0" smtClean="0"/>
              <a:t/>
            </a:r>
            <a:br>
              <a:rPr lang="en-IE" dirty="0" smtClean="0"/>
            </a:br>
            <a:r>
              <a:rPr lang="en-IE" dirty="0"/>
              <a:t>‘bee-loud’, </a:t>
            </a:r>
            <a:endParaRPr lang="en-IE" dirty="0" smtClean="0"/>
          </a:p>
          <a:p>
            <a:r>
              <a:rPr lang="en-IE" dirty="0" smtClean="0"/>
              <a:t>‘</a:t>
            </a:r>
            <a:r>
              <a:rPr lang="en-IE" dirty="0"/>
              <a:t>cricket sings’, </a:t>
            </a:r>
            <a:endParaRPr lang="en-IE" dirty="0" smtClean="0"/>
          </a:p>
          <a:p>
            <a:r>
              <a:rPr lang="en-IE" dirty="0" smtClean="0"/>
              <a:t>‘</a:t>
            </a:r>
            <a:r>
              <a:rPr lang="en-IE" dirty="0"/>
              <a:t>linnets wings’, </a:t>
            </a:r>
            <a:endParaRPr lang="en-IE" dirty="0" smtClean="0"/>
          </a:p>
          <a:p>
            <a:r>
              <a:rPr lang="en-IE" dirty="0" smtClean="0"/>
              <a:t>‘</a:t>
            </a:r>
            <a:r>
              <a:rPr lang="en-IE" dirty="0"/>
              <a:t>water lapping’. </a:t>
            </a:r>
            <a:endParaRPr lang="en-IE" dirty="0" smtClean="0"/>
          </a:p>
          <a:p>
            <a:r>
              <a:rPr lang="en-IE" dirty="0" smtClean="0"/>
              <a:t>Yeats </a:t>
            </a:r>
            <a:r>
              <a:rPr lang="en-IE" dirty="0"/>
              <a:t>also uses </a:t>
            </a:r>
            <a:r>
              <a:rPr lang="en-IE" dirty="0" smtClean="0"/>
              <a:t>‘</a:t>
            </a:r>
            <a:r>
              <a:rPr lang="en-IE" dirty="0"/>
              <a:t>I hear’ twice, which emphasises the ear as a main image in this poem.</a:t>
            </a:r>
          </a:p>
        </p:txBody>
      </p:sp>
    </p:spTree>
    <p:extLst>
      <p:ext uri="{BB962C8B-B14F-4D97-AF65-F5344CB8AC3E}">
        <p14:creationId xmlns:p14="http://schemas.microsoft.com/office/powerpoint/2010/main" val="288961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Alliteration</a:t>
            </a:r>
            <a:endParaRPr lang="en-IE" dirty="0"/>
          </a:p>
        </p:txBody>
      </p:sp>
      <p:sp>
        <p:nvSpPr>
          <p:cNvPr id="3" name="Content Placeholder 2"/>
          <p:cNvSpPr>
            <a:spLocks noGrp="1"/>
          </p:cNvSpPr>
          <p:nvPr>
            <p:ph idx="1"/>
          </p:nvPr>
        </p:nvSpPr>
        <p:spPr/>
        <p:txBody>
          <a:bodyPr/>
          <a:lstStyle/>
          <a:p>
            <a:r>
              <a:rPr lang="en-IE" dirty="0"/>
              <a:t>‘lake water lapping with low sounds by the shore’.</a:t>
            </a:r>
            <a:r>
              <a:rPr lang="en-IE" dirty="0" smtClean="0"/>
              <a:t/>
            </a:r>
            <a:br>
              <a:rPr lang="en-IE" dirty="0" smtClean="0"/>
            </a:br>
            <a:r>
              <a:rPr lang="en-IE" dirty="0"/>
              <a:t>The </a:t>
            </a:r>
            <a:r>
              <a:rPr lang="en-IE" b="1" dirty="0"/>
              <a:t>‘l’</a:t>
            </a:r>
            <a:r>
              <a:rPr lang="en-IE" dirty="0"/>
              <a:t> and </a:t>
            </a:r>
            <a:r>
              <a:rPr lang="en-IE" b="1" dirty="0"/>
              <a:t>‘s’</a:t>
            </a:r>
            <a:r>
              <a:rPr lang="en-IE" dirty="0"/>
              <a:t> sounds here </a:t>
            </a:r>
            <a:r>
              <a:rPr lang="en-IE" dirty="0" smtClean="0"/>
              <a:t>show </a:t>
            </a:r>
            <a:r>
              <a:rPr lang="en-IE" dirty="0"/>
              <a:t>alliteration and create music.</a:t>
            </a:r>
          </a:p>
        </p:txBody>
      </p:sp>
    </p:spTree>
    <p:extLst>
      <p:ext uri="{BB962C8B-B14F-4D97-AF65-F5344CB8AC3E}">
        <p14:creationId xmlns:p14="http://schemas.microsoft.com/office/powerpoint/2010/main" val="3222168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Assonance</a:t>
            </a:r>
            <a:endParaRPr lang="en-IE" dirty="0"/>
          </a:p>
        </p:txBody>
      </p:sp>
      <p:sp>
        <p:nvSpPr>
          <p:cNvPr id="3" name="Content Placeholder 2"/>
          <p:cNvSpPr>
            <a:spLocks noGrp="1"/>
          </p:cNvSpPr>
          <p:nvPr>
            <p:ph idx="1"/>
          </p:nvPr>
        </p:nvSpPr>
        <p:spPr/>
        <p:txBody>
          <a:bodyPr/>
          <a:lstStyle/>
          <a:p>
            <a:r>
              <a:rPr lang="en-IE" dirty="0"/>
              <a:t>Note the ‘</a:t>
            </a:r>
            <a:r>
              <a:rPr lang="en-IE" b="1" dirty="0" err="1"/>
              <a:t>ea</a:t>
            </a:r>
            <a:r>
              <a:rPr lang="en-IE" b="1" dirty="0"/>
              <a:t>'</a:t>
            </a:r>
            <a:r>
              <a:rPr lang="en-IE" dirty="0"/>
              <a:t> and ‘</a:t>
            </a:r>
            <a:r>
              <a:rPr lang="en-IE" b="1" dirty="0" err="1"/>
              <a:t>ee</a:t>
            </a:r>
            <a:r>
              <a:rPr lang="en-IE" b="1" dirty="0"/>
              <a:t>’</a:t>
            </a:r>
            <a:r>
              <a:rPr lang="en-IE" dirty="0"/>
              <a:t> sounds in ‘I hear it in the deep heart's core.’</a:t>
            </a:r>
            <a:r>
              <a:rPr lang="en-IE" dirty="0" smtClean="0"/>
              <a:t/>
            </a:r>
            <a:br>
              <a:rPr lang="en-IE" dirty="0" smtClean="0"/>
            </a:br>
            <a:r>
              <a:rPr lang="en-IE" dirty="0"/>
              <a:t>These sounds reveal a tone or mood of longing in the poet</a:t>
            </a:r>
            <a:r>
              <a:rPr lang="en-IE" dirty="0" smtClean="0"/>
              <a:t>.</a:t>
            </a:r>
          </a:p>
          <a:p>
            <a:endParaRPr lang="en-IE" dirty="0"/>
          </a:p>
          <a:p>
            <a:pPr marL="0" indent="0">
              <a:buNone/>
            </a:pPr>
            <a:r>
              <a:rPr lang="en-IE" dirty="0" smtClean="0"/>
              <a:t/>
            </a:r>
            <a:br>
              <a:rPr lang="en-IE" dirty="0" smtClean="0"/>
            </a:br>
            <a:r>
              <a:rPr lang="en-IE" dirty="0"/>
              <a:t>Can you spot the long ‘o’ sounds in the second and third stanzas?</a:t>
            </a:r>
          </a:p>
        </p:txBody>
      </p:sp>
    </p:spTree>
    <p:extLst>
      <p:ext uri="{BB962C8B-B14F-4D97-AF65-F5344CB8AC3E}">
        <p14:creationId xmlns:p14="http://schemas.microsoft.com/office/powerpoint/2010/main" val="1944204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Rhyming</a:t>
            </a:r>
            <a:endParaRPr lang="en-IE" dirty="0"/>
          </a:p>
        </p:txBody>
      </p:sp>
      <p:sp>
        <p:nvSpPr>
          <p:cNvPr id="3" name="Content Placeholder 2"/>
          <p:cNvSpPr>
            <a:spLocks noGrp="1"/>
          </p:cNvSpPr>
          <p:nvPr>
            <p:ph idx="1"/>
          </p:nvPr>
        </p:nvSpPr>
        <p:spPr/>
        <p:txBody>
          <a:bodyPr/>
          <a:lstStyle/>
          <a:p>
            <a:r>
              <a:rPr lang="en-IE" dirty="0"/>
              <a:t>The end sounds in the first stanza are as follows:</a:t>
            </a:r>
            <a:r>
              <a:rPr lang="en-IE" dirty="0" smtClean="0"/>
              <a:t/>
            </a:r>
            <a:br>
              <a:rPr lang="en-IE" dirty="0" smtClean="0"/>
            </a:br>
            <a:r>
              <a:rPr lang="en-IE" b="1" dirty="0"/>
              <a:t>‘</a:t>
            </a:r>
            <a:r>
              <a:rPr lang="en-IE" b="1" dirty="0" err="1"/>
              <a:t>ee</a:t>
            </a:r>
            <a:r>
              <a:rPr lang="en-IE" b="1" dirty="0"/>
              <a:t>’, ‘</a:t>
            </a:r>
            <a:r>
              <a:rPr lang="en-IE" b="1" dirty="0" err="1"/>
              <a:t>ade</a:t>
            </a:r>
            <a:r>
              <a:rPr lang="en-IE" b="1" dirty="0"/>
              <a:t>’, ‘</a:t>
            </a:r>
            <a:r>
              <a:rPr lang="en-IE" b="1" dirty="0" err="1"/>
              <a:t>ee</a:t>
            </a:r>
            <a:r>
              <a:rPr lang="en-IE" b="1" dirty="0"/>
              <a:t>’, ‘</a:t>
            </a:r>
            <a:r>
              <a:rPr lang="en-IE" b="1" dirty="0" err="1"/>
              <a:t>ade</a:t>
            </a:r>
            <a:r>
              <a:rPr lang="en-IE" b="1" dirty="0"/>
              <a:t>’.</a:t>
            </a:r>
            <a:r>
              <a:rPr lang="en-IE" dirty="0" smtClean="0"/>
              <a:t/>
            </a:r>
            <a:br>
              <a:rPr lang="en-IE" dirty="0" smtClean="0"/>
            </a:br>
            <a:r>
              <a:rPr lang="en-IE" dirty="0"/>
              <a:t>This is a regular pattern and is found in all the stanzas.</a:t>
            </a:r>
          </a:p>
        </p:txBody>
      </p:sp>
    </p:spTree>
    <p:extLst>
      <p:ext uri="{BB962C8B-B14F-4D97-AF65-F5344CB8AC3E}">
        <p14:creationId xmlns:p14="http://schemas.microsoft.com/office/powerpoint/2010/main" val="3451643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Internal Rhyme</a:t>
            </a:r>
            <a:endParaRPr lang="en-IE" dirty="0"/>
          </a:p>
        </p:txBody>
      </p:sp>
      <p:sp>
        <p:nvSpPr>
          <p:cNvPr id="3" name="Content Placeholder 2"/>
          <p:cNvSpPr>
            <a:spLocks noGrp="1"/>
          </p:cNvSpPr>
          <p:nvPr>
            <p:ph idx="1"/>
          </p:nvPr>
        </p:nvSpPr>
        <p:spPr/>
        <p:txBody>
          <a:bodyPr>
            <a:normAutofit/>
          </a:bodyPr>
          <a:lstStyle/>
          <a:p>
            <a:r>
              <a:rPr lang="en-IE" dirty="0"/>
              <a:t>[rhyming inside one line]:</a:t>
            </a:r>
            <a:r>
              <a:rPr lang="en-IE" dirty="0" smtClean="0"/>
              <a:t/>
            </a:r>
            <a:br>
              <a:rPr lang="en-IE" dirty="0" smtClean="0"/>
            </a:br>
            <a:r>
              <a:rPr lang="en-IE" dirty="0"/>
              <a:t>‘go’ in the first line: ‘I will arise and go now, and go to </a:t>
            </a:r>
            <a:r>
              <a:rPr lang="en-IE" dirty="0" err="1"/>
              <a:t>Innisfree</a:t>
            </a:r>
            <a:r>
              <a:rPr lang="en-IE" dirty="0"/>
              <a:t>’.</a:t>
            </a:r>
            <a:r>
              <a:rPr lang="en-IE" dirty="0" smtClean="0"/>
              <a:t/>
            </a:r>
            <a:br>
              <a:rPr lang="en-IE" dirty="0" smtClean="0"/>
            </a:br>
            <a:endParaRPr lang="en-IE" dirty="0" smtClean="0"/>
          </a:p>
          <a:p>
            <a:r>
              <a:rPr lang="en-IE" dirty="0" smtClean="0"/>
              <a:t>‘</a:t>
            </a:r>
            <a:r>
              <a:rPr lang="en-IE" dirty="0"/>
              <a:t>And I shall have some peace there, for peace comes dropping slow,</a:t>
            </a:r>
            <a:r>
              <a:rPr lang="en-IE" dirty="0" smtClean="0"/>
              <a:t/>
            </a:r>
            <a:br>
              <a:rPr lang="en-IE" dirty="0" smtClean="0"/>
            </a:br>
            <a:r>
              <a:rPr lang="en-IE" dirty="0"/>
              <a:t>Dropping from the veils of the morning to where the cricket sings’.</a:t>
            </a:r>
          </a:p>
        </p:txBody>
      </p:sp>
    </p:spTree>
    <p:extLst>
      <p:ext uri="{BB962C8B-B14F-4D97-AF65-F5344CB8AC3E}">
        <p14:creationId xmlns:p14="http://schemas.microsoft.com/office/powerpoint/2010/main" val="32541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Rhythm:</a:t>
            </a:r>
            <a:endParaRPr lang="en-IE" dirty="0"/>
          </a:p>
        </p:txBody>
      </p:sp>
      <p:sp>
        <p:nvSpPr>
          <p:cNvPr id="3" name="Content Placeholder 2"/>
          <p:cNvSpPr>
            <a:spLocks noGrp="1"/>
          </p:cNvSpPr>
          <p:nvPr>
            <p:ph idx="1"/>
          </p:nvPr>
        </p:nvSpPr>
        <p:spPr/>
        <p:txBody>
          <a:bodyPr>
            <a:normAutofit/>
          </a:bodyPr>
          <a:lstStyle/>
          <a:p>
            <a:r>
              <a:rPr lang="en-IE" dirty="0"/>
              <a:t>The rhythm is soft, dreamy and hypnotic.</a:t>
            </a:r>
            <a:br>
              <a:rPr lang="en-IE" dirty="0"/>
            </a:br>
            <a:endParaRPr lang="en-IE" dirty="0"/>
          </a:p>
        </p:txBody>
      </p:sp>
    </p:spTree>
    <p:extLst>
      <p:ext uri="{BB962C8B-B14F-4D97-AF65-F5344CB8AC3E}">
        <p14:creationId xmlns:p14="http://schemas.microsoft.com/office/powerpoint/2010/main" val="3559518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dirty="0"/>
              <a:t>The repetition of ‘go’ in the first line, other internal rhymes, </a:t>
            </a:r>
            <a:r>
              <a:rPr lang="en-IE" dirty="0" smtClean="0"/>
              <a:t>the </a:t>
            </a:r>
            <a:r>
              <a:rPr lang="en-IE" dirty="0"/>
              <a:t>end of line rhyming pattern, the alliteration, and assonance all contribute to this rhythm</a:t>
            </a:r>
            <a:r>
              <a:rPr lang="en-IE" dirty="0" smtClean="0"/>
              <a:t>.</a:t>
            </a:r>
          </a:p>
          <a:p>
            <a:endParaRPr lang="en-IE" dirty="0"/>
          </a:p>
        </p:txBody>
      </p:sp>
    </p:spTree>
    <p:extLst>
      <p:ext uri="{BB962C8B-B14F-4D97-AF65-F5344CB8AC3E}">
        <p14:creationId xmlns:p14="http://schemas.microsoft.com/office/powerpoint/2010/main" val="3564753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fontScale="92500"/>
          </a:bodyPr>
          <a:lstStyle/>
          <a:p>
            <a:r>
              <a:rPr lang="en-IE" dirty="0" smtClean="0"/>
              <a:t>The </a:t>
            </a:r>
            <a:r>
              <a:rPr lang="en-IE" dirty="0"/>
              <a:t>nine words of two syllables [like ‘glimmer’] in the second stanza increase the slow, dreamy atmosphere. </a:t>
            </a:r>
            <a:endParaRPr lang="en-IE" dirty="0" smtClean="0"/>
          </a:p>
          <a:p>
            <a:endParaRPr lang="en-IE" dirty="0"/>
          </a:p>
          <a:p>
            <a:r>
              <a:rPr lang="en-IE" dirty="0" smtClean="0"/>
              <a:t>By </a:t>
            </a:r>
            <a:r>
              <a:rPr lang="en-IE" dirty="0"/>
              <a:t>contrast the words are more often of one-syllable in the first and third stanzas, apart from about five words of two syllables in both. This creates a faster rhythm, which matches the poet’s urgent desire to leave the ‘grey’ city.</a:t>
            </a:r>
          </a:p>
          <a:p>
            <a:endParaRPr lang="en-IE" dirty="0"/>
          </a:p>
        </p:txBody>
      </p:sp>
    </p:spTree>
    <p:extLst>
      <p:ext uri="{BB962C8B-B14F-4D97-AF65-F5344CB8AC3E}">
        <p14:creationId xmlns:p14="http://schemas.microsoft.com/office/powerpoint/2010/main" val="4284565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Questions</a:t>
            </a:r>
            <a:br>
              <a:rPr lang="en-IE" dirty="0" smtClean="0"/>
            </a:br>
            <a:endParaRPr lang="en-IE" dirty="0"/>
          </a:p>
        </p:txBody>
      </p:sp>
      <p:sp>
        <p:nvSpPr>
          <p:cNvPr id="3" name="Content Placeholder 2"/>
          <p:cNvSpPr>
            <a:spLocks noGrp="1"/>
          </p:cNvSpPr>
          <p:nvPr>
            <p:ph idx="1"/>
          </p:nvPr>
        </p:nvSpPr>
        <p:spPr>
          <a:xfrm>
            <a:off x="0" y="908720"/>
            <a:ext cx="9144000" cy="5949280"/>
          </a:xfrm>
        </p:spPr>
        <p:txBody>
          <a:bodyPr>
            <a:normAutofit/>
          </a:bodyPr>
          <a:lstStyle/>
          <a:p>
            <a:pPr marL="514350" indent="-514350">
              <a:buFont typeface="+mj-lt"/>
              <a:buAutoNum type="arabicPeriod"/>
            </a:pPr>
            <a:r>
              <a:rPr lang="en-IE" dirty="0" smtClean="0"/>
              <a:t>Consider the poem as a pleasant piece of escapism. What does the poet want to escape from?</a:t>
            </a:r>
          </a:p>
          <a:p>
            <a:pPr marL="514350" indent="-514350">
              <a:buFont typeface="+mj-lt"/>
              <a:buAutoNum type="arabicPeriod"/>
            </a:pPr>
            <a:r>
              <a:rPr lang="en-IE" dirty="0" smtClean="0"/>
              <a:t>The poem is remarkable for its beauty of sound and leisurely rhythms. How do such features help to convey the theme?</a:t>
            </a:r>
          </a:p>
          <a:p>
            <a:pPr marL="514350" indent="-514350">
              <a:buFont typeface="+mj-lt"/>
              <a:buAutoNum type="arabicPeriod"/>
            </a:pPr>
            <a:r>
              <a:rPr lang="en-IE" dirty="0" smtClean="0"/>
              <a:t>In what ways, do you think, might the kind of life imagined in the poem prove satisfactory? Would you enjoy the kind of life the speaker wants to create for himself?</a:t>
            </a:r>
            <a:endParaRPr lang="en-IE" dirty="0"/>
          </a:p>
        </p:txBody>
      </p:sp>
    </p:spTree>
    <p:extLst>
      <p:ext uri="{BB962C8B-B14F-4D97-AF65-F5344CB8AC3E}">
        <p14:creationId xmlns:p14="http://schemas.microsoft.com/office/powerpoint/2010/main" val="3994852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fontScale="92500" lnSpcReduction="10000"/>
          </a:bodyPr>
          <a:lstStyle/>
          <a:p>
            <a:r>
              <a:rPr lang="en-IE" dirty="0"/>
              <a:t>He remembers </a:t>
            </a:r>
            <a:r>
              <a:rPr lang="en-IE" dirty="0" err="1"/>
              <a:t>Inisfree</a:t>
            </a:r>
            <a:r>
              <a:rPr lang="en-IE" dirty="0"/>
              <a:t> as a perfect little island that would supply all his needs. His memory tricks him into thinking it had a beautiful summer climate all year round</a:t>
            </a:r>
            <a:r>
              <a:rPr lang="en-IE" dirty="0" smtClean="0"/>
              <a:t>.</a:t>
            </a:r>
          </a:p>
          <a:p>
            <a:pPr marL="0" indent="0">
              <a:buNone/>
            </a:pPr>
            <a:endParaRPr lang="en-IE" dirty="0" smtClean="0"/>
          </a:p>
          <a:p>
            <a:r>
              <a:rPr lang="en-IE" dirty="0" smtClean="0"/>
              <a:t>Stanza 1: </a:t>
            </a:r>
            <a:r>
              <a:rPr lang="en-IE" dirty="0"/>
              <a:t>Yeats imagines building a tiny hut on the little island of </a:t>
            </a:r>
            <a:r>
              <a:rPr lang="en-IE" dirty="0" err="1"/>
              <a:t>Inisfree</a:t>
            </a:r>
            <a:r>
              <a:rPr lang="en-IE" dirty="0"/>
              <a:t>. He dreams of living on beans and honey which he will cultivate himself. Obviously he is unrealistic. He also wants to get away from people: ‘live alone’.</a:t>
            </a:r>
          </a:p>
        </p:txBody>
      </p:sp>
    </p:spTree>
    <p:extLst>
      <p:ext uri="{BB962C8B-B14F-4D97-AF65-F5344CB8AC3E}">
        <p14:creationId xmlns:p14="http://schemas.microsoft.com/office/powerpoint/2010/main" val="181583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Stanza 2: </a:t>
            </a:r>
          </a:p>
          <a:p>
            <a:r>
              <a:rPr lang="en-IE" dirty="0"/>
              <a:t>In the second stanza Yeats imagines finding harmony on the island:</a:t>
            </a:r>
            <a:r>
              <a:rPr lang="en-IE" dirty="0" smtClean="0"/>
              <a:t/>
            </a:r>
            <a:br>
              <a:rPr lang="en-IE" dirty="0" smtClean="0"/>
            </a:br>
            <a:r>
              <a:rPr lang="en-IE" dirty="0"/>
              <a:t>‘And I shall have some peace there’.</a:t>
            </a:r>
          </a:p>
        </p:txBody>
      </p:sp>
    </p:spTree>
    <p:extLst>
      <p:ext uri="{BB962C8B-B14F-4D97-AF65-F5344CB8AC3E}">
        <p14:creationId xmlns:p14="http://schemas.microsoft.com/office/powerpoint/2010/main" val="3718857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lnSpcReduction="10000"/>
          </a:bodyPr>
          <a:lstStyle/>
          <a:p>
            <a:r>
              <a:rPr lang="en-IE" dirty="0" smtClean="0"/>
              <a:t>Stanza 3: </a:t>
            </a:r>
          </a:p>
          <a:p>
            <a:r>
              <a:rPr lang="en-IE" dirty="0"/>
              <a:t>In the third stanza the thought and action develops. Yeats states his decision to leave the ‘pavements grey’ of London. He is obsessed with or crazed by the sound of lake water and has to leave the city. Finally he admits that he has a deep need to live in a beautiful place encircled by the sound of water:</a:t>
            </a:r>
            <a:r>
              <a:rPr lang="en-IE" dirty="0" smtClean="0"/>
              <a:t/>
            </a:r>
            <a:br>
              <a:rPr lang="en-IE" dirty="0" smtClean="0"/>
            </a:br>
            <a:r>
              <a:rPr lang="en-IE" dirty="0"/>
              <a:t>‘I hear it in the deep heart's core’.</a:t>
            </a:r>
          </a:p>
        </p:txBody>
      </p:sp>
    </p:spTree>
    <p:extLst>
      <p:ext uri="{BB962C8B-B14F-4D97-AF65-F5344CB8AC3E}">
        <p14:creationId xmlns:p14="http://schemas.microsoft.com/office/powerpoint/2010/main" val="2567025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Themes</a:t>
            </a:r>
            <a:endParaRPr lang="en-IE" dirty="0"/>
          </a:p>
        </p:txBody>
      </p:sp>
      <p:sp>
        <p:nvSpPr>
          <p:cNvPr id="3" name="Content Placeholder 2"/>
          <p:cNvSpPr>
            <a:spLocks noGrp="1"/>
          </p:cNvSpPr>
          <p:nvPr>
            <p:ph idx="1"/>
          </p:nvPr>
        </p:nvSpPr>
        <p:spPr/>
        <p:txBody>
          <a:bodyPr/>
          <a:lstStyle/>
          <a:p>
            <a:r>
              <a:rPr lang="en-IE" dirty="0"/>
              <a:t>The poet dreams of moving away from the city to live alone on an </a:t>
            </a:r>
            <a:r>
              <a:rPr lang="en-IE" dirty="0" smtClean="0"/>
              <a:t>island</a:t>
            </a:r>
          </a:p>
          <a:p>
            <a:r>
              <a:rPr lang="en-IE" dirty="0"/>
              <a:t>The poet wishes to escape to a beautiful place with wonderful light and </a:t>
            </a:r>
            <a:r>
              <a:rPr lang="en-IE" dirty="0" smtClean="0"/>
              <a:t>colours</a:t>
            </a:r>
          </a:p>
          <a:p>
            <a:r>
              <a:rPr lang="en-IE" dirty="0"/>
              <a:t>The poet celebrates the beauty of a private place on a country lake</a:t>
            </a:r>
          </a:p>
        </p:txBody>
      </p:sp>
    </p:spTree>
    <p:extLst>
      <p:ext uri="{BB962C8B-B14F-4D97-AF65-F5344CB8AC3E}">
        <p14:creationId xmlns:p14="http://schemas.microsoft.com/office/powerpoint/2010/main" val="281021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Tones</a:t>
            </a:r>
            <a:endParaRPr lang="en-IE" dirty="0"/>
          </a:p>
        </p:txBody>
      </p:sp>
      <p:sp>
        <p:nvSpPr>
          <p:cNvPr id="3" name="Content Placeholder 2"/>
          <p:cNvSpPr>
            <a:spLocks noGrp="1"/>
          </p:cNvSpPr>
          <p:nvPr>
            <p:ph idx="1"/>
          </p:nvPr>
        </p:nvSpPr>
        <p:spPr/>
        <p:txBody>
          <a:bodyPr>
            <a:normAutofit fontScale="92500"/>
          </a:bodyPr>
          <a:lstStyle/>
          <a:p>
            <a:r>
              <a:rPr lang="en-IE" dirty="0"/>
              <a:t>Sometimes the tone is determined:</a:t>
            </a:r>
            <a:r>
              <a:rPr lang="en-IE" dirty="0" smtClean="0"/>
              <a:t/>
            </a:r>
            <a:br>
              <a:rPr lang="en-IE" dirty="0" smtClean="0"/>
            </a:br>
            <a:r>
              <a:rPr lang="en-IE" dirty="0"/>
              <a:t>‘I will arise and </a:t>
            </a:r>
            <a:r>
              <a:rPr lang="en-IE" b="1" dirty="0"/>
              <a:t>go</a:t>
            </a:r>
            <a:r>
              <a:rPr lang="en-IE" dirty="0"/>
              <a:t> now, and </a:t>
            </a:r>
            <a:r>
              <a:rPr lang="en-IE" b="1" dirty="0"/>
              <a:t>go</a:t>
            </a:r>
            <a:r>
              <a:rPr lang="en-IE" dirty="0"/>
              <a:t> to </a:t>
            </a:r>
            <a:r>
              <a:rPr lang="en-IE" dirty="0" err="1"/>
              <a:t>Innisfree</a:t>
            </a:r>
            <a:r>
              <a:rPr lang="en-IE" dirty="0"/>
              <a:t>’.</a:t>
            </a:r>
            <a:r>
              <a:rPr lang="en-IE" dirty="0" smtClean="0"/>
              <a:t/>
            </a:r>
            <a:br>
              <a:rPr lang="en-IE" dirty="0" smtClean="0"/>
            </a:br>
            <a:r>
              <a:rPr lang="en-IE" dirty="0"/>
              <a:t>Note how the repetition of ‘go’ emphasises his wish to </a:t>
            </a:r>
            <a:r>
              <a:rPr lang="en-IE" dirty="0" smtClean="0"/>
              <a:t>depart.</a:t>
            </a:r>
          </a:p>
          <a:p>
            <a:r>
              <a:rPr lang="en-IE" dirty="0"/>
              <a:t>Sometimes the tone is dreamy:</a:t>
            </a:r>
            <a:r>
              <a:rPr lang="en-IE" dirty="0" smtClean="0"/>
              <a:t/>
            </a:r>
            <a:br>
              <a:rPr lang="en-IE" dirty="0" smtClean="0"/>
            </a:br>
            <a:r>
              <a:rPr lang="en-IE" dirty="0"/>
              <a:t>‘And a small cabin build there, of clay and wattles made’.</a:t>
            </a:r>
            <a:r>
              <a:rPr lang="en-IE" dirty="0" smtClean="0"/>
              <a:t/>
            </a:r>
            <a:br>
              <a:rPr lang="en-IE" dirty="0" smtClean="0"/>
            </a:br>
            <a:r>
              <a:rPr lang="en-IE" dirty="0"/>
              <a:t>The clay and wattles show that he is unrealistic about his comfort and therefore a dreamer.</a:t>
            </a:r>
          </a:p>
        </p:txBody>
      </p:sp>
    </p:spTree>
    <p:extLst>
      <p:ext uri="{BB962C8B-B14F-4D97-AF65-F5344CB8AC3E}">
        <p14:creationId xmlns:p14="http://schemas.microsoft.com/office/powerpoint/2010/main" val="431629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Sometimes the tone is soft and warm [mellow]:</a:t>
            </a:r>
            <a:r>
              <a:rPr lang="en-IE" dirty="0" smtClean="0"/>
              <a:t/>
            </a:r>
            <a:br>
              <a:rPr lang="en-IE" dirty="0" smtClean="0"/>
            </a:br>
            <a:r>
              <a:rPr lang="en-IE" dirty="0"/>
              <a:t>‘for peace comes dropping slow,</a:t>
            </a:r>
            <a:r>
              <a:rPr lang="en-IE" dirty="0" smtClean="0"/>
              <a:t/>
            </a:r>
            <a:br>
              <a:rPr lang="en-IE" dirty="0" smtClean="0"/>
            </a:br>
            <a:r>
              <a:rPr lang="en-IE" dirty="0"/>
              <a:t>Dropping from the veils of the mourning to where the cricket sings’.</a:t>
            </a:r>
            <a:r>
              <a:rPr lang="en-IE" dirty="0" smtClean="0"/>
              <a:t/>
            </a:r>
            <a:br>
              <a:rPr lang="en-IE" dirty="0" smtClean="0"/>
            </a:br>
            <a:r>
              <a:rPr lang="en-IE" dirty="0"/>
              <a:t>This image of peace pouring from the morning mist and lasting till dusk when the cricket sings is very mellow. The repetition of ‘dropping’ makes it very mellow.</a:t>
            </a:r>
          </a:p>
        </p:txBody>
      </p:sp>
    </p:spTree>
    <p:extLst>
      <p:ext uri="{BB962C8B-B14F-4D97-AF65-F5344CB8AC3E}">
        <p14:creationId xmlns:p14="http://schemas.microsoft.com/office/powerpoint/2010/main" val="2119139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Sometimes the tone is bleak and sad:</a:t>
            </a:r>
            <a:br>
              <a:rPr lang="en-IE" dirty="0"/>
            </a:br>
            <a:r>
              <a:rPr lang="en-IE" dirty="0"/>
              <a:t>‘the pavements grey’.</a:t>
            </a:r>
            <a:br>
              <a:rPr lang="en-IE" dirty="0"/>
            </a:br>
            <a:r>
              <a:rPr lang="en-IE" dirty="0"/>
              <a:t>By placing ‘grey’ after ‘pavement’ Yeats is emphasising how much it depresses him. He reveals a lonesome tone as he refers to the streets and pavements.</a:t>
            </a:r>
          </a:p>
          <a:p>
            <a:pPr marL="0" indent="0">
              <a:buNone/>
            </a:pPr>
            <a:endParaRPr lang="en-IE" dirty="0"/>
          </a:p>
        </p:txBody>
      </p:sp>
    </p:spTree>
    <p:extLst>
      <p:ext uri="{BB962C8B-B14F-4D97-AF65-F5344CB8AC3E}">
        <p14:creationId xmlns:p14="http://schemas.microsoft.com/office/powerpoint/2010/main" val="3748136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Imagery</a:t>
            </a:r>
            <a:endParaRPr lang="en-IE" dirty="0"/>
          </a:p>
        </p:txBody>
      </p:sp>
      <p:sp>
        <p:nvSpPr>
          <p:cNvPr id="3" name="Content Placeholder 2"/>
          <p:cNvSpPr>
            <a:spLocks noGrp="1"/>
          </p:cNvSpPr>
          <p:nvPr>
            <p:ph idx="1"/>
          </p:nvPr>
        </p:nvSpPr>
        <p:spPr/>
        <p:txBody>
          <a:bodyPr>
            <a:normAutofit lnSpcReduction="10000"/>
          </a:bodyPr>
          <a:lstStyle/>
          <a:p>
            <a:r>
              <a:rPr lang="en-IE" dirty="0"/>
              <a:t>The images are a mixture of poetic descriptions of a beautiful place and realistic or true to life images</a:t>
            </a:r>
            <a:r>
              <a:rPr lang="en-IE" dirty="0" smtClean="0"/>
              <a:t>.</a:t>
            </a:r>
          </a:p>
          <a:p>
            <a:r>
              <a:rPr lang="en-IE" dirty="0"/>
              <a:t>Yeats uses contrast especially between the colourful images of the island and the dull image of the </a:t>
            </a:r>
            <a:r>
              <a:rPr lang="en-IE" dirty="0" smtClean="0"/>
              <a:t>city</a:t>
            </a:r>
          </a:p>
          <a:p>
            <a:r>
              <a:rPr lang="en-IE" dirty="0"/>
              <a:t>There is also a strong image of the poet’s memory of </a:t>
            </a:r>
            <a:r>
              <a:rPr lang="en-IE" dirty="0" err="1"/>
              <a:t>Inisfree</a:t>
            </a:r>
            <a:r>
              <a:rPr lang="en-IE" dirty="0"/>
              <a:t>. He claims to ‘hear it in the deep heart's core’.</a:t>
            </a:r>
          </a:p>
        </p:txBody>
      </p:sp>
    </p:spTree>
    <p:extLst>
      <p:ext uri="{BB962C8B-B14F-4D97-AF65-F5344CB8AC3E}">
        <p14:creationId xmlns:p14="http://schemas.microsoft.com/office/powerpoint/2010/main" val="30412680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547</Words>
  <Application>Microsoft Office PowerPoint</Application>
  <PresentationFormat>On-screen Show (4:3)</PresentationFormat>
  <Paragraphs>48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The Lake Isle of Innisfree</vt:lpstr>
      <vt:lpstr>PowerPoint Presentation</vt:lpstr>
      <vt:lpstr>PowerPoint Presentation</vt:lpstr>
      <vt:lpstr>PowerPoint Presentation</vt:lpstr>
      <vt:lpstr>Themes</vt:lpstr>
      <vt:lpstr>Tones</vt:lpstr>
      <vt:lpstr>PowerPoint Presentation</vt:lpstr>
      <vt:lpstr>PowerPoint Presentation</vt:lpstr>
      <vt:lpstr>Imagery</vt:lpstr>
      <vt:lpstr>PowerPoint Presentation</vt:lpstr>
      <vt:lpstr>Alliteration</vt:lpstr>
      <vt:lpstr>Assonance</vt:lpstr>
      <vt:lpstr>Rhyming</vt:lpstr>
      <vt:lpstr>Internal Rhyme</vt:lpstr>
      <vt:lpstr>Rhythm:</vt:lpstr>
      <vt:lpstr>PowerPoint Presentation</vt:lpstr>
      <vt:lpstr>PowerPoint Presentation</vt:lpstr>
      <vt:lpstr>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Lake Isle of Innisfree</dc:title>
  <dc:creator>Ciara</dc:creator>
  <cp:lastModifiedBy>Ciara</cp:lastModifiedBy>
  <cp:revision>14</cp:revision>
  <dcterms:created xsi:type="dcterms:W3CDTF">2013-08-26T12:09:14Z</dcterms:created>
  <dcterms:modified xsi:type="dcterms:W3CDTF">2013-08-26T16:09:09Z</dcterms:modified>
</cp:coreProperties>
</file>