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snapToGrid="0">
      <p:cViewPr varScale="1">
        <p:scale>
          <a:sx n="61" d="100"/>
          <a:sy n="61" d="100"/>
        </p:scale>
        <p:origin x="10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0CC641D-DEB0-4DDD-AE0D-2A47F3689FA0}" type="datetimeFigureOut">
              <a:rPr lang="en-IE" smtClean="0"/>
              <a:t>03/04/2017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245642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CC641D-DEB0-4DDD-AE0D-2A47F3689FA0}" type="datetimeFigureOut">
              <a:rPr lang="en-IE" smtClean="0"/>
              <a:t>03/04/2017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111031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CC641D-DEB0-4DDD-AE0D-2A47F3689FA0}" type="datetimeFigureOut">
              <a:rPr lang="en-IE" smtClean="0"/>
              <a:t>03/04/2017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1763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0CC641D-DEB0-4DDD-AE0D-2A47F3689FA0}" type="datetimeFigureOut">
              <a:rPr lang="en-IE" smtClean="0"/>
              <a:t>03/04/2017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197115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C641D-DEB0-4DDD-AE0D-2A47F3689FA0}" type="datetimeFigureOut">
              <a:rPr lang="en-IE" smtClean="0"/>
              <a:t>03/04/2017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246770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0CC641D-DEB0-4DDD-AE0D-2A47F3689FA0}" type="datetimeFigureOut">
              <a:rPr lang="en-IE" smtClean="0"/>
              <a:t>03/04/2017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356680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0CC641D-DEB0-4DDD-AE0D-2A47F3689FA0}" type="datetimeFigureOut">
              <a:rPr lang="en-IE" smtClean="0"/>
              <a:t>03/04/2017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258308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0CC641D-DEB0-4DDD-AE0D-2A47F3689FA0}" type="datetimeFigureOut">
              <a:rPr lang="en-IE" smtClean="0"/>
              <a:t>03/04/2017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37373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C641D-DEB0-4DDD-AE0D-2A47F3689FA0}" type="datetimeFigureOut">
              <a:rPr lang="en-IE" smtClean="0"/>
              <a:t>03/04/2017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246920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C641D-DEB0-4DDD-AE0D-2A47F3689FA0}" type="datetimeFigureOut">
              <a:rPr lang="en-IE" smtClean="0"/>
              <a:t>03/04/2017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229402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C641D-DEB0-4DDD-AE0D-2A47F3689FA0}" type="datetimeFigureOut">
              <a:rPr lang="en-IE" smtClean="0"/>
              <a:t>03/04/2017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9E58484-A4E4-4D7B-B2B2-D5991F892BE9}" type="slidenum">
              <a:rPr lang="en-IE" smtClean="0"/>
              <a:t>‹#›</a:t>
            </a:fld>
            <a:endParaRPr lang="en-IE"/>
          </a:p>
        </p:txBody>
      </p:sp>
    </p:spTree>
    <p:extLst>
      <p:ext uri="{BB962C8B-B14F-4D97-AF65-F5344CB8AC3E}">
        <p14:creationId xmlns:p14="http://schemas.microsoft.com/office/powerpoint/2010/main" val="169618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C641D-DEB0-4DDD-AE0D-2A47F3689FA0}" type="datetimeFigureOut">
              <a:rPr lang="en-IE" smtClean="0"/>
              <a:t>03/04/2017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58484-A4E4-4D7B-B2B2-D5991F892BE9}" type="slidenum">
              <a:rPr lang="en-IE" smtClean="0"/>
              <a:t>‹#›</a:t>
            </a:fld>
            <a:endParaRPr lang="en-IE"/>
          </a:p>
        </p:txBody>
      </p:sp>
    </p:spTree>
    <p:extLst>
      <p:ext uri="{BB962C8B-B14F-4D97-AF65-F5344CB8AC3E}">
        <p14:creationId xmlns:p14="http://schemas.microsoft.com/office/powerpoint/2010/main" val="74783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5061"/>
            <a:ext cx="9144000" cy="2387600"/>
          </a:xfrm>
        </p:spPr>
        <p:txBody>
          <a:bodyPr/>
          <a:lstStyle/>
          <a:p>
            <a:r>
              <a:rPr lang="en-IE" dirty="0" smtClean="0"/>
              <a:t>The Girl with the Keys to </a:t>
            </a:r>
            <a:r>
              <a:rPr lang="en-IE" dirty="0" err="1" smtClean="0"/>
              <a:t>Pearse’s</a:t>
            </a:r>
            <a:r>
              <a:rPr lang="en-IE" dirty="0" smtClean="0"/>
              <a:t> Cottage</a:t>
            </a:r>
            <a:endParaRPr lang="en-IE" dirty="0"/>
          </a:p>
        </p:txBody>
      </p:sp>
      <p:sp>
        <p:nvSpPr>
          <p:cNvPr id="3" name="Subtitle 2"/>
          <p:cNvSpPr>
            <a:spLocks noGrp="1"/>
          </p:cNvSpPr>
          <p:nvPr>
            <p:ph type="subTitle" idx="1"/>
          </p:nvPr>
        </p:nvSpPr>
        <p:spPr>
          <a:xfrm>
            <a:off x="1449239" y="2016215"/>
            <a:ext cx="9144000" cy="1655762"/>
          </a:xfrm>
        </p:spPr>
        <p:txBody>
          <a:bodyPr/>
          <a:lstStyle/>
          <a:p>
            <a:r>
              <a:rPr lang="en-IE" dirty="0" smtClean="0"/>
              <a:t>Paul </a:t>
            </a:r>
            <a:r>
              <a:rPr lang="en-IE" dirty="0" err="1" smtClean="0"/>
              <a:t>Durcan</a:t>
            </a:r>
            <a:endParaRPr lang="en-IE" dirty="0"/>
          </a:p>
        </p:txBody>
      </p:sp>
      <p:pic>
        <p:nvPicPr>
          <p:cNvPr id="1026" name="Picture 2" descr="Image result for pearse's cott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8558" y="2789462"/>
            <a:ext cx="8294883" cy="3460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543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b="1" dirty="0" smtClean="0"/>
              <a:t>Symbolism and alliteration:</a:t>
            </a:r>
          </a:p>
          <a:p>
            <a:r>
              <a:rPr lang="en-IE" dirty="0" err="1" smtClean="0"/>
              <a:t>Durcan</a:t>
            </a:r>
            <a:r>
              <a:rPr lang="en-IE" dirty="0" smtClean="0"/>
              <a:t> makes excellent use of symbolism and alliteration.</a:t>
            </a:r>
          </a:p>
          <a:p>
            <a:r>
              <a:rPr lang="en-IE" dirty="0" smtClean="0"/>
              <a:t>The keys that the young girl holds symbolise freedom and power.</a:t>
            </a:r>
          </a:p>
          <a:p>
            <a:r>
              <a:rPr lang="en-IE" dirty="0" smtClean="0"/>
              <a:t>His use of alliteration accentuates the beauty of both the landscape and the young girl: “Compiling poems of passion for </a:t>
            </a:r>
            <a:r>
              <a:rPr lang="en-IE" dirty="0" err="1" smtClean="0"/>
              <a:t>Cait</a:t>
            </a:r>
            <a:r>
              <a:rPr lang="en-IE" dirty="0" smtClean="0"/>
              <a:t> </a:t>
            </a:r>
            <a:r>
              <a:rPr lang="en-IE" dirty="0" err="1" smtClean="0"/>
              <a:t>Killann</a:t>
            </a:r>
            <a:r>
              <a:rPr lang="en-IE" dirty="0" smtClean="0"/>
              <a:t>.”</a:t>
            </a:r>
            <a:endParaRPr lang="en-IE" dirty="0"/>
          </a:p>
        </p:txBody>
      </p:sp>
    </p:spTree>
    <p:extLst>
      <p:ext uri="{BB962C8B-B14F-4D97-AF65-F5344CB8AC3E}">
        <p14:creationId xmlns:p14="http://schemas.microsoft.com/office/powerpoint/2010/main" val="2468317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b="1" dirty="0" smtClean="0"/>
              <a:t>Allusion to Painters:</a:t>
            </a:r>
            <a:endParaRPr lang="en-IE" dirty="0" smtClean="0"/>
          </a:p>
          <a:p>
            <a:r>
              <a:rPr lang="en-IE" dirty="0" err="1" smtClean="0"/>
              <a:t>Durcan</a:t>
            </a:r>
            <a:r>
              <a:rPr lang="en-IE" dirty="0" smtClean="0"/>
              <a:t> references El Greco, the nickname of a genius artist who left his native Crete in Greece to live in what were then the centres of power (Venice and Rome) and who died in Spain far from his native land.</a:t>
            </a:r>
          </a:p>
          <a:p>
            <a:r>
              <a:rPr lang="en-IE" dirty="0" smtClean="0"/>
              <a:t>His figures were known for their extreme elongated features and other-worldly appearance.</a:t>
            </a:r>
          </a:p>
          <a:p>
            <a:r>
              <a:rPr lang="en-IE" dirty="0" err="1" smtClean="0"/>
              <a:t>Durcan</a:t>
            </a:r>
            <a:r>
              <a:rPr lang="en-IE" dirty="0" smtClean="0"/>
              <a:t> blends the otherworldly beauty of </a:t>
            </a:r>
            <a:r>
              <a:rPr lang="en-IE" dirty="0" err="1" smtClean="0"/>
              <a:t>Cait’s</a:t>
            </a:r>
            <a:r>
              <a:rPr lang="en-IE" dirty="0" smtClean="0"/>
              <a:t> eyes with the “Connemara postman’s daughter’s proudly mortal face”.</a:t>
            </a:r>
          </a:p>
          <a:p>
            <a:endParaRPr lang="en-IE" dirty="0"/>
          </a:p>
        </p:txBody>
      </p:sp>
    </p:spTree>
    <p:extLst>
      <p:ext uri="{BB962C8B-B14F-4D97-AF65-F5344CB8AC3E}">
        <p14:creationId xmlns:p14="http://schemas.microsoft.com/office/powerpoint/2010/main" val="530077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a:xfrm>
            <a:off x="838200" y="1336894"/>
            <a:ext cx="10515600" cy="4351338"/>
          </a:xfrm>
        </p:spPr>
        <p:txBody>
          <a:bodyPr>
            <a:noAutofit/>
          </a:bodyPr>
          <a:lstStyle/>
          <a:p>
            <a:r>
              <a:rPr lang="en-IE" sz="4000" dirty="0" smtClean="0"/>
              <a:t>Even though the young poet is tempted to celebrate her as a mythic being – or an ideal frozen in time like </a:t>
            </a:r>
            <a:r>
              <a:rPr lang="en-IE" sz="4000" dirty="0" err="1" smtClean="0"/>
              <a:t>Pearse</a:t>
            </a:r>
            <a:r>
              <a:rPr lang="en-IE" sz="4000" dirty="0" smtClean="0"/>
              <a:t> – it is her humanness, her grounded working-class roots, that ultimately speaks to him.</a:t>
            </a:r>
          </a:p>
          <a:p>
            <a:r>
              <a:rPr lang="en-IE" sz="4000" dirty="0" smtClean="0"/>
              <a:t>Her face is “mortal”, meaning that unlike a symbol, it will suffer and die. Perhaps here there is more than a celebration of living over the legend.</a:t>
            </a:r>
            <a:endParaRPr lang="en-IE" sz="4000" dirty="0"/>
          </a:p>
        </p:txBody>
      </p:sp>
    </p:spTree>
    <p:extLst>
      <p:ext uri="{BB962C8B-B14F-4D97-AF65-F5344CB8AC3E}">
        <p14:creationId xmlns:p14="http://schemas.microsoft.com/office/powerpoint/2010/main" val="3397747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3464"/>
            <a:ext cx="7710577" cy="6116128"/>
          </a:xfrm>
        </p:spPr>
        <p:txBody>
          <a:bodyPr>
            <a:normAutofit/>
          </a:bodyPr>
          <a:lstStyle/>
          <a:p>
            <a:r>
              <a:rPr lang="en-IE" dirty="0" smtClean="0"/>
              <a:t>Padraig </a:t>
            </a:r>
            <a:r>
              <a:rPr lang="en-IE" dirty="0" err="1" smtClean="0"/>
              <a:t>Pearse</a:t>
            </a:r>
            <a:r>
              <a:rPr lang="en-IE" dirty="0" smtClean="0"/>
              <a:t> was a poet, barrister and one of the leaders of the 1916 Rising. </a:t>
            </a:r>
          </a:p>
          <a:p>
            <a:r>
              <a:rPr lang="en-IE" dirty="0" smtClean="0"/>
              <a:t>During the Rising, </a:t>
            </a:r>
            <a:r>
              <a:rPr lang="en-IE" dirty="0" err="1" smtClean="0"/>
              <a:t>Pearse</a:t>
            </a:r>
            <a:r>
              <a:rPr lang="en-IE" dirty="0" smtClean="0"/>
              <a:t> read aloud the Proclamation of the Irish republic on the steps of the GPO.</a:t>
            </a:r>
          </a:p>
          <a:p>
            <a:r>
              <a:rPr lang="en-IE" dirty="0" err="1" smtClean="0"/>
              <a:t>Pearse</a:t>
            </a:r>
            <a:r>
              <a:rPr lang="en-IE" dirty="0" smtClean="0"/>
              <a:t> also gave a speech/ eulogy at the funeral of </a:t>
            </a:r>
            <a:r>
              <a:rPr lang="en-IE" dirty="0" err="1" smtClean="0"/>
              <a:t>fenian</a:t>
            </a:r>
            <a:r>
              <a:rPr lang="en-IE" dirty="0" smtClean="0"/>
              <a:t> Jeremiah O’Donovan </a:t>
            </a:r>
            <a:r>
              <a:rPr lang="en-IE" dirty="0" err="1" smtClean="0"/>
              <a:t>Rossa</a:t>
            </a:r>
            <a:r>
              <a:rPr lang="en-IE" dirty="0" smtClean="0"/>
              <a:t> (an event referenced to in ‘Six Nuns Die in a Convent Inferno’).</a:t>
            </a:r>
          </a:p>
          <a:p>
            <a:r>
              <a:rPr lang="en-IE" dirty="0" err="1" smtClean="0"/>
              <a:t>Pearse</a:t>
            </a:r>
            <a:r>
              <a:rPr lang="en-IE" dirty="0" smtClean="0"/>
              <a:t> built a modest cottage in </a:t>
            </a:r>
            <a:r>
              <a:rPr lang="en-IE" dirty="0" err="1" smtClean="0"/>
              <a:t>Rosmuc</a:t>
            </a:r>
            <a:r>
              <a:rPr lang="en-IE" dirty="0" smtClean="0"/>
              <a:t>, Connemara, where this poem is set.</a:t>
            </a:r>
            <a:endParaRPr lang="en-IE" dirty="0"/>
          </a:p>
        </p:txBody>
      </p:sp>
      <p:pic>
        <p:nvPicPr>
          <p:cNvPr id="6" name="Picture 5"/>
          <p:cNvPicPr>
            <a:picLocks noChangeAspect="1"/>
          </p:cNvPicPr>
          <p:nvPr/>
        </p:nvPicPr>
        <p:blipFill>
          <a:blip r:embed="rId2"/>
          <a:stretch>
            <a:fillRect/>
          </a:stretch>
        </p:blipFill>
        <p:spPr>
          <a:xfrm>
            <a:off x="8988364" y="1519182"/>
            <a:ext cx="2484768" cy="3008518"/>
          </a:xfrm>
          <a:prstGeom prst="rect">
            <a:avLst/>
          </a:prstGeom>
        </p:spPr>
      </p:pic>
    </p:spTree>
    <p:extLst>
      <p:ext uri="{BB962C8B-B14F-4D97-AF65-F5344CB8AC3E}">
        <p14:creationId xmlns:p14="http://schemas.microsoft.com/office/powerpoint/2010/main" val="3995743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6334"/>
            <a:ext cx="10515600" cy="4351338"/>
          </a:xfrm>
        </p:spPr>
        <p:txBody>
          <a:bodyPr/>
          <a:lstStyle/>
          <a:p>
            <a:r>
              <a:rPr lang="en-IE" dirty="0" smtClean="0"/>
              <a:t>On the surface, this poem is about unrequited teenage love. The speaker loves a girl from afar, but for unstated reasons does not – or can not- bridge the gap between them.</a:t>
            </a:r>
          </a:p>
          <a:p>
            <a:r>
              <a:rPr lang="en-IE" dirty="0" smtClean="0"/>
              <a:t>This fits with a larger pattern in </a:t>
            </a:r>
            <a:r>
              <a:rPr lang="en-IE" dirty="0" err="1" smtClean="0"/>
              <a:t>Durcan’s</a:t>
            </a:r>
            <a:r>
              <a:rPr lang="en-IE" dirty="0" smtClean="0"/>
              <a:t> work, that of a man trying and failing to communicate across great gulfs of time (personal or national history), space (the Atlantic Ocean), or emotional distance (the anxiety that otherworldly beauty can evoke in a young man).</a:t>
            </a:r>
            <a:endParaRPr lang="en-IE" dirty="0"/>
          </a:p>
        </p:txBody>
      </p:sp>
    </p:spTree>
    <p:extLst>
      <p:ext uri="{BB962C8B-B14F-4D97-AF65-F5344CB8AC3E}">
        <p14:creationId xmlns:p14="http://schemas.microsoft.com/office/powerpoint/2010/main" val="2475403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188" y="246991"/>
            <a:ext cx="10515600" cy="4351338"/>
          </a:xfrm>
        </p:spPr>
        <p:txBody>
          <a:bodyPr/>
          <a:lstStyle/>
          <a:p>
            <a:r>
              <a:rPr lang="en-IE" dirty="0" smtClean="0"/>
              <a:t>Thinking of the cottage, he visualises “two windows and cosmic peace. </a:t>
            </a:r>
          </a:p>
          <a:p>
            <a:r>
              <a:rPr lang="en-IE" dirty="0" smtClean="0"/>
              <a:t>The cottage is humble: “bare brown rooms and (…) whitewashed walls”. It is adorned with some heroic remnants: “Photographs of the passionate and pale </a:t>
            </a:r>
            <a:r>
              <a:rPr lang="en-IE" dirty="0" err="1" smtClean="0"/>
              <a:t>Pearse</a:t>
            </a:r>
            <a:r>
              <a:rPr lang="en-IE" dirty="0" smtClean="0"/>
              <a:t>”.</a:t>
            </a:r>
          </a:p>
          <a:p>
            <a:r>
              <a:rPr lang="en-IE" dirty="0" smtClean="0"/>
              <a:t>However, as with hero-worship in general, the cottage looks better from a distance: “I recall wet thatch and peeling jambs/ And how all was best seen from below in the field.”</a:t>
            </a:r>
            <a:endParaRPr lang="en-IE" dirty="0"/>
          </a:p>
        </p:txBody>
      </p:sp>
      <p:pic>
        <p:nvPicPr>
          <p:cNvPr id="3074" name="Picture 2" descr="Image result for pearses cott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395" y="3896264"/>
            <a:ext cx="4114500" cy="2748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839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747" y="291312"/>
            <a:ext cx="10515600" cy="4351338"/>
          </a:xfrm>
        </p:spPr>
        <p:txBody>
          <a:bodyPr>
            <a:noAutofit/>
          </a:bodyPr>
          <a:lstStyle/>
          <a:p>
            <a:r>
              <a:rPr lang="en-IE" sz="3600" dirty="0" err="1" smtClean="0"/>
              <a:t>Cait</a:t>
            </a:r>
            <a:r>
              <a:rPr lang="en-IE" sz="3600" dirty="0" smtClean="0"/>
              <a:t> is a virtual alien in her own land. She looks “toward our strange world wide-eyed./ Our world was strange because it had no future”. </a:t>
            </a:r>
          </a:p>
          <a:p>
            <a:r>
              <a:rPr lang="en-IE" sz="3600" dirty="0" smtClean="0"/>
              <a:t>The “our” is also unclear here. It could refer to the futureless romance between her and the poet, or it could mean “our” in the sense of people living in the West of Ireland, or Ireland in general.</a:t>
            </a:r>
          </a:p>
          <a:p>
            <a:r>
              <a:rPr lang="en-IE" sz="3600" dirty="0" smtClean="0"/>
              <a:t>This poem was written in the 1970s when Ireland was on the brink of a significant economic recession. Many people would soon have “no choice” but to emigrate to countries like England or, in </a:t>
            </a:r>
            <a:r>
              <a:rPr lang="en-IE" sz="3600" dirty="0" err="1" smtClean="0"/>
              <a:t>Cait’s</a:t>
            </a:r>
            <a:r>
              <a:rPr lang="en-IE" sz="3600" dirty="0" smtClean="0"/>
              <a:t> case, America.</a:t>
            </a:r>
            <a:endParaRPr lang="en-IE" sz="3600" dirty="0"/>
          </a:p>
        </p:txBody>
      </p:sp>
    </p:spTree>
    <p:extLst>
      <p:ext uri="{BB962C8B-B14F-4D97-AF65-F5344CB8AC3E}">
        <p14:creationId xmlns:p14="http://schemas.microsoft.com/office/powerpoint/2010/main" val="1175901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321" y="479905"/>
            <a:ext cx="10515600" cy="4351338"/>
          </a:xfrm>
        </p:spPr>
        <p:txBody>
          <a:bodyPr>
            <a:normAutofit/>
          </a:bodyPr>
          <a:lstStyle/>
          <a:p>
            <a:r>
              <a:rPr lang="en-IE" sz="3600" dirty="0" smtClean="0"/>
              <a:t>The final stanza aches with the pang of dashed teenage love, but also with the heartache of losing so many fellow countrymen and women to other shores.</a:t>
            </a:r>
          </a:p>
          <a:p>
            <a:r>
              <a:rPr lang="en-IE" sz="3600" dirty="0" smtClean="0"/>
              <a:t>The notion that she has “gone with your keys from your own native place” suggests that the emigrants and those who remain somehow locked out of the home that should be the source of cosmic peace to all.</a:t>
            </a:r>
            <a:endParaRPr lang="en-IE" sz="3600" dirty="0"/>
          </a:p>
        </p:txBody>
      </p:sp>
      <p:pic>
        <p:nvPicPr>
          <p:cNvPr id="4098" name="Picture 2" descr="Image result for old set of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6749" y="5127605"/>
            <a:ext cx="3631957" cy="2419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752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Themes: Relationships</a:t>
            </a:r>
            <a:endParaRPr lang="en-IE" dirty="0"/>
          </a:p>
        </p:txBody>
      </p:sp>
      <p:sp>
        <p:nvSpPr>
          <p:cNvPr id="5" name="Content Placeholder 4"/>
          <p:cNvSpPr>
            <a:spLocks noGrp="1"/>
          </p:cNvSpPr>
          <p:nvPr>
            <p:ph idx="1"/>
          </p:nvPr>
        </p:nvSpPr>
        <p:spPr/>
        <p:txBody>
          <a:bodyPr/>
          <a:lstStyle/>
          <a:p>
            <a:r>
              <a:rPr lang="en-US" dirty="0" smtClean="0"/>
              <a:t>The poem is noteworthy for </a:t>
            </a:r>
            <a:r>
              <a:rPr lang="en-US" dirty="0" err="1" smtClean="0"/>
              <a:t>Durcan’s</a:t>
            </a:r>
            <a:r>
              <a:rPr lang="en-US" dirty="0" smtClean="0"/>
              <a:t> age, as this introduces his youthful approach to relationships.</a:t>
            </a:r>
          </a:p>
          <a:p>
            <a:r>
              <a:rPr lang="en-US" dirty="0" smtClean="0"/>
              <a:t>later we see the realization that his desired relationship was never a realistic possibility.</a:t>
            </a:r>
          </a:p>
          <a:p>
            <a:endParaRPr lang="en-US" dirty="0"/>
          </a:p>
          <a:p>
            <a:r>
              <a:rPr lang="en-US" dirty="0" smtClean="0"/>
              <a:t> Exploring the poem shows </a:t>
            </a:r>
            <a:r>
              <a:rPr lang="en-US" dirty="0" err="1" smtClean="0"/>
              <a:t>Durcan</a:t>
            </a:r>
            <a:r>
              <a:rPr lang="en-US" dirty="0" smtClean="0"/>
              <a:t> representing this through stylistic measures.</a:t>
            </a:r>
            <a:endParaRPr lang="en-IE" dirty="0"/>
          </a:p>
        </p:txBody>
      </p:sp>
    </p:spTree>
    <p:extLst>
      <p:ext uri="{BB962C8B-B14F-4D97-AF65-F5344CB8AC3E}">
        <p14:creationId xmlns:p14="http://schemas.microsoft.com/office/powerpoint/2010/main" val="1839899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Stylistic Features:</a:t>
            </a:r>
            <a:endParaRPr lang="en-IE" dirty="0"/>
          </a:p>
        </p:txBody>
      </p:sp>
      <p:sp>
        <p:nvSpPr>
          <p:cNvPr id="3" name="Content Placeholder 2"/>
          <p:cNvSpPr>
            <a:spLocks noGrp="1"/>
          </p:cNvSpPr>
          <p:nvPr>
            <p:ph idx="1"/>
          </p:nvPr>
        </p:nvSpPr>
        <p:spPr/>
        <p:txBody>
          <a:bodyPr>
            <a:normAutofit lnSpcReduction="10000"/>
          </a:bodyPr>
          <a:lstStyle/>
          <a:p>
            <a:r>
              <a:rPr lang="en-IE" b="1" dirty="0" err="1" smtClean="0"/>
              <a:t>Repetiton</a:t>
            </a:r>
            <a:r>
              <a:rPr lang="en-IE" b="1" dirty="0" smtClean="0"/>
              <a:t>:</a:t>
            </a:r>
          </a:p>
          <a:p>
            <a:r>
              <a:rPr lang="en-US" dirty="0" err="1" smtClean="0"/>
              <a:t>Durcan</a:t>
            </a:r>
            <a:r>
              <a:rPr lang="en-US" dirty="0" smtClean="0"/>
              <a:t> is reflecting on past events as an adult when writing this poem. </a:t>
            </a:r>
          </a:p>
          <a:p>
            <a:r>
              <a:rPr lang="en-US" dirty="0" smtClean="0"/>
              <a:t>He now </a:t>
            </a:r>
            <a:r>
              <a:rPr lang="en-US" dirty="0" err="1" smtClean="0"/>
              <a:t>realises</a:t>
            </a:r>
            <a:r>
              <a:rPr lang="en-US" dirty="0" smtClean="0"/>
              <a:t> the relationship was never meant to form or be </a:t>
            </a:r>
            <a:r>
              <a:rPr lang="en-US" dirty="0" err="1" smtClean="0"/>
              <a:t>longlasting</a:t>
            </a:r>
            <a:r>
              <a:rPr lang="en-US" dirty="0" smtClean="0"/>
              <a:t>, and thus from the offset </a:t>
            </a:r>
            <a:r>
              <a:rPr lang="en-US" dirty="0" err="1" smtClean="0"/>
              <a:t>realises</a:t>
            </a:r>
            <a:r>
              <a:rPr lang="en-US" dirty="0" smtClean="0"/>
              <a:t> his intended relationship with </a:t>
            </a:r>
            <a:r>
              <a:rPr lang="en-US" dirty="0" err="1" smtClean="0"/>
              <a:t>Cait</a:t>
            </a:r>
            <a:r>
              <a:rPr lang="en-US" dirty="0" smtClean="0"/>
              <a:t> will never have the constancy required for permanence: this is represented through the changing use of repetition, which by its very nature is a technique dependent on monotony. </a:t>
            </a:r>
          </a:p>
          <a:p>
            <a:r>
              <a:rPr lang="en-US" dirty="0" smtClean="0"/>
              <a:t>He uses an unusual repetition where his phrase changes form: “When I was sixteen I met a dark girl;/ Her dark hair was darker because her smile was so bright”.</a:t>
            </a:r>
            <a:endParaRPr lang="en-IE" b="1" dirty="0"/>
          </a:p>
        </p:txBody>
      </p:sp>
    </p:spTree>
    <p:extLst>
      <p:ext uri="{BB962C8B-B14F-4D97-AF65-F5344CB8AC3E}">
        <p14:creationId xmlns:p14="http://schemas.microsoft.com/office/powerpoint/2010/main" val="1590326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b="1" dirty="0" smtClean="0"/>
              <a:t>Imagery:</a:t>
            </a:r>
          </a:p>
          <a:p>
            <a:r>
              <a:rPr lang="en-US" dirty="0" smtClean="0"/>
              <a:t>The intense description of the titular cottage is not mere technique, but representative of the poet’s mindset when he was sixteen. </a:t>
            </a:r>
          </a:p>
          <a:p>
            <a:r>
              <a:rPr lang="en-US" dirty="0" smtClean="0"/>
              <a:t>He wishes to not just communicate events of the past but also reflect a childish desire to connect with the girl. </a:t>
            </a:r>
          </a:p>
          <a:p>
            <a:r>
              <a:rPr lang="en-US" dirty="0" smtClean="0"/>
              <a:t>This is represented by intense description, conveying an intent to retain memories of the past which are naturally irreconcilably linked to an unrequited love: “I recall two windows and cosmic peace/ Of bare brown rooms and on whitewashed walls/ Photographs of the Passionate pale </a:t>
            </a:r>
            <a:r>
              <a:rPr lang="en-US" dirty="0" err="1" smtClean="0"/>
              <a:t>Pearse</a:t>
            </a:r>
            <a:r>
              <a:rPr lang="en-US" dirty="0" smtClean="0"/>
              <a:t>”</a:t>
            </a:r>
            <a:endParaRPr lang="en-IE" b="1" dirty="0"/>
          </a:p>
        </p:txBody>
      </p:sp>
    </p:spTree>
    <p:extLst>
      <p:ext uri="{BB962C8B-B14F-4D97-AF65-F5344CB8AC3E}">
        <p14:creationId xmlns:p14="http://schemas.microsoft.com/office/powerpoint/2010/main" val="3357296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906</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Girl with the Keys to Pearse’s Cottage</vt:lpstr>
      <vt:lpstr>PowerPoint Presentation</vt:lpstr>
      <vt:lpstr>PowerPoint Presentation</vt:lpstr>
      <vt:lpstr>PowerPoint Presentation</vt:lpstr>
      <vt:lpstr>PowerPoint Presentation</vt:lpstr>
      <vt:lpstr>PowerPoint Presentation</vt:lpstr>
      <vt:lpstr>Themes: Relationships</vt:lpstr>
      <vt:lpstr>Stylistic Features:</vt:lpstr>
      <vt:lpstr>PowerPoint Presentation</vt:lpstr>
      <vt:lpstr>PowerPoint Presentation</vt:lpstr>
      <vt:lpstr>PowerPoint Presentation</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Girl with the Keys to Pearse’s Cottage</dc:title>
  <dc:creator>Liam Cooke</dc:creator>
  <cp:lastModifiedBy>Ciara Deasy</cp:lastModifiedBy>
  <cp:revision>12</cp:revision>
  <dcterms:created xsi:type="dcterms:W3CDTF">2017-02-08T20:28:38Z</dcterms:created>
  <dcterms:modified xsi:type="dcterms:W3CDTF">2017-04-03T14:38:43Z</dcterms:modified>
</cp:coreProperties>
</file>