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1CBDDBC-EF91-472C-8661-C08DDAE46E7E}" type="datetimeFigureOut">
              <a:rPr lang="en-IE" smtClean="0"/>
              <a:t>01/10/2012</a:t>
            </a:fld>
            <a:endParaRPr lang="en-IE"/>
          </a:p>
        </p:txBody>
      </p:sp>
      <p:sp>
        <p:nvSpPr>
          <p:cNvPr id="20" name="Footer Placeholder 19"/>
          <p:cNvSpPr>
            <a:spLocks noGrp="1"/>
          </p:cNvSpPr>
          <p:nvPr>
            <p:ph type="ftr" sz="quarter" idx="11"/>
          </p:nvPr>
        </p:nvSpPr>
        <p:spPr/>
        <p:txBody>
          <a:bodyPr/>
          <a:lstStyle>
            <a:extLst/>
          </a:lstStyle>
          <a:p>
            <a:endParaRPr lang="en-IE"/>
          </a:p>
        </p:txBody>
      </p:sp>
      <p:sp>
        <p:nvSpPr>
          <p:cNvPr id="10" name="Slide Number Placeholder 9"/>
          <p:cNvSpPr>
            <a:spLocks noGrp="1"/>
          </p:cNvSpPr>
          <p:nvPr>
            <p:ph type="sldNum" sz="quarter" idx="12"/>
          </p:nvPr>
        </p:nvSpPr>
        <p:spPr/>
        <p:txBody>
          <a:bodyPr/>
          <a:lstStyle>
            <a:extLst/>
          </a:lstStyle>
          <a:p>
            <a:fld id="{7C2F4FA7-CBCC-462A-8C0F-B0C2FCABD8E2}" type="slidenum">
              <a:rPr lang="en-IE" smtClean="0"/>
              <a:t>‹#›</a:t>
            </a:fld>
            <a:endParaRPr lang="en-IE"/>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CBDDBC-EF91-472C-8661-C08DDAE46E7E}" type="datetimeFigureOut">
              <a:rPr lang="en-IE" smtClean="0"/>
              <a:t>01/10/2012</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7C2F4FA7-CBCC-462A-8C0F-B0C2FCABD8E2}"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CBDDBC-EF91-472C-8661-C08DDAE46E7E}" type="datetimeFigureOut">
              <a:rPr lang="en-IE" smtClean="0"/>
              <a:t>01/10/2012</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7C2F4FA7-CBCC-462A-8C0F-B0C2FCABD8E2}"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CBDDBC-EF91-472C-8661-C08DDAE46E7E}" type="datetimeFigureOut">
              <a:rPr lang="en-IE" smtClean="0"/>
              <a:t>01/10/2012</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7C2F4FA7-CBCC-462A-8C0F-B0C2FCABD8E2}"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1CBDDBC-EF91-472C-8661-C08DDAE46E7E}" type="datetimeFigureOut">
              <a:rPr lang="en-IE" smtClean="0"/>
              <a:t>01/10/2012</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7C2F4FA7-CBCC-462A-8C0F-B0C2FCABD8E2}" type="slidenum">
              <a:rPr lang="en-IE" smtClean="0"/>
              <a:t>‹#›</a:t>
            </a:fld>
            <a:endParaRPr lang="en-IE"/>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CBDDBC-EF91-472C-8661-C08DDAE46E7E}" type="datetimeFigureOut">
              <a:rPr lang="en-IE" smtClean="0"/>
              <a:t>01/10/2012</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7C2F4FA7-CBCC-462A-8C0F-B0C2FCABD8E2}" type="slidenum">
              <a:rPr lang="en-IE" smtClean="0"/>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1CBDDBC-EF91-472C-8661-C08DDAE46E7E}" type="datetimeFigureOut">
              <a:rPr lang="en-IE" smtClean="0"/>
              <a:t>01/10/2012</a:t>
            </a:fld>
            <a:endParaRPr lang="en-IE"/>
          </a:p>
        </p:txBody>
      </p:sp>
      <p:sp>
        <p:nvSpPr>
          <p:cNvPr id="8" name="Footer Placeholder 7"/>
          <p:cNvSpPr>
            <a:spLocks noGrp="1"/>
          </p:cNvSpPr>
          <p:nvPr>
            <p:ph type="ftr" sz="quarter" idx="11"/>
          </p:nvPr>
        </p:nvSpPr>
        <p:spPr/>
        <p:txBody>
          <a:bodyPr/>
          <a:lstStyle>
            <a:extLst/>
          </a:lstStyle>
          <a:p>
            <a:endParaRPr lang="en-IE"/>
          </a:p>
        </p:txBody>
      </p:sp>
      <p:sp>
        <p:nvSpPr>
          <p:cNvPr id="9" name="Slide Number Placeholder 8"/>
          <p:cNvSpPr>
            <a:spLocks noGrp="1"/>
          </p:cNvSpPr>
          <p:nvPr>
            <p:ph type="sldNum" sz="quarter" idx="12"/>
          </p:nvPr>
        </p:nvSpPr>
        <p:spPr/>
        <p:txBody>
          <a:bodyPr/>
          <a:lstStyle>
            <a:extLst/>
          </a:lstStyle>
          <a:p>
            <a:fld id="{7C2F4FA7-CBCC-462A-8C0F-B0C2FCABD8E2}" type="slidenum">
              <a:rPr lang="en-IE" smtClean="0"/>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1CBDDBC-EF91-472C-8661-C08DDAE46E7E}" type="datetimeFigureOut">
              <a:rPr lang="en-IE" smtClean="0"/>
              <a:t>01/10/2012</a:t>
            </a:fld>
            <a:endParaRPr lang="en-IE"/>
          </a:p>
        </p:txBody>
      </p:sp>
      <p:sp>
        <p:nvSpPr>
          <p:cNvPr id="4" name="Footer Placeholder 3"/>
          <p:cNvSpPr>
            <a:spLocks noGrp="1"/>
          </p:cNvSpPr>
          <p:nvPr>
            <p:ph type="ftr" sz="quarter" idx="11"/>
          </p:nvPr>
        </p:nvSpPr>
        <p:spPr/>
        <p:txBody>
          <a:bodyPr/>
          <a:lstStyle>
            <a:extLst/>
          </a:lstStyle>
          <a:p>
            <a:endParaRPr lang="en-IE"/>
          </a:p>
        </p:txBody>
      </p:sp>
      <p:sp>
        <p:nvSpPr>
          <p:cNvPr id="5" name="Slide Number Placeholder 4"/>
          <p:cNvSpPr>
            <a:spLocks noGrp="1"/>
          </p:cNvSpPr>
          <p:nvPr>
            <p:ph type="sldNum" sz="quarter" idx="12"/>
          </p:nvPr>
        </p:nvSpPr>
        <p:spPr/>
        <p:txBody>
          <a:bodyPr/>
          <a:lstStyle>
            <a:extLst/>
          </a:lstStyle>
          <a:p>
            <a:fld id="{7C2F4FA7-CBCC-462A-8C0F-B0C2FCABD8E2}"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1CBDDBC-EF91-472C-8661-C08DDAE46E7E}" type="datetimeFigureOut">
              <a:rPr lang="en-IE" smtClean="0"/>
              <a:t>01/10/2012</a:t>
            </a:fld>
            <a:endParaRPr lang="en-IE"/>
          </a:p>
        </p:txBody>
      </p:sp>
      <p:sp>
        <p:nvSpPr>
          <p:cNvPr id="3" name="Footer Placeholder 2"/>
          <p:cNvSpPr>
            <a:spLocks noGrp="1"/>
          </p:cNvSpPr>
          <p:nvPr>
            <p:ph type="ftr" sz="quarter" idx="11"/>
          </p:nvPr>
        </p:nvSpPr>
        <p:spPr/>
        <p:txBody>
          <a:bodyPr/>
          <a:lstStyle>
            <a:extLst/>
          </a:lstStyle>
          <a:p>
            <a:endParaRPr lang="en-IE"/>
          </a:p>
        </p:txBody>
      </p:sp>
      <p:sp>
        <p:nvSpPr>
          <p:cNvPr id="4" name="Slide Number Placeholder 3"/>
          <p:cNvSpPr>
            <a:spLocks noGrp="1"/>
          </p:cNvSpPr>
          <p:nvPr>
            <p:ph type="sldNum" sz="quarter" idx="12"/>
          </p:nvPr>
        </p:nvSpPr>
        <p:spPr/>
        <p:txBody>
          <a:bodyPr/>
          <a:lstStyle>
            <a:extLst/>
          </a:lstStyle>
          <a:p>
            <a:fld id="{7C2F4FA7-CBCC-462A-8C0F-B0C2FCABD8E2}" type="slidenum">
              <a:rPr lang="en-IE" smtClean="0"/>
              <a:t>‹#›</a:t>
            </a:fld>
            <a:endParaRPr lang="en-IE"/>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CBDDBC-EF91-472C-8661-C08DDAE46E7E}" type="datetimeFigureOut">
              <a:rPr lang="en-IE" smtClean="0"/>
              <a:t>01/10/2012</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7C2F4FA7-CBCC-462A-8C0F-B0C2FCABD8E2}" type="slidenum">
              <a:rPr lang="en-IE" smtClean="0"/>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1CBDDBC-EF91-472C-8661-C08DDAE46E7E}" type="datetimeFigureOut">
              <a:rPr lang="en-IE" smtClean="0"/>
              <a:t>01/10/2012</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7C2F4FA7-CBCC-462A-8C0F-B0C2FCABD8E2}" type="slidenum">
              <a:rPr lang="en-IE" smtClean="0"/>
              <a:t>‹#›</a:t>
            </a:fld>
            <a:endParaRPr lang="en-IE"/>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1CBDDBC-EF91-472C-8661-C08DDAE46E7E}" type="datetimeFigureOut">
              <a:rPr lang="en-IE" smtClean="0"/>
              <a:t>01/10/2012</a:t>
            </a:fld>
            <a:endParaRPr lang="en-IE"/>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E"/>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C2F4FA7-CBCC-462A-8C0F-B0C2FCABD8E2}" type="slidenum">
              <a:rPr lang="en-IE" smtClean="0"/>
              <a:t>‹#›</a:t>
            </a:fld>
            <a:endParaRPr lang="en-IE"/>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011" y="908720"/>
            <a:ext cx="7772400" cy="1470025"/>
          </a:xfrm>
        </p:spPr>
        <p:txBody>
          <a:bodyPr/>
          <a:lstStyle/>
          <a:p>
            <a:r>
              <a:rPr lang="en-IE" dirty="0" smtClean="0"/>
              <a:t>Sylvia Plath</a:t>
            </a:r>
            <a:endParaRPr lang="en-IE" dirty="0"/>
          </a:p>
        </p:txBody>
      </p:sp>
      <p:pic>
        <p:nvPicPr>
          <p:cNvPr id="1026" name="Picture 2" descr="http://4.bp.blogspot.com/_dCVZ3U_lipU/Sd7E-p2lhWI/AAAAAAAAO34/CJAsx-WAeGA/s400/yfidrfuidudu.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3" y="2420888"/>
            <a:ext cx="3152775"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0203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Social and Cultural Context</a:t>
            </a:r>
            <a:endParaRPr lang="en-IE" dirty="0"/>
          </a:p>
        </p:txBody>
      </p:sp>
      <p:sp>
        <p:nvSpPr>
          <p:cNvPr id="3" name="Content Placeholder 2"/>
          <p:cNvSpPr>
            <a:spLocks noGrp="1"/>
          </p:cNvSpPr>
          <p:nvPr>
            <p:ph idx="1"/>
          </p:nvPr>
        </p:nvSpPr>
        <p:spPr>
          <a:xfrm>
            <a:off x="395536" y="1196752"/>
            <a:ext cx="8291264" cy="5256584"/>
          </a:xfrm>
        </p:spPr>
        <p:txBody>
          <a:bodyPr>
            <a:normAutofit fontScale="92500" lnSpcReduction="10000"/>
          </a:bodyPr>
          <a:lstStyle/>
          <a:p>
            <a:r>
              <a:rPr lang="en-IE" dirty="0"/>
              <a:t>Plath attended a college for girls, where she wanted to achieve and become a perfect American </a:t>
            </a:r>
            <a:r>
              <a:rPr lang="en-IE" dirty="0" smtClean="0"/>
              <a:t>girl</a:t>
            </a:r>
          </a:p>
          <a:p>
            <a:r>
              <a:rPr lang="en-IE" dirty="0"/>
              <a:t>Magazines etc. defined this </a:t>
            </a:r>
            <a:r>
              <a:rPr lang="en-IE" dirty="0" smtClean="0"/>
              <a:t>ideal</a:t>
            </a:r>
          </a:p>
          <a:p>
            <a:r>
              <a:rPr lang="en-IE" dirty="0"/>
              <a:t>Not to marry was to risk being labelled “unfeminine</a:t>
            </a:r>
            <a:r>
              <a:rPr lang="en-IE" dirty="0" smtClean="0"/>
              <a:t>”</a:t>
            </a:r>
          </a:p>
          <a:p>
            <a:r>
              <a:rPr lang="en-IE" dirty="0"/>
              <a:t>Plath struggled to escape this ideal of perfection throughout her life. Her letters home to her mother are full of references to her attempts to make a home for herself and Ted Hughes and to win her mother’s approval</a:t>
            </a:r>
            <a:r>
              <a:rPr lang="en-IE" dirty="0" smtClean="0"/>
              <a:t>.</a:t>
            </a:r>
            <a:endParaRPr lang="en-IE" dirty="0"/>
          </a:p>
        </p:txBody>
      </p:sp>
    </p:spTree>
    <p:extLst>
      <p:ext uri="{BB962C8B-B14F-4D97-AF65-F5344CB8AC3E}">
        <p14:creationId xmlns:p14="http://schemas.microsoft.com/office/powerpoint/2010/main" val="7801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b="1" dirty="0"/>
              <a:t>Plath’s Struggle for </a:t>
            </a:r>
            <a:r>
              <a:rPr lang="en-IE" b="1" dirty="0" smtClean="0"/>
              <a:t>Identity</a:t>
            </a:r>
            <a:endParaRPr lang="en-IE" dirty="0"/>
          </a:p>
        </p:txBody>
      </p:sp>
      <p:sp>
        <p:nvSpPr>
          <p:cNvPr id="3" name="Content Placeholder 2"/>
          <p:cNvSpPr>
            <a:spLocks noGrp="1"/>
          </p:cNvSpPr>
          <p:nvPr>
            <p:ph idx="1"/>
          </p:nvPr>
        </p:nvSpPr>
        <p:spPr>
          <a:xfrm>
            <a:off x="323528" y="1600200"/>
            <a:ext cx="8363272" cy="4925144"/>
          </a:xfrm>
        </p:spPr>
        <p:txBody>
          <a:bodyPr>
            <a:normAutofit fontScale="92500" lnSpcReduction="10000"/>
          </a:bodyPr>
          <a:lstStyle/>
          <a:p>
            <a:r>
              <a:rPr lang="en-IE" dirty="0"/>
              <a:t>Much of Plath’s poetry can be seen as a struggle to create a new identity for herself that </a:t>
            </a:r>
            <a:r>
              <a:rPr lang="en-IE" dirty="0" smtClean="0"/>
              <a:t>transcended the cultural limitations imposed upon women</a:t>
            </a:r>
          </a:p>
          <a:p>
            <a:r>
              <a:rPr lang="en-IE" dirty="0"/>
              <a:t>Given society’s view of women, Plath found it difficult to find acceptance as a writer outside of women’s books and </a:t>
            </a:r>
            <a:r>
              <a:rPr lang="en-IE" dirty="0" smtClean="0"/>
              <a:t>magazines</a:t>
            </a:r>
          </a:p>
          <a:p>
            <a:r>
              <a:rPr lang="en-IE" dirty="0"/>
              <a:t>In her lifetime, her work won serious admiration from only a small number of people. She was more famous for being the wife if the poet Ted Hughes than for being a poet, novelist and short story writer in her own </a:t>
            </a:r>
            <a:r>
              <a:rPr lang="en-IE" dirty="0" smtClean="0"/>
              <a:t>right</a:t>
            </a:r>
            <a:endParaRPr lang="en-IE" dirty="0"/>
          </a:p>
        </p:txBody>
      </p:sp>
    </p:spTree>
    <p:extLst>
      <p:ext uri="{BB962C8B-B14F-4D97-AF65-F5344CB8AC3E}">
        <p14:creationId xmlns:p14="http://schemas.microsoft.com/office/powerpoint/2010/main" val="4922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a:t>Plath as Expatriate (immigrant</a:t>
            </a:r>
            <a:r>
              <a:rPr lang="en-IE" b="1" dirty="0" smtClean="0"/>
              <a:t>)</a:t>
            </a:r>
            <a:endParaRPr lang="en-IE" dirty="0"/>
          </a:p>
        </p:txBody>
      </p:sp>
      <p:sp>
        <p:nvSpPr>
          <p:cNvPr id="3" name="Content Placeholder 2"/>
          <p:cNvSpPr>
            <a:spLocks noGrp="1"/>
          </p:cNvSpPr>
          <p:nvPr>
            <p:ph idx="1"/>
          </p:nvPr>
        </p:nvSpPr>
        <p:spPr>
          <a:xfrm>
            <a:off x="323528" y="1340768"/>
            <a:ext cx="8568952" cy="5256584"/>
          </a:xfrm>
        </p:spPr>
        <p:txBody>
          <a:bodyPr>
            <a:normAutofit/>
          </a:bodyPr>
          <a:lstStyle/>
          <a:p>
            <a:r>
              <a:rPr lang="en-IE" dirty="0"/>
              <a:t>For Plath, the opportunity to live and study in England was a partly liberating experience. From England she could view the consumerism and militarism of American culture with </a:t>
            </a:r>
            <a:r>
              <a:rPr lang="en-IE" dirty="0" smtClean="0"/>
              <a:t>clarity.</a:t>
            </a:r>
            <a:endParaRPr lang="en-IE" dirty="0" smtClean="0"/>
          </a:p>
          <a:p>
            <a:r>
              <a:rPr lang="en-IE" dirty="0" smtClean="0"/>
              <a:t>However</a:t>
            </a:r>
            <a:r>
              <a:rPr lang="en-IE" dirty="0"/>
              <a:t>, she did not always feel at home in England and disliked the shabby inefficiency that she saw in English </a:t>
            </a:r>
            <a:r>
              <a:rPr lang="en-IE" dirty="0" smtClean="0"/>
              <a:t>life.</a:t>
            </a:r>
            <a:endParaRPr lang="en-IE" dirty="0" smtClean="0"/>
          </a:p>
          <a:p>
            <a:r>
              <a:rPr lang="en-IE" dirty="0"/>
              <a:t>Her feelings of displacement are important in shaping the poetry she </a:t>
            </a:r>
            <a:r>
              <a:rPr lang="en-IE" dirty="0" smtClean="0"/>
              <a:t>wrote.</a:t>
            </a:r>
            <a:endParaRPr lang="en-IE" dirty="0"/>
          </a:p>
        </p:txBody>
      </p:sp>
    </p:spTree>
    <p:extLst>
      <p:ext uri="{BB962C8B-B14F-4D97-AF65-F5344CB8AC3E}">
        <p14:creationId xmlns:p14="http://schemas.microsoft.com/office/powerpoint/2010/main" val="435613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a:t>Five Key Points to </a:t>
            </a:r>
            <a:r>
              <a:rPr lang="en-IE" b="1" dirty="0" smtClean="0"/>
              <a:t>Remember</a:t>
            </a:r>
            <a:endParaRPr lang="en-IE" dirty="0"/>
          </a:p>
        </p:txBody>
      </p:sp>
      <p:sp>
        <p:nvSpPr>
          <p:cNvPr id="3" name="Content Placeholder 2"/>
          <p:cNvSpPr>
            <a:spLocks noGrp="1"/>
          </p:cNvSpPr>
          <p:nvPr>
            <p:ph idx="1"/>
          </p:nvPr>
        </p:nvSpPr>
        <p:spPr>
          <a:xfrm>
            <a:off x="179512" y="1196752"/>
            <a:ext cx="8784976" cy="5472608"/>
          </a:xfrm>
        </p:spPr>
        <p:txBody>
          <a:bodyPr>
            <a:normAutofit/>
          </a:bodyPr>
          <a:lstStyle/>
          <a:p>
            <a:pPr marL="514350" lvl="0" indent="-514350">
              <a:buAutoNum type="arabicPeriod"/>
            </a:pPr>
            <a:r>
              <a:rPr lang="en-IE" dirty="0" smtClean="0"/>
              <a:t>In </a:t>
            </a:r>
            <a:r>
              <a:rPr lang="en-IE" dirty="0"/>
              <a:t>Plath’s time, a woman should be a wife, a homemaker and a mother – she was not expected to be a professional or to have her own career. Plath struggled to escape this ideal of perfection throughout her life</a:t>
            </a:r>
            <a:r>
              <a:rPr lang="en-IE" dirty="0" smtClean="0"/>
              <a:t>.</a:t>
            </a:r>
          </a:p>
          <a:p>
            <a:pPr marL="0" lvl="0" indent="0">
              <a:buNone/>
            </a:pPr>
            <a:endParaRPr lang="en-IE" dirty="0"/>
          </a:p>
          <a:p>
            <a:pPr marL="0" lvl="0" indent="0">
              <a:buNone/>
            </a:pPr>
            <a:r>
              <a:rPr lang="en-IE" dirty="0" smtClean="0"/>
              <a:t>2. </a:t>
            </a:r>
            <a:r>
              <a:rPr lang="en-IE" dirty="0"/>
              <a:t>Much of Plath’s poetry can be seen as a struggle to create a new identity for herself that transcended the cultural limitations imposed upon women</a:t>
            </a:r>
            <a:r>
              <a:rPr lang="en-IE" dirty="0" smtClean="0"/>
              <a:t>.</a:t>
            </a:r>
            <a:endParaRPr lang="en-IE" dirty="0"/>
          </a:p>
        </p:txBody>
      </p:sp>
    </p:spTree>
    <p:extLst>
      <p:ext uri="{BB962C8B-B14F-4D97-AF65-F5344CB8AC3E}">
        <p14:creationId xmlns:p14="http://schemas.microsoft.com/office/powerpoint/2010/main" val="265931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648"/>
            <a:ext cx="9144000" cy="6597352"/>
          </a:xfrm>
        </p:spPr>
        <p:txBody>
          <a:bodyPr>
            <a:normAutofit fontScale="92500" lnSpcReduction="10000"/>
          </a:bodyPr>
          <a:lstStyle/>
          <a:p>
            <a:pPr marL="0" lvl="0" indent="0">
              <a:buNone/>
            </a:pPr>
            <a:r>
              <a:rPr lang="en-IE" dirty="0" smtClean="0"/>
              <a:t>3. </a:t>
            </a:r>
            <a:r>
              <a:rPr lang="en-IE" dirty="0"/>
              <a:t>In her lifetime, Plath’s work won serious admiration from only a small number of people. She was more famous for being the wife of the poet Ted Hughes than for being a poet, novelist and short story writer in her own </a:t>
            </a:r>
            <a:r>
              <a:rPr lang="en-IE" dirty="0" smtClean="0"/>
              <a:t>right</a:t>
            </a:r>
          </a:p>
          <a:p>
            <a:pPr marL="0" lvl="0" indent="0">
              <a:buNone/>
            </a:pPr>
            <a:endParaRPr lang="en-IE" dirty="0"/>
          </a:p>
          <a:p>
            <a:pPr marL="0" lvl="0" indent="0">
              <a:buNone/>
            </a:pPr>
            <a:r>
              <a:rPr lang="en-IE" dirty="0" smtClean="0"/>
              <a:t>4. </a:t>
            </a:r>
            <a:r>
              <a:rPr lang="en-IE" dirty="0"/>
              <a:t>Plath was attuned to the major historical issues of her time, such as the Cold War and the threat of nuclear warfare between America and Russia and her own German </a:t>
            </a:r>
            <a:r>
              <a:rPr lang="en-IE" dirty="0" smtClean="0"/>
              <a:t>ancestry</a:t>
            </a:r>
          </a:p>
          <a:p>
            <a:pPr marL="0" lvl="0" indent="0">
              <a:buNone/>
            </a:pPr>
            <a:endParaRPr lang="en-IE" dirty="0" smtClean="0"/>
          </a:p>
          <a:p>
            <a:pPr marL="0" lvl="0" indent="0">
              <a:buNone/>
            </a:pPr>
            <a:r>
              <a:rPr lang="en-IE" dirty="0" smtClean="0"/>
              <a:t>5. </a:t>
            </a:r>
            <a:r>
              <a:rPr lang="en-IE" dirty="0"/>
              <a:t>From England, Plath could view the consumerism and militarism of American culture with clarity, but she did not always feel at home in England and disliked the shabby inefficiency that she saw in English life</a:t>
            </a:r>
          </a:p>
        </p:txBody>
      </p:sp>
    </p:spTree>
    <p:extLst>
      <p:ext uri="{BB962C8B-B14F-4D97-AF65-F5344CB8AC3E}">
        <p14:creationId xmlns:p14="http://schemas.microsoft.com/office/powerpoint/2010/main" val="4111285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Themes</a:t>
            </a:r>
            <a:endParaRPr lang="en-IE" dirty="0"/>
          </a:p>
        </p:txBody>
      </p:sp>
      <p:sp>
        <p:nvSpPr>
          <p:cNvPr id="3" name="Content Placeholder 2"/>
          <p:cNvSpPr>
            <a:spLocks noGrp="1"/>
          </p:cNvSpPr>
          <p:nvPr>
            <p:ph idx="1"/>
          </p:nvPr>
        </p:nvSpPr>
        <p:spPr>
          <a:xfrm>
            <a:off x="971600" y="1447800"/>
            <a:ext cx="7962088" cy="5410200"/>
          </a:xfrm>
        </p:spPr>
        <p:txBody>
          <a:bodyPr>
            <a:normAutofit lnSpcReduction="10000"/>
          </a:bodyPr>
          <a:lstStyle/>
          <a:p>
            <a:r>
              <a:rPr lang="en-IE" b="1" dirty="0"/>
              <a:t>1. Plath struggles against herself and the </a:t>
            </a:r>
            <a:r>
              <a:rPr lang="en-IE" b="1" dirty="0" smtClean="0"/>
              <a:t>world.</a:t>
            </a:r>
            <a:endParaRPr lang="en-IE" dirty="0"/>
          </a:p>
          <a:p>
            <a:r>
              <a:rPr lang="en-IE" b="1" dirty="0" smtClean="0"/>
              <a:t>2</a:t>
            </a:r>
            <a:r>
              <a:rPr lang="en-IE" b="1" dirty="0"/>
              <a:t>.</a:t>
            </a:r>
            <a:r>
              <a:rPr lang="en-IE" dirty="0"/>
              <a:t> </a:t>
            </a:r>
            <a:r>
              <a:rPr lang="en-IE" b="1" dirty="0" smtClean="0"/>
              <a:t>Her poetry </a:t>
            </a:r>
            <a:r>
              <a:rPr lang="en-IE" b="1" dirty="0"/>
              <a:t>depicts her quest for poetic inspiration and </a:t>
            </a:r>
            <a:r>
              <a:rPr lang="en-IE" b="1" dirty="0" smtClean="0"/>
              <a:t>vision.</a:t>
            </a:r>
          </a:p>
          <a:p>
            <a:r>
              <a:rPr lang="en-IE" b="1" dirty="0"/>
              <a:t>3. </a:t>
            </a:r>
            <a:r>
              <a:rPr lang="en-IE" b="1" dirty="0" smtClean="0"/>
              <a:t>She </a:t>
            </a:r>
            <a:r>
              <a:rPr lang="en-IE" b="1" dirty="0" smtClean="0"/>
              <a:t>explores </a:t>
            </a:r>
            <a:r>
              <a:rPr lang="en-IE" b="1" dirty="0"/>
              <a:t>her own depression</a:t>
            </a:r>
            <a:r>
              <a:rPr lang="en-IE" b="1" dirty="0" smtClean="0"/>
              <a:t>.</a:t>
            </a:r>
          </a:p>
          <a:p>
            <a:r>
              <a:rPr lang="en-IE" b="1" dirty="0"/>
              <a:t>4. Plath explores aspects of childhood and childhood </a:t>
            </a:r>
            <a:r>
              <a:rPr lang="en-IE" b="1" dirty="0" smtClean="0"/>
              <a:t>imagination.</a:t>
            </a:r>
          </a:p>
          <a:p>
            <a:r>
              <a:rPr lang="en-IE" b="1" dirty="0"/>
              <a:t>5</a:t>
            </a:r>
            <a:r>
              <a:rPr lang="en-IE" b="1" dirty="0" smtClean="0"/>
              <a:t>. </a:t>
            </a:r>
            <a:r>
              <a:rPr lang="en-IE" b="1" dirty="0" smtClean="0"/>
              <a:t>She depicts </a:t>
            </a:r>
            <a:r>
              <a:rPr lang="en-IE" b="1" dirty="0" smtClean="0"/>
              <a:t>nature</a:t>
            </a:r>
          </a:p>
          <a:p>
            <a:r>
              <a:rPr lang="en-IE" b="1" dirty="0"/>
              <a:t>6</a:t>
            </a:r>
            <a:r>
              <a:rPr lang="en-IE" b="1" dirty="0" smtClean="0"/>
              <a:t>. </a:t>
            </a:r>
            <a:r>
              <a:rPr lang="en-IE" b="1" dirty="0"/>
              <a:t>Plath conveys her negative views of heroism, war and </a:t>
            </a:r>
            <a:r>
              <a:rPr lang="en-IE" b="1" dirty="0" smtClean="0"/>
              <a:t>shooting.</a:t>
            </a:r>
            <a:r>
              <a:rPr lang="en-IE" b="1" dirty="0"/>
              <a:t/>
            </a:r>
            <a:br>
              <a:rPr lang="en-IE" b="1" dirty="0"/>
            </a:br>
            <a:endParaRPr lang="en-IE" dirty="0"/>
          </a:p>
        </p:txBody>
      </p:sp>
    </p:spTree>
    <p:extLst>
      <p:ext uri="{BB962C8B-B14F-4D97-AF65-F5344CB8AC3E}">
        <p14:creationId xmlns:p14="http://schemas.microsoft.com/office/powerpoint/2010/main" val="1493048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0"/>
            <a:ext cx="8064896" cy="6957392"/>
          </a:xfrm>
        </p:spPr>
        <p:txBody>
          <a:bodyPr>
            <a:normAutofit fontScale="85000" lnSpcReduction="10000"/>
          </a:bodyPr>
          <a:lstStyle/>
          <a:p>
            <a:pPr lvl="0"/>
            <a:r>
              <a:rPr lang="en-IE" dirty="0"/>
              <a:t>She was a bright, intelligent, and determined young woman with a need to succeed; she had a burning desire to write.</a:t>
            </a:r>
          </a:p>
          <a:p>
            <a:pPr lvl="0"/>
            <a:r>
              <a:rPr lang="en-IE" dirty="0"/>
              <a:t>She dreamed of the comfort of a home of her own where she could belong and be loved for herself.</a:t>
            </a:r>
          </a:p>
          <a:p>
            <a:pPr lvl="0"/>
            <a:r>
              <a:rPr lang="en-IE" dirty="0"/>
              <a:t>She worked very hard, pushing herself relentlessly, whether in her studies, her teaching, in her relationships or her writing.</a:t>
            </a:r>
          </a:p>
          <a:p>
            <a:pPr lvl="0"/>
            <a:r>
              <a:rPr lang="en-IE" dirty="0"/>
              <a:t>In its blend of amusing self-criticism and potent rage, her work anticipated the feminist writing that appeared in the later 1960s and the 1970s. But her work also transcended feminism.</a:t>
            </a:r>
          </a:p>
          <a:p>
            <a:pPr lvl="0"/>
            <a:r>
              <a:rPr lang="en-IE" dirty="0"/>
              <a:t>Her work often reveals a harsh, demonic, devastating inner-self.</a:t>
            </a:r>
          </a:p>
          <a:p>
            <a:pPr lvl="0"/>
            <a:r>
              <a:rPr lang="en-IE" dirty="0"/>
              <a:t>Plath was a self-revealing poet, but do not ignore her craft. Don’t pay too  much attention to her personal history or legend while you ignore her art.</a:t>
            </a:r>
          </a:p>
          <a:p>
            <a:endParaRPr lang="en-IE" dirty="0"/>
          </a:p>
        </p:txBody>
      </p:sp>
    </p:spTree>
    <p:extLst>
      <p:ext uri="{BB962C8B-B14F-4D97-AF65-F5344CB8AC3E}">
        <p14:creationId xmlns:p14="http://schemas.microsoft.com/office/powerpoint/2010/main" val="1736504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385</TotalTime>
  <Words>593</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Sylvia Plath</vt:lpstr>
      <vt:lpstr>Social and Cultural Context</vt:lpstr>
      <vt:lpstr>Plath’s Struggle for Identity</vt:lpstr>
      <vt:lpstr>Plath as Expatriate (immigrant)</vt:lpstr>
      <vt:lpstr>Five Key Points to Remember</vt:lpstr>
      <vt:lpstr>PowerPoint Presentation</vt:lpstr>
      <vt:lpstr>Themes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Sylvia Plath</dc:title>
  <dc:creator>Ciara</dc:creator>
  <cp:lastModifiedBy>Ciara</cp:lastModifiedBy>
  <cp:revision>11</cp:revision>
  <dcterms:created xsi:type="dcterms:W3CDTF">2011-11-16T09:46:12Z</dcterms:created>
  <dcterms:modified xsi:type="dcterms:W3CDTF">2012-10-01T10:47:32Z</dcterms:modified>
</cp:coreProperties>
</file>