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8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D791A07E-05E4-42BA-B2B1-EB06B4524CCD}" type="datetimeFigureOut">
              <a:rPr lang="en-IE" smtClean="0"/>
              <a:t>15/10/2012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6ED62FF-46ED-44C5-B627-2B0D7D1D7B52}" type="slidenum">
              <a:rPr lang="en-IE" smtClean="0"/>
              <a:t>‹#›</a:t>
            </a:fld>
            <a:endParaRPr lang="en-IE"/>
          </a:p>
        </p:txBody>
      </p:sp>
    </p:spTree>
    <p:extLst>
      <p:ext uri="{BB962C8B-B14F-4D97-AF65-F5344CB8AC3E}">
        <p14:creationId xmlns:p14="http://schemas.microsoft.com/office/powerpoint/2010/main" val="2830481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791A07E-05E4-42BA-B2B1-EB06B4524CCD}" type="datetimeFigureOut">
              <a:rPr lang="en-IE" smtClean="0"/>
              <a:t>15/10/2012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6ED62FF-46ED-44C5-B627-2B0D7D1D7B52}" type="slidenum">
              <a:rPr lang="en-IE" smtClean="0"/>
              <a:t>‹#›</a:t>
            </a:fld>
            <a:endParaRPr lang="en-IE"/>
          </a:p>
        </p:txBody>
      </p:sp>
    </p:spTree>
    <p:extLst>
      <p:ext uri="{BB962C8B-B14F-4D97-AF65-F5344CB8AC3E}">
        <p14:creationId xmlns:p14="http://schemas.microsoft.com/office/powerpoint/2010/main" val="3577684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791A07E-05E4-42BA-B2B1-EB06B4524CCD}" type="datetimeFigureOut">
              <a:rPr lang="en-IE" smtClean="0"/>
              <a:t>15/10/2012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6ED62FF-46ED-44C5-B627-2B0D7D1D7B52}" type="slidenum">
              <a:rPr lang="en-IE" smtClean="0"/>
              <a:t>‹#›</a:t>
            </a:fld>
            <a:endParaRPr lang="en-IE"/>
          </a:p>
        </p:txBody>
      </p:sp>
    </p:spTree>
    <p:extLst>
      <p:ext uri="{BB962C8B-B14F-4D97-AF65-F5344CB8AC3E}">
        <p14:creationId xmlns:p14="http://schemas.microsoft.com/office/powerpoint/2010/main" val="138678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791A07E-05E4-42BA-B2B1-EB06B4524CCD}" type="datetimeFigureOut">
              <a:rPr lang="en-IE" smtClean="0"/>
              <a:t>15/10/2012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6ED62FF-46ED-44C5-B627-2B0D7D1D7B52}" type="slidenum">
              <a:rPr lang="en-IE" smtClean="0"/>
              <a:t>‹#›</a:t>
            </a:fld>
            <a:endParaRPr lang="en-IE"/>
          </a:p>
        </p:txBody>
      </p:sp>
    </p:spTree>
    <p:extLst>
      <p:ext uri="{BB962C8B-B14F-4D97-AF65-F5344CB8AC3E}">
        <p14:creationId xmlns:p14="http://schemas.microsoft.com/office/powerpoint/2010/main" val="2765889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91A07E-05E4-42BA-B2B1-EB06B4524CCD}" type="datetimeFigureOut">
              <a:rPr lang="en-IE" smtClean="0"/>
              <a:t>15/10/2012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D6ED62FF-46ED-44C5-B627-2B0D7D1D7B52}" type="slidenum">
              <a:rPr lang="en-IE" smtClean="0"/>
              <a:t>‹#›</a:t>
            </a:fld>
            <a:endParaRPr lang="en-IE"/>
          </a:p>
        </p:txBody>
      </p:sp>
    </p:spTree>
    <p:extLst>
      <p:ext uri="{BB962C8B-B14F-4D97-AF65-F5344CB8AC3E}">
        <p14:creationId xmlns:p14="http://schemas.microsoft.com/office/powerpoint/2010/main" val="3234639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D791A07E-05E4-42BA-B2B1-EB06B4524CCD}" type="datetimeFigureOut">
              <a:rPr lang="en-IE" smtClean="0"/>
              <a:t>15/10/2012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D6ED62FF-46ED-44C5-B627-2B0D7D1D7B52}" type="slidenum">
              <a:rPr lang="en-IE" smtClean="0"/>
              <a:t>‹#›</a:t>
            </a:fld>
            <a:endParaRPr lang="en-IE"/>
          </a:p>
        </p:txBody>
      </p:sp>
    </p:spTree>
    <p:extLst>
      <p:ext uri="{BB962C8B-B14F-4D97-AF65-F5344CB8AC3E}">
        <p14:creationId xmlns:p14="http://schemas.microsoft.com/office/powerpoint/2010/main" val="2050331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D791A07E-05E4-42BA-B2B1-EB06B4524CCD}" type="datetimeFigureOut">
              <a:rPr lang="en-IE" smtClean="0"/>
              <a:t>15/10/2012</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D6ED62FF-46ED-44C5-B627-2B0D7D1D7B52}" type="slidenum">
              <a:rPr lang="en-IE" smtClean="0"/>
              <a:t>‹#›</a:t>
            </a:fld>
            <a:endParaRPr lang="en-IE"/>
          </a:p>
        </p:txBody>
      </p:sp>
    </p:spTree>
    <p:extLst>
      <p:ext uri="{BB962C8B-B14F-4D97-AF65-F5344CB8AC3E}">
        <p14:creationId xmlns:p14="http://schemas.microsoft.com/office/powerpoint/2010/main" val="3861497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D791A07E-05E4-42BA-B2B1-EB06B4524CCD}" type="datetimeFigureOut">
              <a:rPr lang="en-IE" smtClean="0"/>
              <a:t>15/10/2012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D6ED62FF-46ED-44C5-B627-2B0D7D1D7B52}" type="slidenum">
              <a:rPr lang="en-IE" smtClean="0"/>
              <a:t>‹#›</a:t>
            </a:fld>
            <a:endParaRPr lang="en-IE"/>
          </a:p>
        </p:txBody>
      </p:sp>
    </p:spTree>
    <p:extLst>
      <p:ext uri="{BB962C8B-B14F-4D97-AF65-F5344CB8AC3E}">
        <p14:creationId xmlns:p14="http://schemas.microsoft.com/office/powerpoint/2010/main" val="1275434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91A07E-05E4-42BA-B2B1-EB06B4524CCD}" type="datetimeFigureOut">
              <a:rPr lang="en-IE" smtClean="0"/>
              <a:t>15/10/2012</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D6ED62FF-46ED-44C5-B627-2B0D7D1D7B52}" type="slidenum">
              <a:rPr lang="en-IE" smtClean="0"/>
              <a:t>‹#›</a:t>
            </a:fld>
            <a:endParaRPr lang="en-IE"/>
          </a:p>
        </p:txBody>
      </p:sp>
    </p:spTree>
    <p:extLst>
      <p:ext uri="{BB962C8B-B14F-4D97-AF65-F5344CB8AC3E}">
        <p14:creationId xmlns:p14="http://schemas.microsoft.com/office/powerpoint/2010/main" val="380996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91A07E-05E4-42BA-B2B1-EB06B4524CCD}" type="datetimeFigureOut">
              <a:rPr lang="en-IE" smtClean="0"/>
              <a:t>15/10/2012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D6ED62FF-46ED-44C5-B627-2B0D7D1D7B52}" type="slidenum">
              <a:rPr lang="en-IE" smtClean="0"/>
              <a:t>‹#›</a:t>
            </a:fld>
            <a:endParaRPr lang="en-IE"/>
          </a:p>
        </p:txBody>
      </p:sp>
    </p:spTree>
    <p:extLst>
      <p:ext uri="{BB962C8B-B14F-4D97-AF65-F5344CB8AC3E}">
        <p14:creationId xmlns:p14="http://schemas.microsoft.com/office/powerpoint/2010/main" val="1950497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91A07E-05E4-42BA-B2B1-EB06B4524CCD}" type="datetimeFigureOut">
              <a:rPr lang="en-IE" smtClean="0"/>
              <a:t>15/10/2012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D6ED62FF-46ED-44C5-B627-2B0D7D1D7B52}" type="slidenum">
              <a:rPr lang="en-IE" smtClean="0"/>
              <a:t>‹#›</a:t>
            </a:fld>
            <a:endParaRPr lang="en-IE"/>
          </a:p>
        </p:txBody>
      </p:sp>
    </p:spTree>
    <p:extLst>
      <p:ext uri="{BB962C8B-B14F-4D97-AF65-F5344CB8AC3E}">
        <p14:creationId xmlns:p14="http://schemas.microsoft.com/office/powerpoint/2010/main" val="2667597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alpha val="75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91A07E-05E4-42BA-B2B1-EB06B4524CCD}" type="datetimeFigureOut">
              <a:rPr lang="en-IE" smtClean="0"/>
              <a:t>15/10/2012</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ED62FF-46ED-44C5-B627-2B0D7D1D7B52}" type="slidenum">
              <a:rPr lang="en-IE" smtClean="0"/>
              <a:t>‹#›</a:t>
            </a:fld>
            <a:endParaRPr lang="en-IE"/>
          </a:p>
        </p:txBody>
      </p:sp>
    </p:spTree>
    <p:extLst>
      <p:ext uri="{BB962C8B-B14F-4D97-AF65-F5344CB8AC3E}">
        <p14:creationId xmlns:p14="http://schemas.microsoft.com/office/powerpoint/2010/main" val="2631533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The Arrival of the Bee Box</a:t>
            </a:r>
            <a:endParaRPr lang="en-IE" dirty="0"/>
          </a:p>
        </p:txBody>
      </p:sp>
      <p:sp>
        <p:nvSpPr>
          <p:cNvPr id="3" name="Subtitle 2"/>
          <p:cNvSpPr>
            <a:spLocks noGrp="1"/>
          </p:cNvSpPr>
          <p:nvPr>
            <p:ph type="subTitle" idx="1"/>
          </p:nvPr>
        </p:nvSpPr>
        <p:spPr/>
        <p:txBody>
          <a:bodyPr/>
          <a:lstStyle/>
          <a:p>
            <a:r>
              <a:rPr lang="en-IE" dirty="0" smtClean="0"/>
              <a:t>Sylvia Plath</a:t>
            </a:r>
            <a:endParaRPr lang="en-IE" dirty="0"/>
          </a:p>
        </p:txBody>
      </p:sp>
    </p:spTree>
    <p:extLst>
      <p:ext uri="{BB962C8B-B14F-4D97-AF65-F5344CB8AC3E}">
        <p14:creationId xmlns:p14="http://schemas.microsoft.com/office/powerpoint/2010/main" val="2978177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Key Points</a:t>
            </a:r>
            <a:endParaRPr lang="en-IE" dirty="0"/>
          </a:p>
        </p:txBody>
      </p:sp>
      <p:sp>
        <p:nvSpPr>
          <p:cNvPr id="3" name="Content Placeholder 2"/>
          <p:cNvSpPr>
            <a:spLocks noGrp="1"/>
          </p:cNvSpPr>
          <p:nvPr>
            <p:ph idx="1"/>
          </p:nvPr>
        </p:nvSpPr>
        <p:spPr>
          <a:xfrm>
            <a:off x="0" y="1196752"/>
            <a:ext cx="9144000" cy="5661248"/>
          </a:xfrm>
        </p:spPr>
        <p:txBody>
          <a:bodyPr>
            <a:normAutofit/>
          </a:bodyPr>
          <a:lstStyle/>
          <a:p>
            <a:r>
              <a:rPr lang="en-IE" sz="3600" dirty="0" smtClean="0"/>
              <a:t>The key theme is the speaker’s longing to escape from her world.</a:t>
            </a:r>
          </a:p>
          <a:p>
            <a:r>
              <a:rPr lang="en-IE" sz="3600" dirty="0" smtClean="0"/>
              <a:t>It is an intensely personal poem.</a:t>
            </a:r>
          </a:p>
          <a:p>
            <a:r>
              <a:rPr lang="en-IE" sz="3600" dirty="0" smtClean="0"/>
              <a:t>Plath uses a lot of startling imagery.</a:t>
            </a:r>
          </a:p>
          <a:p>
            <a:r>
              <a:rPr lang="en-IE" sz="3600" dirty="0" smtClean="0"/>
              <a:t>We see a dark, despairing mood.</a:t>
            </a:r>
          </a:p>
          <a:p>
            <a:r>
              <a:rPr lang="en-IE" sz="3600" dirty="0" smtClean="0"/>
              <a:t>There is a sharp contrast between the vividness and vitality of the flowers and the dull, lethargic world for which the speaker longs.</a:t>
            </a:r>
          </a:p>
        </p:txBody>
      </p:sp>
    </p:spTree>
    <p:extLst>
      <p:ext uri="{BB962C8B-B14F-4D97-AF65-F5344CB8AC3E}">
        <p14:creationId xmlns:p14="http://schemas.microsoft.com/office/powerpoint/2010/main" val="1269227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r>
              <a:rPr lang="en-IE" dirty="0" smtClean="0"/>
              <a:t>This poem describes the speaker’s unusual response to the arrival of a box of bees.</a:t>
            </a:r>
          </a:p>
          <a:p>
            <a:r>
              <a:rPr lang="en-IE" dirty="0" smtClean="0"/>
              <a:t>It is a poem that can also be read on a symbolic level.</a:t>
            </a:r>
          </a:p>
          <a:p>
            <a:r>
              <a:rPr lang="en-IE" dirty="0" smtClean="0"/>
              <a:t>There </a:t>
            </a:r>
            <a:r>
              <a:rPr lang="en-IE" dirty="0"/>
              <a:t>is no other person mentioned in the poem and the experience of viewing the swarm of bees is fascinating, compulsive and intense</a:t>
            </a:r>
            <a:r>
              <a:rPr lang="en-IE" dirty="0" smtClean="0"/>
              <a:t>.</a:t>
            </a:r>
          </a:p>
          <a:p>
            <a:pPr marL="0" indent="0">
              <a:buNone/>
            </a:pPr>
            <a:endParaRPr lang="en-IE" dirty="0" smtClean="0"/>
          </a:p>
          <a:p>
            <a:r>
              <a:rPr lang="en-IE" dirty="0"/>
              <a:t>The </a:t>
            </a:r>
            <a:r>
              <a:rPr lang="en-IE" b="1" dirty="0"/>
              <a:t>“coffin”,</a:t>
            </a:r>
            <a:r>
              <a:rPr lang="en-IE" dirty="0"/>
              <a:t> </a:t>
            </a:r>
            <a:r>
              <a:rPr lang="en-IE" b="1" dirty="0"/>
              <a:t>“midget”, “square baby”</a:t>
            </a:r>
            <a:r>
              <a:rPr lang="en-IE" dirty="0"/>
              <a:t> all suggest the negative, the abnormal</a:t>
            </a:r>
            <a:r>
              <a:rPr lang="en-IE" dirty="0" smtClean="0"/>
              <a:t>.</a:t>
            </a:r>
            <a:endParaRPr lang="en-IE" dirty="0"/>
          </a:p>
          <a:p>
            <a:r>
              <a:rPr lang="en-IE" dirty="0"/>
              <a:t>The bee box, within three lines, has become something strange and sinister.</a:t>
            </a:r>
          </a:p>
          <a:p>
            <a:endParaRPr lang="en-IE" dirty="0" smtClean="0"/>
          </a:p>
          <a:p>
            <a:endParaRPr lang="en-IE" dirty="0"/>
          </a:p>
          <a:p>
            <a:endParaRPr lang="en-IE" dirty="0"/>
          </a:p>
        </p:txBody>
      </p:sp>
    </p:spTree>
    <p:extLst>
      <p:ext uri="{BB962C8B-B14F-4D97-AF65-F5344CB8AC3E}">
        <p14:creationId xmlns:p14="http://schemas.microsoft.com/office/powerpoint/2010/main" val="1837873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r>
              <a:rPr lang="en-IE" sz="4000" dirty="0"/>
              <a:t>The first stanza works on the eye and the ear: lines 2-4 give us the shape, line five with its onomatopoeic </a:t>
            </a:r>
            <a:r>
              <a:rPr lang="en-IE" sz="4000" b="1" dirty="0"/>
              <a:t>“din in it”</a:t>
            </a:r>
            <a:r>
              <a:rPr lang="en-IE" sz="4000" dirty="0"/>
              <a:t>, gives us the sound.</a:t>
            </a:r>
          </a:p>
          <a:p>
            <a:r>
              <a:rPr lang="en-IE" sz="4000" dirty="0"/>
              <a:t>Though the box is locked it is dangerous and most of the poem records Plath’s total fascination with the trapped bees: </a:t>
            </a:r>
            <a:r>
              <a:rPr lang="en-IE" sz="4000" b="1" dirty="0"/>
              <a:t>“I can’t keep away from it</a:t>
            </a:r>
            <a:r>
              <a:rPr lang="en-IE" sz="4000" b="1" dirty="0" smtClean="0"/>
              <a:t>”.</a:t>
            </a:r>
            <a:endParaRPr lang="en-IE" sz="4000" dirty="0" smtClean="0"/>
          </a:p>
          <a:p>
            <a:r>
              <a:rPr lang="en-IE" sz="4000" dirty="0" smtClean="0"/>
              <a:t>There </a:t>
            </a:r>
            <a:r>
              <a:rPr lang="en-IE" sz="4000" dirty="0"/>
              <a:t>is no escape, but the speaker describes how she is drawn to the world of the bees within the box. </a:t>
            </a:r>
          </a:p>
          <a:p>
            <a:endParaRPr lang="en-IE" dirty="0" smtClean="0"/>
          </a:p>
        </p:txBody>
      </p:sp>
    </p:spTree>
    <p:extLst>
      <p:ext uri="{BB962C8B-B14F-4D97-AF65-F5344CB8AC3E}">
        <p14:creationId xmlns:p14="http://schemas.microsoft.com/office/powerpoint/2010/main" val="374477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Language</a:t>
            </a:r>
            <a:endParaRPr lang="en-IE" dirty="0"/>
          </a:p>
        </p:txBody>
      </p:sp>
      <p:sp>
        <p:nvSpPr>
          <p:cNvPr id="3" name="Content Placeholder 2"/>
          <p:cNvSpPr>
            <a:spLocks noGrp="1"/>
          </p:cNvSpPr>
          <p:nvPr>
            <p:ph idx="1"/>
          </p:nvPr>
        </p:nvSpPr>
        <p:spPr>
          <a:xfrm>
            <a:off x="0" y="1313384"/>
            <a:ext cx="9144000" cy="5544616"/>
          </a:xfrm>
        </p:spPr>
        <p:txBody>
          <a:bodyPr>
            <a:normAutofit fontScale="70000" lnSpcReduction="20000"/>
          </a:bodyPr>
          <a:lstStyle/>
          <a:p>
            <a:r>
              <a:rPr lang="en-IE" sz="3400" dirty="0"/>
              <a:t>The language is stark, straightforward, as in:</a:t>
            </a:r>
          </a:p>
          <a:p>
            <a:pPr marL="0" indent="0">
              <a:buNone/>
            </a:pPr>
            <a:r>
              <a:rPr lang="en-IE" sz="3400" dirty="0"/>
              <a:t>		</a:t>
            </a:r>
            <a:r>
              <a:rPr lang="en-IE" sz="3400" b="1" dirty="0"/>
              <a:t>There are no windows, so I can’t see what is in there</a:t>
            </a:r>
            <a:endParaRPr lang="en-IE" sz="3400" dirty="0"/>
          </a:p>
          <a:p>
            <a:pPr marL="0" indent="0">
              <a:buNone/>
            </a:pPr>
            <a:r>
              <a:rPr lang="en-IE" sz="3400" dirty="0"/>
              <a:t>but then, in a series of powerful images, the bees become imprisoned, badly treated Africans and a Roman mob. Her thinking about them as black slaves prompts her to free them </a:t>
            </a:r>
            <a:r>
              <a:rPr lang="en-IE" sz="3400" b="1" dirty="0"/>
              <a:t>(“How can I let them out?”)</a:t>
            </a:r>
            <a:endParaRPr lang="en-IE" sz="3400" dirty="0"/>
          </a:p>
          <a:p>
            <a:pPr marL="0" indent="0">
              <a:buNone/>
            </a:pPr>
            <a:r>
              <a:rPr lang="en-IE" sz="3400" dirty="0"/>
              <a:t>		</a:t>
            </a:r>
            <a:r>
              <a:rPr lang="en-IE" sz="3400" b="1" dirty="0"/>
              <a:t>I put my eye to the grid</a:t>
            </a:r>
            <a:r>
              <a:rPr lang="en-IE" sz="3400" b="1" dirty="0" smtClean="0"/>
              <a:t>./</a:t>
            </a:r>
            <a:endParaRPr lang="en-IE" sz="3400" dirty="0"/>
          </a:p>
          <a:p>
            <a:pPr marL="0" indent="0">
              <a:buNone/>
            </a:pPr>
            <a:r>
              <a:rPr lang="en-IE" sz="3400" b="1" dirty="0"/>
              <a:t>		It is dark, dark</a:t>
            </a:r>
            <a:r>
              <a:rPr lang="en-IE" sz="3400" b="1" dirty="0" smtClean="0"/>
              <a:t>,/</a:t>
            </a:r>
            <a:endParaRPr lang="en-IE" sz="3400" dirty="0"/>
          </a:p>
          <a:p>
            <a:pPr marL="0" indent="0">
              <a:buNone/>
            </a:pPr>
            <a:r>
              <a:rPr lang="en-IE" sz="3400" dirty="0"/>
              <a:t>		</a:t>
            </a:r>
            <a:r>
              <a:rPr lang="en-IE" sz="3400" b="1" dirty="0"/>
              <a:t>With the </a:t>
            </a:r>
            <a:r>
              <a:rPr lang="en-IE" sz="3400" b="1" dirty="0" err="1"/>
              <a:t>swarmy</a:t>
            </a:r>
            <a:r>
              <a:rPr lang="en-IE" sz="3400" b="1" dirty="0"/>
              <a:t> feeling of African </a:t>
            </a:r>
            <a:r>
              <a:rPr lang="en-IE" sz="3400" b="1" dirty="0" smtClean="0"/>
              <a:t>hands/</a:t>
            </a:r>
            <a:endParaRPr lang="en-IE" sz="3400" dirty="0"/>
          </a:p>
          <a:p>
            <a:pPr marL="0" indent="0">
              <a:buNone/>
            </a:pPr>
            <a:r>
              <a:rPr lang="en-IE" sz="3400" b="1" dirty="0"/>
              <a:t>		Minute and shrunk for export</a:t>
            </a:r>
            <a:r>
              <a:rPr lang="en-IE" sz="3400" b="1" dirty="0" smtClean="0"/>
              <a:t>,/</a:t>
            </a:r>
            <a:endParaRPr lang="en-IE" sz="3400" dirty="0"/>
          </a:p>
          <a:p>
            <a:pPr marL="0" indent="0">
              <a:buNone/>
            </a:pPr>
            <a:r>
              <a:rPr lang="en-IE" sz="3400" b="1" dirty="0"/>
              <a:t>		Black on black, angrily </a:t>
            </a:r>
            <a:r>
              <a:rPr lang="en-IE" sz="3400" b="1" dirty="0" smtClean="0"/>
              <a:t>clambering./</a:t>
            </a:r>
            <a:endParaRPr lang="en-IE" sz="3400" dirty="0"/>
          </a:p>
          <a:p>
            <a:pPr marL="0" indent="0">
              <a:buNone/>
            </a:pPr>
            <a:r>
              <a:rPr lang="en-IE" sz="3400" b="1" dirty="0"/>
              <a:t> </a:t>
            </a:r>
            <a:endParaRPr lang="en-IE" sz="3400" dirty="0"/>
          </a:p>
          <a:p>
            <a:r>
              <a:rPr lang="en-IE" sz="3400" dirty="0"/>
              <a:t>The repetition in </a:t>
            </a:r>
            <a:r>
              <a:rPr lang="en-IE" sz="3400" b="1" dirty="0"/>
              <a:t>“dark, dark”</a:t>
            </a:r>
            <a:r>
              <a:rPr lang="en-IE" sz="3400" dirty="0"/>
              <a:t> and </a:t>
            </a:r>
            <a:r>
              <a:rPr lang="en-IE" sz="3400" b="1" dirty="0"/>
              <a:t>“Black on black”,</a:t>
            </a:r>
            <a:r>
              <a:rPr lang="en-IE" sz="3400" dirty="0"/>
              <a:t> the sensuous details of </a:t>
            </a:r>
            <a:r>
              <a:rPr lang="en-IE" sz="3400" b="1" dirty="0"/>
              <a:t>“</a:t>
            </a:r>
            <a:r>
              <a:rPr lang="en-IE" sz="3400" b="1" dirty="0" err="1"/>
              <a:t>swarmy</a:t>
            </a:r>
            <a:r>
              <a:rPr lang="en-IE" sz="3400" b="1" dirty="0"/>
              <a:t>”</a:t>
            </a:r>
            <a:r>
              <a:rPr lang="en-IE" sz="3400" dirty="0"/>
              <a:t> and </a:t>
            </a:r>
            <a:r>
              <a:rPr lang="en-IE" sz="3400" b="1" dirty="0"/>
              <a:t>“shrunk”,</a:t>
            </a:r>
            <a:r>
              <a:rPr lang="en-IE" sz="3400" dirty="0"/>
              <a:t> the energy of </a:t>
            </a:r>
            <a:r>
              <a:rPr lang="en-IE" sz="3400" b="1" dirty="0"/>
              <a:t>“angrily clambering”</a:t>
            </a:r>
            <a:r>
              <a:rPr lang="en-IE" sz="3400" dirty="0"/>
              <a:t> create a hidden, claustrophobic scene of heat, dark oppression and helpless desperation.</a:t>
            </a:r>
          </a:p>
          <a:p>
            <a:endParaRPr lang="en-IE" dirty="0"/>
          </a:p>
        </p:txBody>
      </p:sp>
    </p:spTree>
    <p:extLst>
      <p:ext uri="{BB962C8B-B14F-4D97-AF65-F5344CB8AC3E}">
        <p14:creationId xmlns:p14="http://schemas.microsoft.com/office/powerpoint/2010/main" val="3601610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640960" cy="6264696"/>
          </a:xfrm>
        </p:spPr>
        <p:txBody>
          <a:bodyPr>
            <a:noAutofit/>
          </a:bodyPr>
          <a:lstStyle/>
          <a:p>
            <a:r>
              <a:rPr lang="en-IE" sz="2400" dirty="0"/>
              <a:t>The noise terrifies her and the image of the bees as an unruly Roman mob suggests chaos and danger. She saw them as Africans; she hears them as Romans:</a:t>
            </a:r>
          </a:p>
          <a:p>
            <a:pPr marL="0" indent="0">
              <a:buNone/>
            </a:pPr>
            <a:r>
              <a:rPr lang="en-IE" sz="2400" dirty="0"/>
              <a:t> </a:t>
            </a:r>
          </a:p>
          <a:p>
            <a:pPr marL="0" indent="0">
              <a:buNone/>
            </a:pPr>
            <a:r>
              <a:rPr lang="en-IE" sz="2400" dirty="0"/>
              <a:t>		</a:t>
            </a:r>
            <a:r>
              <a:rPr lang="en-IE" sz="2400" b="1" dirty="0"/>
              <a:t>I lay my ear to furious </a:t>
            </a:r>
            <a:r>
              <a:rPr lang="en-IE" sz="2400" b="1" dirty="0" smtClean="0"/>
              <a:t>Latin./</a:t>
            </a:r>
            <a:endParaRPr lang="en-IE" sz="2400" dirty="0"/>
          </a:p>
          <a:p>
            <a:pPr marL="0" indent="0">
              <a:buNone/>
            </a:pPr>
            <a:r>
              <a:rPr lang="en-IE" sz="2400" b="1" dirty="0"/>
              <a:t>		I am not a Caesar</a:t>
            </a:r>
            <a:r>
              <a:rPr lang="en-IE" sz="2400" b="1" dirty="0" smtClean="0"/>
              <a:t>./</a:t>
            </a:r>
            <a:endParaRPr lang="en-IE" sz="2400" dirty="0"/>
          </a:p>
          <a:p>
            <a:pPr marL="0" indent="0">
              <a:buNone/>
            </a:pPr>
            <a:r>
              <a:rPr lang="en-IE" sz="2400" b="1" dirty="0"/>
              <a:t>		I have simply ordered a box of maniacs.</a:t>
            </a:r>
            <a:endParaRPr lang="en-IE" sz="2400" dirty="0"/>
          </a:p>
          <a:p>
            <a:pPr marL="0" indent="0">
              <a:buNone/>
            </a:pPr>
            <a:r>
              <a:rPr lang="en-IE" sz="2400" dirty="0"/>
              <a:t> </a:t>
            </a:r>
          </a:p>
          <a:p>
            <a:r>
              <a:rPr lang="en-IE" sz="2400" dirty="0"/>
              <a:t>It is then that she reconsiders her role. Though she viewed them as frighteningly noisy, she now views herself as all powerful, determining:</a:t>
            </a:r>
          </a:p>
          <a:p>
            <a:pPr marL="0" indent="0">
              <a:buNone/>
            </a:pPr>
            <a:r>
              <a:rPr lang="en-IE" sz="2400" dirty="0"/>
              <a:t> </a:t>
            </a:r>
          </a:p>
          <a:p>
            <a:pPr marL="0" indent="0">
              <a:buNone/>
            </a:pPr>
            <a:r>
              <a:rPr lang="en-IE" sz="2400" b="1" dirty="0"/>
              <a:t>They can be sent </a:t>
            </a:r>
            <a:r>
              <a:rPr lang="en-IE" sz="2400" b="1" dirty="0" smtClean="0"/>
              <a:t>back./</a:t>
            </a:r>
            <a:endParaRPr lang="en-IE" sz="2400" dirty="0"/>
          </a:p>
          <a:p>
            <a:pPr marL="0" indent="0">
              <a:buNone/>
            </a:pPr>
            <a:r>
              <a:rPr lang="en-IE" sz="2400" b="1" dirty="0"/>
              <a:t>They can die, I need feed them nothing. I am the owner.</a:t>
            </a:r>
            <a:endParaRPr lang="en-IE" sz="2400" dirty="0"/>
          </a:p>
          <a:p>
            <a:endParaRPr lang="en-IE" sz="2400" dirty="0"/>
          </a:p>
        </p:txBody>
      </p:sp>
    </p:spTree>
    <p:extLst>
      <p:ext uri="{BB962C8B-B14F-4D97-AF65-F5344CB8AC3E}">
        <p14:creationId xmlns:p14="http://schemas.microsoft.com/office/powerpoint/2010/main" val="1598625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632"/>
            <a:ext cx="9036496" cy="6624736"/>
          </a:xfrm>
        </p:spPr>
        <p:txBody>
          <a:bodyPr>
            <a:normAutofit lnSpcReduction="10000"/>
          </a:bodyPr>
          <a:lstStyle/>
          <a:p>
            <a:r>
              <a:rPr lang="en-IE" dirty="0"/>
              <a:t>There is also a wonderful sense of the bees in their element – not unnaturally locked in a square box – but free to visit the glorious and lyrical laburnum and cherry trees. </a:t>
            </a:r>
          </a:p>
          <a:p>
            <a:r>
              <a:rPr lang="en-IE" dirty="0"/>
              <a:t>The contrast between the confined, crowded world of the box and the freedom that is possible causes the speaker to dwell on how it is possible for her to play ‘sweet God’.</a:t>
            </a:r>
          </a:p>
          <a:p>
            <a:r>
              <a:rPr lang="en-IE" dirty="0"/>
              <a:t>She is </a:t>
            </a:r>
            <a:r>
              <a:rPr lang="en-IE" b="1" dirty="0"/>
              <a:t>‘not a Caesar’</a:t>
            </a:r>
            <a:r>
              <a:rPr lang="en-IE" dirty="0"/>
              <a:t> and therefore incapable of controlling a Roman mob but she is empowered and capable of releasing the bee prisoners: tomorrow ‘</a:t>
            </a:r>
            <a:r>
              <a:rPr lang="en-IE" b="1" dirty="0"/>
              <a:t>I will set them free’</a:t>
            </a:r>
            <a:r>
              <a:rPr lang="en-IE" dirty="0"/>
              <a:t>.</a:t>
            </a:r>
          </a:p>
          <a:p>
            <a:r>
              <a:rPr lang="en-IE" dirty="0"/>
              <a:t>Here the speaker is active, not passive.</a:t>
            </a:r>
          </a:p>
          <a:p>
            <a:endParaRPr lang="en-IE" dirty="0"/>
          </a:p>
        </p:txBody>
      </p:sp>
    </p:spTree>
    <p:extLst>
      <p:ext uri="{BB962C8B-B14F-4D97-AF65-F5344CB8AC3E}">
        <p14:creationId xmlns:p14="http://schemas.microsoft.com/office/powerpoint/2010/main" val="3684848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88640"/>
            <a:ext cx="8928992" cy="6408712"/>
          </a:xfrm>
        </p:spPr>
        <p:txBody>
          <a:bodyPr/>
          <a:lstStyle/>
          <a:p>
            <a:r>
              <a:rPr lang="en-IE" dirty="0"/>
              <a:t>The speaker’s presence is felt throughout: ten sentences begin with ‘I’ and ‘I’ is used eighteen times in all. She in control, not a victim, and the furious, frantic energy of the bees will end because of her. The poem explores the possibility of power and control and the poem concludes: </a:t>
            </a:r>
            <a:r>
              <a:rPr lang="en-IE" b="1" dirty="0"/>
              <a:t>‘The box is only temporary’.</a:t>
            </a:r>
            <a:endParaRPr lang="en-IE" dirty="0"/>
          </a:p>
          <a:p>
            <a:endParaRPr lang="en-IE" dirty="0"/>
          </a:p>
        </p:txBody>
      </p:sp>
    </p:spTree>
    <p:extLst>
      <p:ext uri="{BB962C8B-B14F-4D97-AF65-F5344CB8AC3E}">
        <p14:creationId xmlns:p14="http://schemas.microsoft.com/office/powerpoint/2010/main" val="33258592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471</Words>
  <Application>Microsoft Office PowerPoint</Application>
  <PresentationFormat>On-screen Show (4:3)</PresentationFormat>
  <Paragraphs>44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The Arrival of the Bee Box</vt:lpstr>
      <vt:lpstr>Key Points</vt:lpstr>
      <vt:lpstr>PowerPoint Presentation</vt:lpstr>
      <vt:lpstr>PowerPoint Presentation</vt:lpstr>
      <vt:lpstr>Language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Arrival of the Bee Box</dc:title>
  <dc:creator>Ciara</dc:creator>
  <cp:lastModifiedBy>Ciara</cp:lastModifiedBy>
  <cp:revision>4</cp:revision>
  <dcterms:created xsi:type="dcterms:W3CDTF">2012-10-15T18:43:54Z</dcterms:created>
  <dcterms:modified xsi:type="dcterms:W3CDTF">2012-10-15T18:56:43Z</dcterms:modified>
</cp:coreProperties>
</file>