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58" r:id="rId5"/>
    <p:sldId id="259" r:id="rId6"/>
    <p:sldId id="260" r:id="rId7"/>
    <p:sldId id="261" r:id="rId8"/>
    <p:sldId id="262" r:id="rId9"/>
    <p:sldId id="263" r:id="rId10"/>
    <p:sldId id="264" r:id="rId11"/>
    <p:sldId id="265"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113F9-ACC2-436C-8C62-98BEA4CB0D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3D952007-4AB6-4D2D-92C4-5DAC86EB61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0B19E611-D482-42FC-A9D7-258011D37D97}"/>
              </a:ext>
            </a:extLst>
          </p:cNvPr>
          <p:cNvSpPr>
            <a:spLocks noGrp="1"/>
          </p:cNvSpPr>
          <p:nvPr>
            <p:ph type="dt" sz="half" idx="10"/>
          </p:nvPr>
        </p:nvSpPr>
        <p:spPr/>
        <p:txBody>
          <a:bodyPr/>
          <a:lstStyle/>
          <a:p>
            <a:fld id="{1CA39034-586D-49E2-85C8-4E442D780530}" type="datetimeFigureOut">
              <a:rPr lang="en-IE" smtClean="0"/>
              <a:t>19/03/2019</a:t>
            </a:fld>
            <a:endParaRPr lang="en-IE"/>
          </a:p>
        </p:txBody>
      </p:sp>
      <p:sp>
        <p:nvSpPr>
          <p:cNvPr id="5" name="Footer Placeholder 4">
            <a:extLst>
              <a:ext uri="{FF2B5EF4-FFF2-40B4-BE49-F238E27FC236}">
                <a16:creationId xmlns:a16="http://schemas.microsoft.com/office/drawing/2014/main" id="{2AC1B8E2-B4B3-4537-8A4B-0A92BCEC6438}"/>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3E14BDB8-950C-40F6-AEEC-02BAAE73C82E}"/>
              </a:ext>
            </a:extLst>
          </p:cNvPr>
          <p:cNvSpPr>
            <a:spLocks noGrp="1"/>
          </p:cNvSpPr>
          <p:nvPr>
            <p:ph type="sldNum" sz="quarter" idx="12"/>
          </p:nvPr>
        </p:nvSpPr>
        <p:spPr/>
        <p:txBody>
          <a:bodyPr/>
          <a:lstStyle/>
          <a:p>
            <a:fld id="{2655D42B-5C3C-4E4B-A8C3-ED3DBA979490}" type="slidenum">
              <a:rPr lang="en-IE" smtClean="0"/>
              <a:t>‹#›</a:t>
            </a:fld>
            <a:endParaRPr lang="en-IE"/>
          </a:p>
        </p:txBody>
      </p:sp>
    </p:spTree>
    <p:extLst>
      <p:ext uri="{BB962C8B-B14F-4D97-AF65-F5344CB8AC3E}">
        <p14:creationId xmlns:p14="http://schemas.microsoft.com/office/powerpoint/2010/main" val="4082240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202F3-D995-4888-BBAB-D0A6E4200417}"/>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D39A0BC0-A0C8-44B2-8D2A-88516DE35CC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C7925D6D-93F5-48AD-8471-59BAF2396492}"/>
              </a:ext>
            </a:extLst>
          </p:cNvPr>
          <p:cNvSpPr>
            <a:spLocks noGrp="1"/>
          </p:cNvSpPr>
          <p:nvPr>
            <p:ph type="dt" sz="half" idx="10"/>
          </p:nvPr>
        </p:nvSpPr>
        <p:spPr/>
        <p:txBody>
          <a:bodyPr/>
          <a:lstStyle/>
          <a:p>
            <a:fld id="{1CA39034-586D-49E2-85C8-4E442D780530}" type="datetimeFigureOut">
              <a:rPr lang="en-IE" smtClean="0"/>
              <a:t>19/03/2019</a:t>
            </a:fld>
            <a:endParaRPr lang="en-IE"/>
          </a:p>
        </p:txBody>
      </p:sp>
      <p:sp>
        <p:nvSpPr>
          <p:cNvPr id="5" name="Footer Placeholder 4">
            <a:extLst>
              <a:ext uri="{FF2B5EF4-FFF2-40B4-BE49-F238E27FC236}">
                <a16:creationId xmlns:a16="http://schemas.microsoft.com/office/drawing/2014/main" id="{BE32ACAA-89A4-41CF-A8FB-7E5BB5F97821}"/>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AD4AD4FF-0396-4441-BA5A-A0C4CEE5C15C}"/>
              </a:ext>
            </a:extLst>
          </p:cNvPr>
          <p:cNvSpPr>
            <a:spLocks noGrp="1"/>
          </p:cNvSpPr>
          <p:nvPr>
            <p:ph type="sldNum" sz="quarter" idx="12"/>
          </p:nvPr>
        </p:nvSpPr>
        <p:spPr/>
        <p:txBody>
          <a:bodyPr/>
          <a:lstStyle/>
          <a:p>
            <a:fld id="{2655D42B-5C3C-4E4B-A8C3-ED3DBA979490}" type="slidenum">
              <a:rPr lang="en-IE" smtClean="0"/>
              <a:t>‹#›</a:t>
            </a:fld>
            <a:endParaRPr lang="en-IE"/>
          </a:p>
        </p:txBody>
      </p:sp>
    </p:spTree>
    <p:extLst>
      <p:ext uri="{BB962C8B-B14F-4D97-AF65-F5344CB8AC3E}">
        <p14:creationId xmlns:p14="http://schemas.microsoft.com/office/powerpoint/2010/main" val="1411667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BCA04D-6264-4E49-87AD-3F752F9FEB2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53213439-2F16-4A62-A93C-E658CBDAF15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FB322F3E-C822-451B-90B1-4D268B1932BD}"/>
              </a:ext>
            </a:extLst>
          </p:cNvPr>
          <p:cNvSpPr>
            <a:spLocks noGrp="1"/>
          </p:cNvSpPr>
          <p:nvPr>
            <p:ph type="dt" sz="half" idx="10"/>
          </p:nvPr>
        </p:nvSpPr>
        <p:spPr/>
        <p:txBody>
          <a:bodyPr/>
          <a:lstStyle/>
          <a:p>
            <a:fld id="{1CA39034-586D-49E2-85C8-4E442D780530}" type="datetimeFigureOut">
              <a:rPr lang="en-IE" smtClean="0"/>
              <a:t>19/03/2019</a:t>
            </a:fld>
            <a:endParaRPr lang="en-IE"/>
          </a:p>
        </p:txBody>
      </p:sp>
      <p:sp>
        <p:nvSpPr>
          <p:cNvPr id="5" name="Footer Placeholder 4">
            <a:extLst>
              <a:ext uri="{FF2B5EF4-FFF2-40B4-BE49-F238E27FC236}">
                <a16:creationId xmlns:a16="http://schemas.microsoft.com/office/drawing/2014/main" id="{091154AA-77CD-4509-897D-6A69E8A48B64}"/>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827D7EF4-B745-4596-8E47-94A57F300C91}"/>
              </a:ext>
            </a:extLst>
          </p:cNvPr>
          <p:cNvSpPr>
            <a:spLocks noGrp="1"/>
          </p:cNvSpPr>
          <p:nvPr>
            <p:ph type="sldNum" sz="quarter" idx="12"/>
          </p:nvPr>
        </p:nvSpPr>
        <p:spPr/>
        <p:txBody>
          <a:bodyPr/>
          <a:lstStyle/>
          <a:p>
            <a:fld id="{2655D42B-5C3C-4E4B-A8C3-ED3DBA979490}" type="slidenum">
              <a:rPr lang="en-IE" smtClean="0"/>
              <a:t>‹#›</a:t>
            </a:fld>
            <a:endParaRPr lang="en-IE"/>
          </a:p>
        </p:txBody>
      </p:sp>
    </p:spTree>
    <p:extLst>
      <p:ext uri="{BB962C8B-B14F-4D97-AF65-F5344CB8AC3E}">
        <p14:creationId xmlns:p14="http://schemas.microsoft.com/office/powerpoint/2010/main" val="621935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000C1-6C0A-4F67-9F25-914DE3BD8F2A}"/>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B8C7193F-E22A-47C7-A689-F07D730A334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9A0F010F-AE3F-43BD-B1D8-B61C077A0A3D}"/>
              </a:ext>
            </a:extLst>
          </p:cNvPr>
          <p:cNvSpPr>
            <a:spLocks noGrp="1"/>
          </p:cNvSpPr>
          <p:nvPr>
            <p:ph type="dt" sz="half" idx="10"/>
          </p:nvPr>
        </p:nvSpPr>
        <p:spPr/>
        <p:txBody>
          <a:bodyPr/>
          <a:lstStyle/>
          <a:p>
            <a:fld id="{1CA39034-586D-49E2-85C8-4E442D780530}" type="datetimeFigureOut">
              <a:rPr lang="en-IE" smtClean="0"/>
              <a:t>19/03/2019</a:t>
            </a:fld>
            <a:endParaRPr lang="en-IE"/>
          </a:p>
        </p:txBody>
      </p:sp>
      <p:sp>
        <p:nvSpPr>
          <p:cNvPr id="5" name="Footer Placeholder 4">
            <a:extLst>
              <a:ext uri="{FF2B5EF4-FFF2-40B4-BE49-F238E27FC236}">
                <a16:creationId xmlns:a16="http://schemas.microsoft.com/office/drawing/2014/main" id="{BB8DB3F8-818D-4A72-9E88-6982B3C540C6}"/>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7E2764BC-37A3-471E-B53F-D51C4B76EB93}"/>
              </a:ext>
            </a:extLst>
          </p:cNvPr>
          <p:cNvSpPr>
            <a:spLocks noGrp="1"/>
          </p:cNvSpPr>
          <p:nvPr>
            <p:ph type="sldNum" sz="quarter" idx="12"/>
          </p:nvPr>
        </p:nvSpPr>
        <p:spPr/>
        <p:txBody>
          <a:bodyPr/>
          <a:lstStyle/>
          <a:p>
            <a:fld id="{2655D42B-5C3C-4E4B-A8C3-ED3DBA979490}" type="slidenum">
              <a:rPr lang="en-IE" smtClean="0"/>
              <a:t>‹#›</a:t>
            </a:fld>
            <a:endParaRPr lang="en-IE"/>
          </a:p>
        </p:txBody>
      </p:sp>
    </p:spTree>
    <p:extLst>
      <p:ext uri="{BB962C8B-B14F-4D97-AF65-F5344CB8AC3E}">
        <p14:creationId xmlns:p14="http://schemas.microsoft.com/office/powerpoint/2010/main" val="181729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BFF3E-66D8-43F3-825A-2D19EF41A9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8C3EA346-8C8A-49E6-A9E0-6C5A4EC33A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52267C3-0F41-49C0-8914-544347BCF6D6}"/>
              </a:ext>
            </a:extLst>
          </p:cNvPr>
          <p:cNvSpPr>
            <a:spLocks noGrp="1"/>
          </p:cNvSpPr>
          <p:nvPr>
            <p:ph type="dt" sz="half" idx="10"/>
          </p:nvPr>
        </p:nvSpPr>
        <p:spPr/>
        <p:txBody>
          <a:bodyPr/>
          <a:lstStyle/>
          <a:p>
            <a:fld id="{1CA39034-586D-49E2-85C8-4E442D780530}" type="datetimeFigureOut">
              <a:rPr lang="en-IE" smtClean="0"/>
              <a:t>19/03/2019</a:t>
            </a:fld>
            <a:endParaRPr lang="en-IE"/>
          </a:p>
        </p:txBody>
      </p:sp>
      <p:sp>
        <p:nvSpPr>
          <p:cNvPr id="5" name="Footer Placeholder 4">
            <a:extLst>
              <a:ext uri="{FF2B5EF4-FFF2-40B4-BE49-F238E27FC236}">
                <a16:creationId xmlns:a16="http://schemas.microsoft.com/office/drawing/2014/main" id="{2E496B4A-5ADA-4448-9A22-2394348A427A}"/>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D6AD7EA4-0E47-4354-BCF9-B0258A70B04A}"/>
              </a:ext>
            </a:extLst>
          </p:cNvPr>
          <p:cNvSpPr>
            <a:spLocks noGrp="1"/>
          </p:cNvSpPr>
          <p:nvPr>
            <p:ph type="sldNum" sz="quarter" idx="12"/>
          </p:nvPr>
        </p:nvSpPr>
        <p:spPr/>
        <p:txBody>
          <a:bodyPr/>
          <a:lstStyle/>
          <a:p>
            <a:fld id="{2655D42B-5C3C-4E4B-A8C3-ED3DBA979490}" type="slidenum">
              <a:rPr lang="en-IE" smtClean="0"/>
              <a:t>‹#›</a:t>
            </a:fld>
            <a:endParaRPr lang="en-IE"/>
          </a:p>
        </p:txBody>
      </p:sp>
    </p:spTree>
    <p:extLst>
      <p:ext uri="{BB962C8B-B14F-4D97-AF65-F5344CB8AC3E}">
        <p14:creationId xmlns:p14="http://schemas.microsoft.com/office/powerpoint/2010/main" val="967423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70EF0-FBA9-4A1F-BB53-9522F2C063C0}"/>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2B370386-A484-422E-AEB4-3951695E9C5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2651A3D0-B214-478A-9815-1D6FB3DCF3E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2D70899C-0AC3-4BDF-8E2D-1A77BF07D023}"/>
              </a:ext>
            </a:extLst>
          </p:cNvPr>
          <p:cNvSpPr>
            <a:spLocks noGrp="1"/>
          </p:cNvSpPr>
          <p:nvPr>
            <p:ph type="dt" sz="half" idx="10"/>
          </p:nvPr>
        </p:nvSpPr>
        <p:spPr/>
        <p:txBody>
          <a:bodyPr/>
          <a:lstStyle/>
          <a:p>
            <a:fld id="{1CA39034-586D-49E2-85C8-4E442D780530}" type="datetimeFigureOut">
              <a:rPr lang="en-IE" smtClean="0"/>
              <a:t>19/03/2019</a:t>
            </a:fld>
            <a:endParaRPr lang="en-IE"/>
          </a:p>
        </p:txBody>
      </p:sp>
      <p:sp>
        <p:nvSpPr>
          <p:cNvPr id="6" name="Footer Placeholder 5">
            <a:extLst>
              <a:ext uri="{FF2B5EF4-FFF2-40B4-BE49-F238E27FC236}">
                <a16:creationId xmlns:a16="http://schemas.microsoft.com/office/drawing/2014/main" id="{539B8907-2909-42E5-B8D8-C39C65013662}"/>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4D966D45-4A40-4961-96A8-67DDC7E77864}"/>
              </a:ext>
            </a:extLst>
          </p:cNvPr>
          <p:cNvSpPr>
            <a:spLocks noGrp="1"/>
          </p:cNvSpPr>
          <p:nvPr>
            <p:ph type="sldNum" sz="quarter" idx="12"/>
          </p:nvPr>
        </p:nvSpPr>
        <p:spPr/>
        <p:txBody>
          <a:bodyPr/>
          <a:lstStyle/>
          <a:p>
            <a:fld id="{2655D42B-5C3C-4E4B-A8C3-ED3DBA979490}" type="slidenum">
              <a:rPr lang="en-IE" smtClean="0"/>
              <a:t>‹#›</a:t>
            </a:fld>
            <a:endParaRPr lang="en-IE"/>
          </a:p>
        </p:txBody>
      </p:sp>
    </p:spTree>
    <p:extLst>
      <p:ext uri="{BB962C8B-B14F-4D97-AF65-F5344CB8AC3E}">
        <p14:creationId xmlns:p14="http://schemas.microsoft.com/office/powerpoint/2010/main" val="451533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1C870-AE26-4003-A5D9-576721F434BA}"/>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22F9BF9E-8879-46EA-B942-DB4A8745A1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EF99101-6D44-47F5-BD5F-5DF6F01C47C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8CE47406-6B72-4F45-A21C-C1BD039739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A333335-43D3-43AC-B2EA-861860BC7F4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F9FBEE8C-6280-4D8E-BAB4-C80FBA868BF2}"/>
              </a:ext>
            </a:extLst>
          </p:cNvPr>
          <p:cNvSpPr>
            <a:spLocks noGrp="1"/>
          </p:cNvSpPr>
          <p:nvPr>
            <p:ph type="dt" sz="half" idx="10"/>
          </p:nvPr>
        </p:nvSpPr>
        <p:spPr/>
        <p:txBody>
          <a:bodyPr/>
          <a:lstStyle/>
          <a:p>
            <a:fld id="{1CA39034-586D-49E2-85C8-4E442D780530}" type="datetimeFigureOut">
              <a:rPr lang="en-IE" smtClean="0"/>
              <a:t>19/03/2019</a:t>
            </a:fld>
            <a:endParaRPr lang="en-IE"/>
          </a:p>
        </p:txBody>
      </p:sp>
      <p:sp>
        <p:nvSpPr>
          <p:cNvPr id="8" name="Footer Placeholder 7">
            <a:extLst>
              <a:ext uri="{FF2B5EF4-FFF2-40B4-BE49-F238E27FC236}">
                <a16:creationId xmlns:a16="http://schemas.microsoft.com/office/drawing/2014/main" id="{7A622CF5-8E47-4823-9DB2-9A5F7839D59D}"/>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2243BF10-C2AD-4CC1-9454-FB281F30F551}"/>
              </a:ext>
            </a:extLst>
          </p:cNvPr>
          <p:cNvSpPr>
            <a:spLocks noGrp="1"/>
          </p:cNvSpPr>
          <p:nvPr>
            <p:ph type="sldNum" sz="quarter" idx="12"/>
          </p:nvPr>
        </p:nvSpPr>
        <p:spPr/>
        <p:txBody>
          <a:bodyPr/>
          <a:lstStyle/>
          <a:p>
            <a:fld id="{2655D42B-5C3C-4E4B-A8C3-ED3DBA979490}" type="slidenum">
              <a:rPr lang="en-IE" smtClean="0"/>
              <a:t>‹#›</a:t>
            </a:fld>
            <a:endParaRPr lang="en-IE"/>
          </a:p>
        </p:txBody>
      </p:sp>
    </p:spTree>
    <p:extLst>
      <p:ext uri="{BB962C8B-B14F-4D97-AF65-F5344CB8AC3E}">
        <p14:creationId xmlns:p14="http://schemas.microsoft.com/office/powerpoint/2010/main" val="2854040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02145-5C3C-4D4C-A3DC-37599ED1406A}"/>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4F90C71E-0CB6-409F-978B-FC70FAB0067A}"/>
              </a:ext>
            </a:extLst>
          </p:cNvPr>
          <p:cNvSpPr>
            <a:spLocks noGrp="1"/>
          </p:cNvSpPr>
          <p:nvPr>
            <p:ph type="dt" sz="half" idx="10"/>
          </p:nvPr>
        </p:nvSpPr>
        <p:spPr/>
        <p:txBody>
          <a:bodyPr/>
          <a:lstStyle/>
          <a:p>
            <a:fld id="{1CA39034-586D-49E2-85C8-4E442D780530}" type="datetimeFigureOut">
              <a:rPr lang="en-IE" smtClean="0"/>
              <a:t>19/03/2019</a:t>
            </a:fld>
            <a:endParaRPr lang="en-IE"/>
          </a:p>
        </p:txBody>
      </p:sp>
      <p:sp>
        <p:nvSpPr>
          <p:cNvPr id="4" name="Footer Placeholder 3">
            <a:extLst>
              <a:ext uri="{FF2B5EF4-FFF2-40B4-BE49-F238E27FC236}">
                <a16:creationId xmlns:a16="http://schemas.microsoft.com/office/drawing/2014/main" id="{D24B006A-58D7-4A6B-9CF4-C906F0A6F73D}"/>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DAA40C60-6162-43F5-88C0-00E0DF605359}"/>
              </a:ext>
            </a:extLst>
          </p:cNvPr>
          <p:cNvSpPr>
            <a:spLocks noGrp="1"/>
          </p:cNvSpPr>
          <p:nvPr>
            <p:ph type="sldNum" sz="quarter" idx="12"/>
          </p:nvPr>
        </p:nvSpPr>
        <p:spPr/>
        <p:txBody>
          <a:bodyPr/>
          <a:lstStyle/>
          <a:p>
            <a:fld id="{2655D42B-5C3C-4E4B-A8C3-ED3DBA979490}" type="slidenum">
              <a:rPr lang="en-IE" smtClean="0"/>
              <a:t>‹#›</a:t>
            </a:fld>
            <a:endParaRPr lang="en-IE"/>
          </a:p>
        </p:txBody>
      </p:sp>
    </p:spTree>
    <p:extLst>
      <p:ext uri="{BB962C8B-B14F-4D97-AF65-F5344CB8AC3E}">
        <p14:creationId xmlns:p14="http://schemas.microsoft.com/office/powerpoint/2010/main" val="3201777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CA7EC9-C648-420A-BA15-D65C3C6AB8CB}"/>
              </a:ext>
            </a:extLst>
          </p:cNvPr>
          <p:cNvSpPr>
            <a:spLocks noGrp="1"/>
          </p:cNvSpPr>
          <p:nvPr>
            <p:ph type="dt" sz="half" idx="10"/>
          </p:nvPr>
        </p:nvSpPr>
        <p:spPr/>
        <p:txBody>
          <a:bodyPr/>
          <a:lstStyle/>
          <a:p>
            <a:fld id="{1CA39034-586D-49E2-85C8-4E442D780530}" type="datetimeFigureOut">
              <a:rPr lang="en-IE" smtClean="0"/>
              <a:t>19/03/2019</a:t>
            </a:fld>
            <a:endParaRPr lang="en-IE"/>
          </a:p>
        </p:txBody>
      </p:sp>
      <p:sp>
        <p:nvSpPr>
          <p:cNvPr id="3" name="Footer Placeholder 2">
            <a:extLst>
              <a:ext uri="{FF2B5EF4-FFF2-40B4-BE49-F238E27FC236}">
                <a16:creationId xmlns:a16="http://schemas.microsoft.com/office/drawing/2014/main" id="{9D4D8B8C-E19A-4F85-9E2F-5E3535C6589A}"/>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FE39398D-7679-44A9-8E9E-174C271FAA10}"/>
              </a:ext>
            </a:extLst>
          </p:cNvPr>
          <p:cNvSpPr>
            <a:spLocks noGrp="1"/>
          </p:cNvSpPr>
          <p:nvPr>
            <p:ph type="sldNum" sz="quarter" idx="12"/>
          </p:nvPr>
        </p:nvSpPr>
        <p:spPr/>
        <p:txBody>
          <a:bodyPr/>
          <a:lstStyle/>
          <a:p>
            <a:fld id="{2655D42B-5C3C-4E4B-A8C3-ED3DBA979490}" type="slidenum">
              <a:rPr lang="en-IE" smtClean="0"/>
              <a:t>‹#›</a:t>
            </a:fld>
            <a:endParaRPr lang="en-IE"/>
          </a:p>
        </p:txBody>
      </p:sp>
    </p:spTree>
    <p:extLst>
      <p:ext uri="{BB962C8B-B14F-4D97-AF65-F5344CB8AC3E}">
        <p14:creationId xmlns:p14="http://schemas.microsoft.com/office/powerpoint/2010/main" val="3913259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C8150-EC29-4132-91A6-5597B7EBC2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D2888830-B9FB-43E3-985F-B2E38AEFCB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C2BF315D-F4D9-4B5A-9598-54B465D27A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15A0724-B741-4772-A2A9-E2FEA37BC348}"/>
              </a:ext>
            </a:extLst>
          </p:cNvPr>
          <p:cNvSpPr>
            <a:spLocks noGrp="1"/>
          </p:cNvSpPr>
          <p:nvPr>
            <p:ph type="dt" sz="half" idx="10"/>
          </p:nvPr>
        </p:nvSpPr>
        <p:spPr/>
        <p:txBody>
          <a:bodyPr/>
          <a:lstStyle/>
          <a:p>
            <a:fld id="{1CA39034-586D-49E2-85C8-4E442D780530}" type="datetimeFigureOut">
              <a:rPr lang="en-IE" smtClean="0"/>
              <a:t>19/03/2019</a:t>
            </a:fld>
            <a:endParaRPr lang="en-IE"/>
          </a:p>
        </p:txBody>
      </p:sp>
      <p:sp>
        <p:nvSpPr>
          <p:cNvPr id="6" name="Footer Placeholder 5">
            <a:extLst>
              <a:ext uri="{FF2B5EF4-FFF2-40B4-BE49-F238E27FC236}">
                <a16:creationId xmlns:a16="http://schemas.microsoft.com/office/drawing/2014/main" id="{49E439AF-6523-4237-865B-5D80C1B3D9D6}"/>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5460B8AF-EEE4-4234-9FDF-0BA58087E46B}"/>
              </a:ext>
            </a:extLst>
          </p:cNvPr>
          <p:cNvSpPr>
            <a:spLocks noGrp="1"/>
          </p:cNvSpPr>
          <p:nvPr>
            <p:ph type="sldNum" sz="quarter" idx="12"/>
          </p:nvPr>
        </p:nvSpPr>
        <p:spPr/>
        <p:txBody>
          <a:bodyPr/>
          <a:lstStyle/>
          <a:p>
            <a:fld id="{2655D42B-5C3C-4E4B-A8C3-ED3DBA979490}" type="slidenum">
              <a:rPr lang="en-IE" smtClean="0"/>
              <a:t>‹#›</a:t>
            </a:fld>
            <a:endParaRPr lang="en-IE"/>
          </a:p>
        </p:txBody>
      </p:sp>
    </p:spTree>
    <p:extLst>
      <p:ext uri="{BB962C8B-B14F-4D97-AF65-F5344CB8AC3E}">
        <p14:creationId xmlns:p14="http://schemas.microsoft.com/office/powerpoint/2010/main" val="3520998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79259-B26F-481B-B07C-B3E6743921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FA099E4D-6DB2-4791-B2A5-18C43E730F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A701BEA0-1119-49A1-AED7-4954162438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97384F1-E65E-493B-B903-098A51F58A4E}"/>
              </a:ext>
            </a:extLst>
          </p:cNvPr>
          <p:cNvSpPr>
            <a:spLocks noGrp="1"/>
          </p:cNvSpPr>
          <p:nvPr>
            <p:ph type="dt" sz="half" idx="10"/>
          </p:nvPr>
        </p:nvSpPr>
        <p:spPr/>
        <p:txBody>
          <a:bodyPr/>
          <a:lstStyle/>
          <a:p>
            <a:fld id="{1CA39034-586D-49E2-85C8-4E442D780530}" type="datetimeFigureOut">
              <a:rPr lang="en-IE" smtClean="0"/>
              <a:t>19/03/2019</a:t>
            </a:fld>
            <a:endParaRPr lang="en-IE"/>
          </a:p>
        </p:txBody>
      </p:sp>
      <p:sp>
        <p:nvSpPr>
          <p:cNvPr id="6" name="Footer Placeholder 5">
            <a:extLst>
              <a:ext uri="{FF2B5EF4-FFF2-40B4-BE49-F238E27FC236}">
                <a16:creationId xmlns:a16="http://schemas.microsoft.com/office/drawing/2014/main" id="{3B33990C-CB0A-4C9F-B003-4FAF704911A8}"/>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0B6C36AD-0C2F-48E8-8D4A-A7B6289B7015}"/>
              </a:ext>
            </a:extLst>
          </p:cNvPr>
          <p:cNvSpPr>
            <a:spLocks noGrp="1"/>
          </p:cNvSpPr>
          <p:nvPr>
            <p:ph type="sldNum" sz="quarter" idx="12"/>
          </p:nvPr>
        </p:nvSpPr>
        <p:spPr/>
        <p:txBody>
          <a:bodyPr/>
          <a:lstStyle/>
          <a:p>
            <a:fld id="{2655D42B-5C3C-4E4B-A8C3-ED3DBA979490}" type="slidenum">
              <a:rPr lang="en-IE" smtClean="0"/>
              <a:t>‹#›</a:t>
            </a:fld>
            <a:endParaRPr lang="en-IE"/>
          </a:p>
        </p:txBody>
      </p:sp>
    </p:spTree>
    <p:extLst>
      <p:ext uri="{BB962C8B-B14F-4D97-AF65-F5344CB8AC3E}">
        <p14:creationId xmlns:p14="http://schemas.microsoft.com/office/powerpoint/2010/main" val="2032779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D84E7C-9B1F-4CEE-8B80-AA8710C715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E5530432-180B-4BDF-B08A-66DEA24038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EC716231-B18A-41FE-9E59-CE452A9701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A39034-586D-49E2-85C8-4E442D780530}" type="datetimeFigureOut">
              <a:rPr lang="en-IE" smtClean="0"/>
              <a:t>19/03/2019</a:t>
            </a:fld>
            <a:endParaRPr lang="en-IE"/>
          </a:p>
        </p:txBody>
      </p:sp>
      <p:sp>
        <p:nvSpPr>
          <p:cNvPr id="5" name="Footer Placeholder 4">
            <a:extLst>
              <a:ext uri="{FF2B5EF4-FFF2-40B4-BE49-F238E27FC236}">
                <a16:creationId xmlns:a16="http://schemas.microsoft.com/office/drawing/2014/main" id="{0C0CD557-3005-4722-BCB1-732F4B62B3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73F33023-D829-4393-9CE4-B2134D26DF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55D42B-5C3C-4E4B-A8C3-ED3DBA979490}" type="slidenum">
              <a:rPr lang="en-IE" smtClean="0"/>
              <a:t>‹#›</a:t>
            </a:fld>
            <a:endParaRPr lang="en-IE"/>
          </a:p>
        </p:txBody>
      </p:sp>
    </p:spTree>
    <p:extLst>
      <p:ext uri="{BB962C8B-B14F-4D97-AF65-F5344CB8AC3E}">
        <p14:creationId xmlns:p14="http://schemas.microsoft.com/office/powerpoint/2010/main" val="23644111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CA289-A747-4967-A0CC-3313EF6245CF}"/>
              </a:ext>
            </a:extLst>
          </p:cNvPr>
          <p:cNvSpPr>
            <a:spLocks noGrp="1"/>
          </p:cNvSpPr>
          <p:nvPr>
            <p:ph type="ctrTitle"/>
          </p:nvPr>
        </p:nvSpPr>
        <p:spPr/>
        <p:txBody>
          <a:bodyPr/>
          <a:lstStyle/>
          <a:p>
            <a:r>
              <a:rPr lang="en-IE" dirty="0">
                <a:solidFill>
                  <a:schemeClr val="bg1"/>
                </a:solidFill>
              </a:rPr>
              <a:t>Street</a:t>
            </a:r>
          </a:p>
        </p:txBody>
      </p:sp>
      <p:sp>
        <p:nvSpPr>
          <p:cNvPr id="3" name="Subtitle 2">
            <a:extLst>
              <a:ext uri="{FF2B5EF4-FFF2-40B4-BE49-F238E27FC236}">
                <a16:creationId xmlns:a16="http://schemas.microsoft.com/office/drawing/2014/main" id="{F2456128-A22E-4264-94BF-B6F2C8419748}"/>
              </a:ext>
            </a:extLst>
          </p:cNvPr>
          <p:cNvSpPr>
            <a:spLocks noGrp="1"/>
          </p:cNvSpPr>
          <p:nvPr>
            <p:ph type="subTitle" idx="1"/>
          </p:nvPr>
        </p:nvSpPr>
        <p:spPr/>
        <p:txBody>
          <a:bodyPr/>
          <a:lstStyle/>
          <a:p>
            <a:r>
              <a:rPr lang="en-IE" dirty="0" err="1">
                <a:solidFill>
                  <a:schemeClr val="bg1"/>
                </a:solidFill>
              </a:rPr>
              <a:t>Eilean</a:t>
            </a:r>
            <a:r>
              <a:rPr lang="en-IE" dirty="0">
                <a:solidFill>
                  <a:schemeClr val="bg1"/>
                </a:solidFill>
              </a:rPr>
              <a:t> </a:t>
            </a:r>
            <a:r>
              <a:rPr lang="en-IE" dirty="0" err="1">
                <a:solidFill>
                  <a:schemeClr val="bg1"/>
                </a:solidFill>
              </a:rPr>
              <a:t>Ní</a:t>
            </a:r>
            <a:r>
              <a:rPr lang="en-IE" dirty="0">
                <a:solidFill>
                  <a:schemeClr val="bg1"/>
                </a:solidFill>
              </a:rPr>
              <a:t> </a:t>
            </a:r>
            <a:r>
              <a:rPr lang="en-IE" dirty="0" err="1">
                <a:solidFill>
                  <a:schemeClr val="bg1"/>
                </a:solidFill>
              </a:rPr>
              <a:t>Chuilleanáin</a:t>
            </a:r>
            <a:endParaRPr lang="en-IE" dirty="0">
              <a:solidFill>
                <a:schemeClr val="bg1"/>
              </a:solidFill>
            </a:endParaRPr>
          </a:p>
        </p:txBody>
      </p:sp>
    </p:spTree>
    <p:extLst>
      <p:ext uri="{BB962C8B-B14F-4D97-AF65-F5344CB8AC3E}">
        <p14:creationId xmlns:p14="http://schemas.microsoft.com/office/powerpoint/2010/main" val="29112517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3870" y="374015"/>
            <a:ext cx="10515600" cy="4351338"/>
          </a:xfrm>
        </p:spPr>
        <p:txBody>
          <a:bodyPr>
            <a:noAutofit/>
          </a:bodyPr>
          <a:lstStyle/>
          <a:p>
            <a:r>
              <a:rPr lang="en-IE" sz="3200" i="1" dirty="0" smtClean="0">
                <a:solidFill>
                  <a:schemeClr val="bg1"/>
                </a:solidFill>
              </a:rPr>
              <a:t>Street</a:t>
            </a:r>
            <a:r>
              <a:rPr lang="en-IE" sz="3200" dirty="0" smtClean="0">
                <a:solidFill>
                  <a:schemeClr val="bg1"/>
                </a:solidFill>
              </a:rPr>
              <a:t> is an unusual variant of the quest type of fairy tale.</a:t>
            </a:r>
          </a:p>
          <a:p>
            <a:r>
              <a:rPr lang="en-IE" sz="3200" dirty="0">
                <a:solidFill>
                  <a:schemeClr val="bg1"/>
                </a:solidFill>
              </a:rPr>
              <a:t>T</a:t>
            </a:r>
            <a:r>
              <a:rPr lang="en-IE" sz="3200" dirty="0" smtClean="0">
                <a:solidFill>
                  <a:schemeClr val="bg1"/>
                </a:solidFill>
              </a:rPr>
              <a:t>he domestic normality of the images conceals the strangeness of the attraction.</a:t>
            </a:r>
          </a:p>
          <a:p>
            <a:r>
              <a:rPr lang="en-IE" sz="3200" dirty="0" smtClean="0">
                <a:solidFill>
                  <a:schemeClr val="bg1"/>
                </a:solidFill>
              </a:rPr>
              <a:t>The man is prepared to follow the woman in a manner that is almost menacing. </a:t>
            </a:r>
          </a:p>
          <a:p>
            <a:r>
              <a:rPr lang="en-IE" sz="3200" dirty="0" smtClean="0">
                <a:solidFill>
                  <a:schemeClr val="bg1"/>
                </a:solidFill>
              </a:rPr>
              <a:t>He “fell in love with her” when he saw her wearing the clothing and bearing the knife of the trade.</a:t>
            </a:r>
          </a:p>
          <a:p>
            <a:r>
              <a:rPr lang="en-IE" sz="3200" dirty="0" smtClean="0">
                <a:solidFill>
                  <a:schemeClr val="bg1"/>
                </a:solidFill>
              </a:rPr>
              <a:t>He appears more fascinated with the drops of blood on the ground than with her bloodied heel prints (a lot of blood must have been spilt if it actually seeped into her shoes!) than he does with her personality or actual beauty.</a:t>
            </a:r>
            <a:endParaRPr lang="en-IE" sz="3200" dirty="0">
              <a:solidFill>
                <a:schemeClr val="bg1"/>
              </a:solidFill>
            </a:endParaRPr>
          </a:p>
        </p:txBody>
      </p:sp>
    </p:spTree>
    <p:extLst>
      <p:ext uri="{BB962C8B-B14F-4D97-AF65-F5344CB8AC3E}">
        <p14:creationId xmlns:p14="http://schemas.microsoft.com/office/powerpoint/2010/main" val="3798675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3860" y="534035"/>
            <a:ext cx="10515600" cy="4351338"/>
          </a:xfrm>
        </p:spPr>
        <p:txBody>
          <a:bodyPr>
            <a:normAutofit/>
          </a:bodyPr>
          <a:lstStyle/>
          <a:p>
            <a:r>
              <a:rPr lang="en-IE" sz="4000" dirty="0" smtClean="0">
                <a:solidFill>
                  <a:schemeClr val="bg1"/>
                </a:solidFill>
              </a:rPr>
              <a:t>There is no doubt that in this poem </a:t>
            </a:r>
            <a:r>
              <a:rPr lang="en-IE" sz="4000" dirty="0" err="1" smtClean="0">
                <a:solidFill>
                  <a:schemeClr val="bg1"/>
                </a:solidFill>
              </a:rPr>
              <a:t>Ní</a:t>
            </a:r>
            <a:r>
              <a:rPr lang="en-IE" sz="4000" dirty="0" smtClean="0">
                <a:solidFill>
                  <a:schemeClr val="bg1"/>
                </a:solidFill>
              </a:rPr>
              <a:t> </a:t>
            </a:r>
            <a:r>
              <a:rPr lang="en-IE" sz="4000" dirty="0" err="1" smtClean="0">
                <a:solidFill>
                  <a:schemeClr val="bg1"/>
                </a:solidFill>
              </a:rPr>
              <a:t>Chuilleanáin</a:t>
            </a:r>
            <a:r>
              <a:rPr lang="en-IE" sz="4000" dirty="0" smtClean="0">
                <a:solidFill>
                  <a:schemeClr val="bg1"/>
                </a:solidFill>
              </a:rPr>
              <a:t> dangles a story before the bewildered eyes of the readers and allows us to ponder its mystery for themselves.</a:t>
            </a:r>
            <a:endParaRPr lang="en-IE" sz="4000" dirty="0">
              <a:solidFill>
                <a:schemeClr val="bg1"/>
              </a:solidFill>
            </a:endParaRPr>
          </a:p>
        </p:txBody>
      </p:sp>
    </p:spTree>
    <p:extLst>
      <p:ext uri="{BB962C8B-B14F-4D97-AF65-F5344CB8AC3E}">
        <p14:creationId xmlns:p14="http://schemas.microsoft.com/office/powerpoint/2010/main" val="2243517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136775" y="228600"/>
            <a:ext cx="8153400" cy="990600"/>
          </a:xfrm>
        </p:spPr>
        <p:txBody>
          <a:bodyPr/>
          <a:lstStyle/>
          <a:p>
            <a:r>
              <a:rPr lang="en-IE" altLang="en-US" dirty="0" smtClean="0">
                <a:solidFill>
                  <a:schemeClr val="bg1"/>
                </a:solidFill>
              </a:rPr>
              <a:t>LANGUAGE</a:t>
            </a:r>
          </a:p>
        </p:txBody>
      </p:sp>
      <p:sp>
        <p:nvSpPr>
          <p:cNvPr id="3" name="Content Placeholder 2">
            <a:extLst>
              <a:ext uri="{FF2B5EF4-FFF2-40B4-BE49-F238E27FC236}">
                <a16:creationId xmlns:a16="http://schemas.microsoft.com/office/drawing/2014/main" id="{D31E83B1-982C-42D6-A1A6-DCB9228765E9}"/>
              </a:ext>
            </a:extLst>
          </p:cNvPr>
          <p:cNvSpPr>
            <a:spLocks noGrp="1"/>
          </p:cNvSpPr>
          <p:nvPr>
            <p:ph sz="quarter" idx="1"/>
          </p:nvPr>
        </p:nvSpPr>
        <p:spPr>
          <a:xfrm>
            <a:off x="336331" y="956441"/>
            <a:ext cx="11214538" cy="5549462"/>
          </a:xfrm>
        </p:spPr>
        <p:txBody>
          <a:bodyPr>
            <a:normAutofit/>
          </a:bodyPr>
          <a:lstStyle/>
          <a:p>
            <a:pPr marL="0" indent="0">
              <a:buNone/>
              <a:defRPr/>
            </a:pPr>
            <a:r>
              <a:rPr lang="en-IE" b="1" u="sng" dirty="0">
                <a:solidFill>
                  <a:schemeClr val="bg1"/>
                </a:solidFill>
              </a:rPr>
              <a:t>Imagery:</a:t>
            </a:r>
          </a:p>
          <a:p>
            <a:pPr>
              <a:defRPr/>
            </a:pPr>
            <a:r>
              <a:rPr lang="en-IE" dirty="0">
                <a:solidFill>
                  <a:schemeClr val="bg1"/>
                </a:solidFill>
              </a:rPr>
              <a:t>There is something cinematic about the story of the poem. The poet focuses on the girl’s trousers and her belt and then zooms into the drops of blood on the pavement. </a:t>
            </a:r>
          </a:p>
          <a:p>
            <a:pPr>
              <a:defRPr/>
            </a:pPr>
            <a:r>
              <a:rPr lang="en-IE" dirty="0">
                <a:solidFill>
                  <a:schemeClr val="bg1"/>
                </a:solidFill>
              </a:rPr>
              <a:t>We are then following the path down to the back of the shambles where we are brought to a </a:t>
            </a:r>
            <a:r>
              <a:rPr lang="en-IE" b="1" i="1" dirty="0">
                <a:solidFill>
                  <a:schemeClr val="bg1"/>
                </a:solidFill>
              </a:rPr>
              <a:t>“door half-open”</a:t>
            </a:r>
            <a:r>
              <a:rPr lang="en-IE" dirty="0">
                <a:solidFill>
                  <a:schemeClr val="bg1"/>
                </a:solidFill>
              </a:rPr>
              <a:t>. We move inside the door and are presented with an image of the stairs with the shoes neatly arranged and the blood marks on the steps. </a:t>
            </a:r>
          </a:p>
          <a:p>
            <a:pPr>
              <a:defRPr/>
            </a:pPr>
            <a:r>
              <a:rPr lang="en-IE" dirty="0">
                <a:solidFill>
                  <a:schemeClr val="bg1"/>
                </a:solidFill>
              </a:rPr>
              <a:t>The images are intriguing and suggest much about the girl and the world she inhabits. </a:t>
            </a:r>
          </a:p>
        </p:txBody>
      </p:sp>
    </p:spTree>
    <p:extLst>
      <p:ext uri="{BB962C8B-B14F-4D97-AF65-F5344CB8AC3E}">
        <p14:creationId xmlns:p14="http://schemas.microsoft.com/office/powerpoint/2010/main" val="2695301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730" y="88264"/>
            <a:ext cx="11487150" cy="6358255"/>
          </a:xfrm>
        </p:spPr>
        <p:txBody>
          <a:bodyPr>
            <a:normAutofit/>
          </a:bodyPr>
          <a:lstStyle/>
          <a:p>
            <a:r>
              <a:rPr lang="en-IE" dirty="0" smtClean="0">
                <a:solidFill>
                  <a:schemeClr val="bg1"/>
                </a:solidFill>
              </a:rPr>
              <a:t>‘Street’ is a short lyric poem which explores edges, boundaries and the mystery which lies beyond that which seems familiar.</a:t>
            </a:r>
          </a:p>
          <a:p>
            <a:r>
              <a:rPr lang="en-IE" dirty="0" smtClean="0">
                <a:solidFill>
                  <a:schemeClr val="bg1"/>
                </a:solidFill>
              </a:rPr>
              <a:t>The entire poem has a dream-like quality with some elements of nightmare as the woman carries a ‘knife’, the man gazes at the ‘dark shining drops’ of blood, and follows the woman down the slanting lane.</a:t>
            </a:r>
          </a:p>
          <a:p>
            <a:r>
              <a:rPr lang="en-IE" dirty="0" smtClean="0">
                <a:solidFill>
                  <a:schemeClr val="bg1"/>
                </a:solidFill>
              </a:rPr>
              <a:t>The things that are revealed about the butcher’s daughter:</a:t>
            </a:r>
          </a:p>
          <a:p>
            <a:pPr lvl="1"/>
            <a:r>
              <a:rPr lang="en-IE" dirty="0" smtClean="0">
                <a:solidFill>
                  <a:schemeClr val="bg1"/>
                </a:solidFill>
              </a:rPr>
              <a:t>She wears white – often associated with purity, sanctity or cleanliness</a:t>
            </a:r>
          </a:p>
          <a:p>
            <a:pPr lvl="1"/>
            <a:r>
              <a:rPr lang="en-IE" dirty="0" smtClean="0">
                <a:solidFill>
                  <a:schemeClr val="bg1"/>
                </a:solidFill>
              </a:rPr>
              <a:t>She is “dangling a knife on a ring on her belt”. The word “dangling” suggests a dancing or playful quality.</a:t>
            </a:r>
          </a:p>
          <a:p>
            <a:pPr lvl="1"/>
            <a:r>
              <a:rPr lang="en-IE" dirty="0" smtClean="0">
                <a:solidFill>
                  <a:schemeClr val="bg1"/>
                </a:solidFill>
              </a:rPr>
              <a:t>It also tells us the blade is uncontrolled or bouncing in any direction.</a:t>
            </a:r>
          </a:p>
          <a:p>
            <a:pPr lvl="1"/>
            <a:r>
              <a:rPr lang="en-IE" dirty="0" smtClean="0">
                <a:solidFill>
                  <a:schemeClr val="bg1"/>
                </a:solidFill>
              </a:rPr>
              <a:t>In some cultures, goddesses play double roles as sanctified, compassionate beings yet also bringers of bloody death and destruction.</a:t>
            </a:r>
            <a:endParaRPr lang="en-IE" dirty="0">
              <a:solidFill>
                <a:schemeClr val="bg1"/>
              </a:solidFill>
            </a:endParaRPr>
          </a:p>
        </p:txBody>
      </p:sp>
    </p:spTree>
    <p:extLst>
      <p:ext uri="{BB962C8B-B14F-4D97-AF65-F5344CB8AC3E}">
        <p14:creationId xmlns:p14="http://schemas.microsoft.com/office/powerpoint/2010/main" val="1939832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590CC4-09CC-4D0B-AD70-C81EF1B31617}"/>
              </a:ext>
            </a:extLst>
          </p:cNvPr>
          <p:cNvSpPr>
            <a:spLocks noGrp="1"/>
          </p:cNvSpPr>
          <p:nvPr>
            <p:ph idx="1"/>
          </p:nvPr>
        </p:nvSpPr>
        <p:spPr>
          <a:xfrm>
            <a:off x="220980" y="328294"/>
            <a:ext cx="11620500" cy="6289675"/>
          </a:xfrm>
        </p:spPr>
        <p:txBody>
          <a:bodyPr>
            <a:normAutofit/>
          </a:bodyPr>
          <a:lstStyle/>
          <a:p>
            <a:r>
              <a:rPr lang="en-IE" sz="3200" dirty="0">
                <a:solidFill>
                  <a:schemeClr val="bg1"/>
                </a:solidFill>
              </a:rPr>
              <a:t>The poem opens with a narrative concerning an unidentified man who falls in love with a butcher’s daughter.</a:t>
            </a:r>
          </a:p>
          <a:p>
            <a:r>
              <a:rPr lang="en-IE" sz="3200" dirty="0">
                <a:solidFill>
                  <a:schemeClr val="bg1"/>
                </a:solidFill>
              </a:rPr>
              <a:t>This woman obviously works with her father as she wears the “white trousers” commonly worn by butchers and has a “knife on a ring on her belt”.</a:t>
            </a:r>
          </a:p>
          <a:p>
            <a:r>
              <a:rPr lang="en-IE" sz="3200" dirty="0">
                <a:solidFill>
                  <a:schemeClr val="bg1"/>
                </a:solidFill>
              </a:rPr>
              <a:t>The poet places the word “Dangling” at the start of the third line which suggests that the knife is, somehow, an invitation or enticement to follow – (dangling a carrot in front of a donkey </a:t>
            </a:r>
            <a:r>
              <a:rPr lang="en-IE" sz="3200" dirty="0">
                <a:solidFill>
                  <a:schemeClr val="bg1"/>
                </a:solidFill>
                <a:sym typeface="Wingdings" panose="05000000000000000000" pitchFamily="2" charset="2"/>
              </a:rPr>
              <a:t> )</a:t>
            </a:r>
          </a:p>
          <a:p>
            <a:endParaRPr lang="en-IE" sz="3200" dirty="0">
              <a:solidFill>
                <a:schemeClr val="bg1"/>
              </a:solidFill>
            </a:endParaRPr>
          </a:p>
        </p:txBody>
      </p:sp>
    </p:spTree>
    <p:extLst>
      <p:ext uri="{BB962C8B-B14F-4D97-AF65-F5344CB8AC3E}">
        <p14:creationId xmlns:p14="http://schemas.microsoft.com/office/powerpoint/2010/main" val="2751240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4E131C-CE56-47AC-8939-6D7953D65520}"/>
              </a:ext>
            </a:extLst>
          </p:cNvPr>
          <p:cNvSpPr>
            <a:spLocks noGrp="1"/>
          </p:cNvSpPr>
          <p:nvPr>
            <p:ph idx="1"/>
          </p:nvPr>
        </p:nvSpPr>
        <p:spPr>
          <a:xfrm>
            <a:off x="255270" y="362584"/>
            <a:ext cx="11837670" cy="6129655"/>
          </a:xfrm>
        </p:spPr>
        <p:txBody>
          <a:bodyPr>
            <a:normAutofit/>
          </a:bodyPr>
          <a:lstStyle/>
          <a:p>
            <a:r>
              <a:rPr lang="en-IE" sz="3600" dirty="0">
                <a:solidFill>
                  <a:schemeClr val="bg1"/>
                </a:solidFill>
              </a:rPr>
              <a:t>There is, however, something repellent in this image of a tool used to butcher animals.</a:t>
            </a:r>
          </a:p>
          <a:p>
            <a:r>
              <a:rPr lang="en-IE" sz="3600" dirty="0">
                <a:solidFill>
                  <a:schemeClr val="bg1"/>
                </a:solidFill>
              </a:rPr>
              <a:t>The hypnotic fascination of the man as he stares at the “dark shining drops on the paving – stones” is both revolting and mysterious, leading to countless questions in the mind of the reader.</a:t>
            </a:r>
          </a:p>
          <a:p>
            <a:r>
              <a:rPr lang="en-IE" sz="3600" dirty="0">
                <a:solidFill>
                  <a:schemeClr val="bg1"/>
                </a:solidFill>
              </a:rPr>
              <a:t>Is he attracted to the woman because of her ability to inflict death in order to make a living? Is this a normal source of attraction? Why is her beauty or lack of it not mentioned? Does she know he is watching her?</a:t>
            </a:r>
          </a:p>
        </p:txBody>
      </p:sp>
    </p:spTree>
    <p:extLst>
      <p:ext uri="{BB962C8B-B14F-4D97-AF65-F5344CB8AC3E}">
        <p14:creationId xmlns:p14="http://schemas.microsoft.com/office/powerpoint/2010/main" val="368025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9C1481-31B6-4CE1-8CD9-D9DA8C5860F9}"/>
              </a:ext>
            </a:extLst>
          </p:cNvPr>
          <p:cNvSpPr>
            <a:spLocks noGrp="1"/>
          </p:cNvSpPr>
          <p:nvPr>
            <p:ph idx="1"/>
          </p:nvPr>
        </p:nvSpPr>
        <p:spPr>
          <a:xfrm>
            <a:off x="381000" y="1014095"/>
            <a:ext cx="10515600" cy="4351338"/>
          </a:xfrm>
        </p:spPr>
        <p:txBody>
          <a:bodyPr>
            <a:normAutofit/>
          </a:bodyPr>
          <a:lstStyle/>
          <a:p>
            <a:r>
              <a:rPr lang="en-IE" sz="4400" dirty="0" smtClean="0">
                <a:solidFill>
                  <a:schemeClr val="bg1"/>
                </a:solidFill>
              </a:rPr>
              <a:t>The mystery builds up and compels the reader to read on to discover more.</a:t>
            </a:r>
          </a:p>
          <a:p>
            <a:endParaRPr lang="en-IE" sz="4400" dirty="0">
              <a:solidFill>
                <a:schemeClr val="bg1"/>
              </a:solidFill>
            </a:endParaRPr>
          </a:p>
        </p:txBody>
      </p:sp>
    </p:spTree>
    <p:extLst>
      <p:ext uri="{BB962C8B-B14F-4D97-AF65-F5344CB8AC3E}">
        <p14:creationId xmlns:p14="http://schemas.microsoft.com/office/powerpoint/2010/main" val="3757101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9570" y="385445"/>
            <a:ext cx="10515600" cy="4351338"/>
          </a:xfrm>
        </p:spPr>
        <p:txBody>
          <a:bodyPr>
            <a:noAutofit/>
          </a:bodyPr>
          <a:lstStyle/>
          <a:p>
            <a:r>
              <a:rPr lang="en-IE" sz="3600" dirty="0" smtClean="0">
                <a:solidFill>
                  <a:schemeClr val="bg1"/>
                </a:solidFill>
              </a:rPr>
              <a:t>The second longer stanza continues the narrative with a build-up of tension as a man securely follows the woman: “One day he followed her”.</a:t>
            </a:r>
          </a:p>
          <a:p>
            <a:r>
              <a:rPr lang="en-IE" sz="3600" dirty="0" smtClean="0">
                <a:solidFill>
                  <a:schemeClr val="bg1"/>
                </a:solidFill>
              </a:rPr>
              <a:t>We can almost see him, half-concealed as he moves through the “slanting lane at the back of the shambles” (a place for slaughtering animals).</a:t>
            </a:r>
          </a:p>
          <a:p>
            <a:r>
              <a:rPr lang="en-IE" sz="3600" dirty="0" smtClean="0">
                <a:solidFill>
                  <a:schemeClr val="bg1"/>
                </a:solidFill>
              </a:rPr>
              <a:t>We wonder why he is so secretive and he is so elusive.</a:t>
            </a:r>
          </a:p>
          <a:p>
            <a:r>
              <a:rPr lang="en-IE" sz="3600" dirty="0" smtClean="0">
                <a:solidFill>
                  <a:schemeClr val="bg1"/>
                </a:solidFill>
              </a:rPr>
              <a:t>The gentle downward movement “slanting”, may suggest a gradual entry into a kind of </a:t>
            </a:r>
            <a:r>
              <a:rPr lang="en-IE" sz="3600" dirty="0" err="1" smtClean="0">
                <a:solidFill>
                  <a:schemeClr val="bg1"/>
                </a:solidFill>
              </a:rPr>
              <a:t>netherwood</a:t>
            </a:r>
            <a:r>
              <a:rPr lang="en-IE" sz="3600" dirty="0" smtClean="0">
                <a:solidFill>
                  <a:schemeClr val="bg1"/>
                </a:solidFill>
              </a:rPr>
              <a:t> or hell.</a:t>
            </a:r>
            <a:endParaRPr lang="en-IE" sz="3600" dirty="0">
              <a:solidFill>
                <a:schemeClr val="bg1"/>
              </a:solidFill>
            </a:endParaRPr>
          </a:p>
        </p:txBody>
      </p:sp>
    </p:spTree>
    <p:extLst>
      <p:ext uri="{BB962C8B-B14F-4D97-AF65-F5344CB8AC3E}">
        <p14:creationId xmlns:p14="http://schemas.microsoft.com/office/powerpoint/2010/main" val="3710229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6690" y="339724"/>
            <a:ext cx="11517630" cy="6049645"/>
          </a:xfrm>
        </p:spPr>
        <p:txBody>
          <a:bodyPr>
            <a:normAutofit/>
          </a:bodyPr>
          <a:lstStyle/>
          <a:p>
            <a:r>
              <a:rPr lang="en-IE" sz="3600" dirty="0" smtClean="0">
                <a:solidFill>
                  <a:schemeClr val="bg1"/>
                </a:solidFill>
              </a:rPr>
              <a:t>Next, he arrives at a door which “stood half - open”.</a:t>
            </a:r>
          </a:p>
          <a:p>
            <a:r>
              <a:rPr lang="en-IE" sz="3600" dirty="0" smtClean="0">
                <a:solidFill>
                  <a:schemeClr val="bg1"/>
                </a:solidFill>
              </a:rPr>
              <a:t>This detail invites us to wonder if the door has been deliberately left half-open so that he can continue to follow her or if it has been half closed in order to deter him from doing so.</a:t>
            </a:r>
          </a:p>
          <a:p>
            <a:r>
              <a:rPr lang="en-IE" sz="3600" dirty="0" smtClean="0">
                <a:solidFill>
                  <a:schemeClr val="bg1"/>
                </a:solidFill>
              </a:rPr>
              <a:t>Certainly the door represents some form of barrier which must be overcome just like the stairs.</a:t>
            </a:r>
          </a:p>
          <a:p>
            <a:r>
              <a:rPr lang="en-IE" sz="3600" dirty="0" smtClean="0">
                <a:solidFill>
                  <a:schemeClr val="bg1"/>
                </a:solidFill>
              </a:rPr>
              <a:t>Most intriguing of all perhaps is the fact that having removed her shoes, the woman climbs the stairs leaving the faint, fading “red crescent” of her heel marks on each step.</a:t>
            </a:r>
            <a:endParaRPr lang="en-IE" sz="3600" dirty="0">
              <a:solidFill>
                <a:schemeClr val="bg1"/>
              </a:solidFill>
            </a:endParaRPr>
          </a:p>
        </p:txBody>
      </p:sp>
    </p:spTree>
    <p:extLst>
      <p:ext uri="{BB962C8B-B14F-4D97-AF65-F5344CB8AC3E}">
        <p14:creationId xmlns:p14="http://schemas.microsoft.com/office/powerpoint/2010/main" val="2735198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1010" y="385444"/>
            <a:ext cx="11494770" cy="5889625"/>
          </a:xfrm>
        </p:spPr>
        <p:txBody>
          <a:bodyPr>
            <a:normAutofit/>
          </a:bodyPr>
          <a:lstStyle/>
          <a:p>
            <a:r>
              <a:rPr lang="en-IE" sz="3600" dirty="0" smtClean="0">
                <a:solidFill>
                  <a:schemeClr val="bg1"/>
                </a:solidFill>
              </a:rPr>
              <a:t>Her shoes are paired neatly at the foot of the stairs, but the neatness of her shoe placement contrasts with the fact that she must be standing in so much gore during her work that blood still gets inside to stain her feet.</a:t>
            </a:r>
          </a:p>
          <a:p>
            <a:r>
              <a:rPr lang="en-IE" sz="3600" dirty="0" smtClean="0">
                <a:solidFill>
                  <a:schemeClr val="bg1"/>
                </a:solidFill>
              </a:rPr>
              <a:t>As she rises up, away from the world of the dead or dying flesh, her physical trail vanishes, leaving the man behind in the normal world. Is this woman perhaps a goddess of sorts? One who has power, who can leave behind the physical world, transcending it?</a:t>
            </a:r>
            <a:endParaRPr lang="en-IE" sz="3600" dirty="0">
              <a:solidFill>
                <a:schemeClr val="bg1"/>
              </a:solidFill>
            </a:endParaRPr>
          </a:p>
        </p:txBody>
      </p:sp>
    </p:spTree>
    <p:extLst>
      <p:ext uri="{BB962C8B-B14F-4D97-AF65-F5344CB8AC3E}">
        <p14:creationId xmlns:p14="http://schemas.microsoft.com/office/powerpoint/2010/main" val="3606981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9590" y="396875"/>
            <a:ext cx="10515600" cy="4351338"/>
          </a:xfrm>
        </p:spPr>
        <p:txBody>
          <a:bodyPr>
            <a:normAutofit/>
          </a:bodyPr>
          <a:lstStyle/>
          <a:p>
            <a:r>
              <a:rPr lang="en-IE" sz="4400" dirty="0" smtClean="0">
                <a:solidFill>
                  <a:schemeClr val="bg1"/>
                </a:solidFill>
              </a:rPr>
              <a:t>At this point the narrative abruptly stops. We never discover the identity of either the man or the woman. We never discover if they met or even if he continued to follow her.</a:t>
            </a:r>
            <a:endParaRPr lang="en-IE" sz="4400" dirty="0">
              <a:solidFill>
                <a:schemeClr val="bg1"/>
              </a:solidFill>
            </a:endParaRPr>
          </a:p>
        </p:txBody>
      </p:sp>
    </p:spTree>
    <p:extLst>
      <p:ext uri="{BB962C8B-B14F-4D97-AF65-F5344CB8AC3E}">
        <p14:creationId xmlns:p14="http://schemas.microsoft.com/office/powerpoint/2010/main" val="33715386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935</Words>
  <Application>Microsoft Office PowerPoint</Application>
  <PresentationFormat>Widescreen</PresentationFormat>
  <Paragraphs>38</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vt:lpstr>
      <vt:lpstr>Office Theme</vt:lpstr>
      <vt:lpstr>Street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LANGUAGE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Street</dc:title>
  <dc:creator>Ciara Deasy</dc:creator>
  <cp:lastModifiedBy>Ciara Deasy</cp:lastModifiedBy>
  <cp:revision>8</cp:revision>
  <dcterms:created xsi:type="dcterms:W3CDTF">2019-02-04T18:54:04Z</dcterms:created>
  <dcterms:modified xsi:type="dcterms:W3CDTF">2019-03-19T11:54:59Z</dcterms:modified>
</cp:coreProperties>
</file>