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2FC2B83A-406F-4AFE-9FFB-8D12A56DB24A}" type="datetimeFigureOut">
              <a:rPr lang="en-IE" smtClean="0"/>
              <a:t>05/04/2017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3DD8ED4-6BB3-4F4C-A023-9F7543C859C6}" type="slidenum">
              <a:rPr lang="en-IE" smtClean="0"/>
              <a:t>‹#›</a:t>
            </a:fld>
            <a:endParaRPr lang="en-IE"/>
          </a:p>
        </p:txBody>
      </p:sp>
    </p:spTree>
    <p:extLst>
      <p:ext uri="{BB962C8B-B14F-4D97-AF65-F5344CB8AC3E}">
        <p14:creationId xmlns:p14="http://schemas.microsoft.com/office/powerpoint/2010/main" val="236456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FC2B83A-406F-4AFE-9FFB-8D12A56DB24A}" type="datetimeFigureOut">
              <a:rPr lang="en-IE" smtClean="0"/>
              <a:t>05/04/2017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3DD8ED4-6BB3-4F4C-A023-9F7543C859C6}" type="slidenum">
              <a:rPr lang="en-IE" smtClean="0"/>
              <a:t>‹#›</a:t>
            </a:fld>
            <a:endParaRPr lang="en-IE"/>
          </a:p>
        </p:txBody>
      </p:sp>
    </p:spTree>
    <p:extLst>
      <p:ext uri="{BB962C8B-B14F-4D97-AF65-F5344CB8AC3E}">
        <p14:creationId xmlns:p14="http://schemas.microsoft.com/office/powerpoint/2010/main" val="213472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FC2B83A-406F-4AFE-9FFB-8D12A56DB24A}" type="datetimeFigureOut">
              <a:rPr lang="en-IE" smtClean="0"/>
              <a:t>05/04/2017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3DD8ED4-6BB3-4F4C-A023-9F7543C859C6}" type="slidenum">
              <a:rPr lang="en-IE" smtClean="0"/>
              <a:t>‹#›</a:t>
            </a:fld>
            <a:endParaRPr lang="en-IE"/>
          </a:p>
        </p:txBody>
      </p:sp>
    </p:spTree>
    <p:extLst>
      <p:ext uri="{BB962C8B-B14F-4D97-AF65-F5344CB8AC3E}">
        <p14:creationId xmlns:p14="http://schemas.microsoft.com/office/powerpoint/2010/main" val="321579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FC2B83A-406F-4AFE-9FFB-8D12A56DB24A}" type="datetimeFigureOut">
              <a:rPr lang="en-IE" smtClean="0"/>
              <a:t>05/04/2017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3DD8ED4-6BB3-4F4C-A023-9F7543C859C6}" type="slidenum">
              <a:rPr lang="en-IE" smtClean="0"/>
              <a:t>‹#›</a:t>
            </a:fld>
            <a:endParaRPr lang="en-IE"/>
          </a:p>
        </p:txBody>
      </p:sp>
    </p:spTree>
    <p:extLst>
      <p:ext uri="{BB962C8B-B14F-4D97-AF65-F5344CB8AC3E}">
        <p14:creationId xmlns:p14="http://schemas.microsoft.com/office/powerpoint/2010/main" val="351486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C2B83A-406F-4AFE-9FFB-8D12A56DB24A}" type="datetimeFigureOut">
              <a:rPr lang="en-IE" smtClean="0"/>
              <a:t>05/04/2017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3DD8ED4-6BB3-4F4C-A023-9F7543C859C6}" type="slidenum">
              <a:rPr lang="en-IE" smtClean="0"/>
              <a:t>‹#›</a:t>
            </a:fld>
            <a:endParaRPr lang="en-IE"/>
          </a:p>
        </p:txBody>
      </p:sp>
    </p:spTree>
    <p:extLst>
      <p:ext uri="{BB962C8B-B14F-4D97-AF65-F5344CB8AC3E}">
        <p14:creationId xmlns:p14="http://schemas.microsoft.com/office/powerpoint/2010/main" val="1074356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2FC2B83A-406F-4AFE-9FFB-8D12A56DB24A}" type="datetimeFigureOut">
              <a:rPr lang="en-IE" smtClean="0"/>
              <a:t>05/04/2017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3DD8ED4-6BB3-4F4C-A023-9F7543C859C6}" type="slidenum">
              <a:rPr lang="en-IE" smtClean="0"/>
              <a:t>‹#›</a:t>
            </a:fld>
            <a:endParaRPr lang="en-IE"/>
          </a:p>
        </p:txBody>
      </p:sp>
    </p:spTree>
    <p:extLst>
      <p:ext uri="{BB962C8B-B14F-4D97-AF65-F5344CB8AC3E}">
        <p14:creationId xmlns:p14="http://schemas.microsoft.com/office/powerpoint/2010/main" val="89694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FC2B83A-406F-4AFE-9FFB-8D12A56DB24A}" type="datetimeFigureOut">
              <a:rPr lang="en-IE" smtClean="0"/>
              <a:t>05/04/2017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3DD8ED4-6BB3-4F4C-A023-9F7543C859C6}" type="slidenum">
              <a:rPr lang="en-IE" smtClean="0"/>
              <a:t>‹#›</a:t>
            </a:fld>
            <a:endParaRPr lang="en-IE"/>
          </a:p>
        </p:txBody>
      </p:sp>
    </p:spTree>
    <p:extLst>
      <p:ext uri="{BB962C8B-B14F-4D97-AF65-F5344CB8AC3E}">
        <p14:creationId xmlns:p14="http://schemas.microsoft.com/office/powerpoint/2010/main" val="2019835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FC2B83A-406F-4AFE-9FFB-8D12A56DB24A}" type="datetimeFigureOut">
              <a:rPr lang="en-IE" smtClean="0"/>
              <a:t>05/04/2017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3DD8ED4-6BB3-4F4C-A023-9F7543C859C6}" type="slidenum">
              <a:rPr lang="en-IE" smtClean="0"/>
              <a:t>‹#›</a:t>
            </a:fld>
            <a:endParaRPr lang="en-IE"/>
          </a:p>
        </p:txBody>
      </p:sp>
    </p:spTree>
    <p:extLst>
      <p:ext uri="{BB962C8B-B14F-4D97-AF65-F5344CB8AC3E}">
        <p14:creationId xmlns:p14="http://schemas.microsoft.com/office/powerpoint/2010/main" val="3982360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2B83A-406F-4AFE-9FFB-8D12A56DB24A}" type="datetimeFigureOut">
              <a:rPr lang="en-IE" smtClean="0"/>
              <a:t>05/04/2017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3DD8ED4-6BB3-4F4C-A023-9F7543C859C6}" type="slidenum">
              <a:rPr lang="en-IE" smtClean="0"/>
              <a:t>‹#›</a:t>
            </a:fld>
            <a:endParaRPr lang="en-IE"/>
          </a:p>
        </p:txBody>
      </p:sp>
    </p:spTree>
    <p:extLst>
      <p:ext uri="{BB962C8B-B14F-4D97-AF65-F5344CB8AC3E}">
        <p14:creationId xmlns:p14="http://schemas.microsoft.com/office/powerpoint/2010/main" val="322010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2B83A-406F-4AFE-9FFB-8D12A56DB24A}" type="datetimeFigureOut">
              <a:rPr lang="en-IE" smtClean="0"/>
              <a:t>05/04/2017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3DD8ED4-6BB3-4F4C-A023-9F7543C859C6}" type="slidenum">
              <a:rPr lang="en-IE" smtClean="0"/>
              <a:t>‹#›</a:t>
            </a:fld>
            <a:endParaRPr lang="en-IE"/>
          </a:p>
        </p:txBody>
      </p:sp>
    </p:spTree>
    <p:extLst>
      <p:ext uri="{BB962C8B-B14F-4D97-AF65-F5344CB8AC3E}">
        <p14:creationId xmlns:p14="http://schemas.microsoft.com/office/powerpoint/2010/main" val="2225220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2B83A-406F-4AFE-9FFB-8D12A56DB24A}" type="datetimeFigureOut">
              <a:rPr lang="en-IE" smtClean="0"/>
              <a:t>05/04/2017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3DD8ED4-6BB3-4F4C-A023-9F7543C859C6}" type="slidenum">
              <a:rPr lang="en-IE" smtClean="0"/>
              <a:t>‹#›</a:t>
            </a:fld>
            <a:endParaRPr lang="en-IE"/>
          </a:p>
        </p:txBody>
      </p:sp>
    </p:spTree>
    <p:extLst>
      <p:ext uri="{BB962C8B-B14F-4D97-AF65-F5344CB8AC3E}">
        <p14:creationId xmlns:p14="http://schemas.microsoft.com/office/powerpoint/2010/main" val="375298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99FF">
            <a:alpha val="4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2B83A-406F-4AFE-9FFB-8D12A56DB24A}" type="datetimeFigureOut">
              <a:rPr lang="en-IE" smtClean="0"/>
              <a:t>05/04/2017</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D8ED4-6BB3-4F4C-A023-9F7543C859C6}" type="slidenum">
              <a:rPr lang="en-IE" smtClean="0"/>
              <a:t>‹#›</a:t>
            </a:fld>
            <a:endParaRPr lang="en-IE"/>
          </a:p>
        </p:txBody>
      </p:sp>
    </p:spTree>
    <p:extLst>
      <p:ext uri="{BB962C8B-B14F-4D97-AF65-F5344CB8AC3E}">
        <p14:creationId xmlns:p14="http://schemas.microsoft.com/office/powerpoint/2010/main" val="2802655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Sport</a:t>
            </a:r>
            <a:endParaRPr lang="en-IE" dirty="0"/>
          </a:p>
        </p:txBody>
      </p:sp>
      <p:sp>
        <p:nvSpPr>
          <p:cNvPr id="3" name="Subtitle 2"/>
          <p:cNvSpPr>
            <a:spLocks noGrp="1"/>
          </p:cNvSpPr>
          <p:nvPr>
            <p:ph type="subTitle" idx="1"/>
          </p:nvPr>
        </p:nvSpPr>
        <p:spPr/>
        <p:txBody>
          <a:bodyPr/>
          <a:lstStyle/>
          <a:p>
            <a:r>
              <a:rPr lang="en-IE" dirty="0" smtClean="0"/>
              <a:t>Paul </a:t>
            </a:r>
            <a:r>
              <a:rPr lang="en-IE" dirty="0" err="1" smtClean="0"/>
              <a:t>Durcan</a:t>
            </a:r>
            <a:endParaRPr lang="en-IE" dirty="0"/>
          </a:p>
        </p:txBody>
      </p:sp>
    </p:spTree>
    <p:extLst>
      <p:ext uri="{BB962C8B-B14F-4D97-AF65-F5344CB8AC3E}">
        <p14:creationId xmlns:p14="http://schemas.microsoft.com/office/powerpoint/2010/main" val="3064348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333375"/>
            <a:ext cx="9720262" cy="833438"/>
          </a:xfrm>
        </p:spPr>
        <p:txBody>
          <a:bodyPr/>
          <a:lstStyle/>
          <a:p>
            <a:pPr algn="ctr">
              <a:defRPr/>
            </a:pPr>
            <a:r>
              <a:rPr lang="en-IE" dirty="0" smtClean="0"/>
              <a:t>THEME: family</a:t>
            </a:r>
            <a:endParaRPr lang="en-IE" dirty="0"/>
          </a:p>
        </p:txBody>
      </p:sp>
      <p:sp>
        <p:nvSpPr>
          <p:cNvPr id="44035" name="Content Placeholder 2"/>
          <p:cNvSpPr>
            <a:spLocks noGrp="1"/>
          </p:cNvSpPr>
          <p:nvPr>
            <p:ph idx="1"/>
          </p:nvPr>
        </p:nvSpPr>
        <p:spPr>
          <a:xfrm>
            <a:off x="788988" y="1166813"/>
            <a:ext cx="11145837" cy="5141912"/>
          </a:xfrm>
        </p:spPr>
        <p:txBody>
          <a:bodyPr>
            <a:normAutofit lnSpcReduction="10000"/>
          </a:bodyPr>
          <a:lstStyle/>
          <a:p>
            <a:pPr>
              <a:buFont typeface="Courier New" panose="02070309020205020404" pitchFamily="49" charset="0"/>
              <a:buChar char="o"/>
            </a:pPr>
            <a:r>
              <a:rPr lang="en-IE" altLang="en-US" sz="3200" smtClean="0"/>
              <a:t>This is a highly dysfunctional family relationship. However, we also sense that some affection or love exists between the two.</a:t>
            </a:r>
          </a:p>
          <a:p>
            <a:pPr>
              <a:buFont typeface="Courier New" panose="02070309020205020404" pitchFamily="49" charset="0"/>
              <a:buChar char="o"/>
            </a:pPr>
            <a:endParaRPr lang="en-IE" altLang="en-US" sz="3200" smtClean="0"/>
          </a:p>
          <a:p>
            <a:pPr>
              <a:buFont typeface="Courier New" panose="02070309020205020404" pitchFamily="49" charset="0"/>
              <a:buChar char="o"/>
            </a:pPr>
            <a:r>
              <a:rPr lang="en-IE" altLang="en-US" sz="3200" smtClean="0"/>
              <a:t>The father turns up to support his son, travelling fifty miles to watch an obscure football match between two mental institutions. At the end of the game he seems to take genuine pride in his son’s performance: </a:t>
            </a:r>
            <a:r>
              <a:rPr lang="en-IE" altLang="en-US" sz="3200" b="1" i="1" smtClean="0"/>
              <a:t>“Sniffing your approval, you shook hands with me. / Well played, son”</a:t>
            </a:r>
          </a:p>
          <a:p>
            <a:pPr>
              <a:buFont typeface="Courier New" panose="02070309020205020404" pitchFamily="49" charset="0"/>
              <a:buChar char="o"/>
            </a:pPr>
            <a:endParaRPr lang="en-IE" altLang="en-US" sz="3200" b="1" i="1" smtClean="0"/>
          </a:p>
          <a:p>
            <a:pPr>
              <a:buFont typeface="Courier New" panose="02070309020205020404" pitchFamily="49" charset="0"/>
              <a:buChar char="o"/>
            </a:pPr>
            <a:r>
              <a:rPr lang="en-IE" altLang="en-US" sz="3200" smtClean="0"/>
              <a:t>Perhaps he felt that at last his son was doing something he could understand, something manly and physical.</a:t>
            </a:r>
          </a:p>
        </p:txBody>
      </p:sp>
    </p:spTree>
    <p:extLst>
      <p:ext uri="{BB962C8B-B14F-4D97-AF65-F5344CB8AC3E}">
        <p14:creationId xmlns:p14="http://schemas.microsoft.com/office/powerpoint/2010/main" val="2281950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333375"/>
            <a:ext cx="9720262" cy="833438"/>
          </a:xfrm>
        </p:spPr>
        <p:txBody>
          <a:bodyPr/>
          <a:lstStyle/>
          <a:p>
            <a:pPr algn="ctr">
              <a:defRPr/>
            </a:pPr>
            <a:r>
              <a:rPr lang="en-IE" dirty="0" smtClean="0"/>
              <a:t>THEME: family</a:t>
            </a:r>
            <a:endParaRPr lang="en-IE" dirty="0"/>
          </a:p>
        </p:txBody>
      </p:sp>
      <p:sp>
        <p:nvSpPr>
          <p:cNvPr id="45059" name="Content Placeholder 2"/>
          <p:cNvSpPr>
            <a:spLocks noGrp="1"/>
          </p:cNvSpPr>
          <p:nvPr>
            <p:ph idx="1"/>
          </p:nvPr>
        </p:nvSpPr>
        <p:spPr>
          <a:xfrm>
            <a:off x="788988" y="1166813"/>
            <a:ext cx="11145837" cy="5141912"/>
          </a:xfrm>
        </p:spPr>
        <p:txBody>
          <a:bodyPr/>
          <a:lstStyle/>
          <a:p>
            <a:pPr>
              <a:buFont typeface="Courier New" panose="02070309020205020404" pitchFamily="49" charset="0"/>
              <a:buChar char="o"/>
            </a:pPr>
            <a:r>
              <a:rPr lang="en-IE" altLang="en-US" sz="3200" smtClean="0"/>
              <a:t>The poet’s twenty-first birthday should have been an occasion of family celebration, yet it turns out to be a grim parody of togetherness, the father shaking hands with the son he’s had incarcerated.</a:t>
            </a:r>
          </a:p>
          <a:p>
            <a:pPr>
              <a:buFont typeface="Courier New" panose="02070309020205020404" pitchFamily="49" charset="0"/>
              <a:buChar char="o"/>
            </a:pPr>
            <a:r>
              <a:rPr lang="en-IE" altLang="en-US" sz="3200" smtClean="0"/>
              <a:t>However, the poet too displays a kind of affection towards the father who had him locked up. He is desperate to impress or </a:t>
            </a:r>
            <a:r>
              <a:rPr lang="en-IE" altLang="en-US" sz="3200" b="1" i="1" smtClean="0"/>
              <a:t>“mesmerise”</a:t>
            </a:r>
            <a:r>
              <a:rPr lang="en-IE" altLang="en-US" sz="3200" smtClean="0"/>
              <a:t> him, and terrified of letting him down. </a:t>
            </a:r>
          </a:p>
          <a:p>
            <a:pPr>
              <a:buFont typeface="Courier New" panose="02070309020205020404" pitchFamily="49" charset="0"/>
              <a:buChar char="o"/>
            </a:pPr>
            <a:r>
              <a:rPr lang="en-IE" altLang="en-US" sz="3200" smtClean="0"/>
              <a:t>We are left then with the agonising sense of what might have been, that this father-son pair could, under different circumstances, have had a healthy and happy relationship. </a:t>
            </a:r>
          </a:p>
        </p:txBody>
      </p:sp>
    </p:spTree>
    <p:extLst>
      <p:ext uri="{BB962C8B-B14F-4D97-AF65-F5344CB8AC3E}">
        <p14:creationId xmlns:p14="http://schemas.microsoft.com/office/powerpoint/2010/main" val="2977412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333375"/>
            <a:ext cx="9720262" cy="833438"/>
          </a:xfrm>
        </p:spPr>
        <p:txBody>
          <a:bodyPr/>
          <a:lstStyle/>
          <a:p>
            <a:pPr algn="ctr">
              <a:defRPr/>
            </a:pPr>
            <a:r>
              <a:rPr lang="en-IE" dirty="0" smtClean="0"/>
              <a:t>THEME: family</a:t>
            </a:r>
            <a:endParaRPr lang="en-IE" dirty="0"/>
          </a:p>
        </p:txBody>
      </p:sp>
      <p:sp>
        <p:nvSpPr>
          <p:cNvPr id="46083" name="Content Placeholder 2"/>
          <p:cNvSpPr>
            <a:spLocks noGrp="1"/>
          </p:cNvSpPr>
          <p:nvPr>
            <p:ph idx="1"/>
          </p:nvPr>
        </p:nvSpPr>
        <p:spPr>
          <a:xfrm>
            <a:off x="788988" y="1166813"/>
            <a:ext cx="11145837" cy="5141912"/>
          </a:xfrm>
        </p:spPr>
        <p:txBody>
          <a:bodyPr>
            <a:normAutofit lnSpcReduction="10000"/>
          </a:bodyPr>
          <a:lstStyle/>
          <a:p>
            <a:pPr>
              <a:buFont typeface="Courier New" panose="02070309020205020404" pitchFamily="49" charset="0"/>
              <a:buChar char="o"/>
            </a:pPr>
            <a:r>
              <a:rPr lang="en-IE" altLang="en-US" sz="3200" smtClean="0"/>
              <a:t>We sense the poet’s anger at being locked up, at being misunderstood, dismissed and disregarded by his father.</a:t>
            </a:r>
          </a:p>
          <a:p>
            <a:pPr>
              <a:buFont typeface="Courier New" panose="02070309020205020404" pitchFamily="49" charset="0"/>
              <a:buChar char="o"/>
            </a:pPr>
            <a:endParaRPr lang="en-IE" altLang="en-US" sz="3200" smtClean="0"/>
          </a:p>
          <a:p>
            <a:pPr>
              <a:buFont typeface="Courier New" panose="02070309020205020404" pitchFamily="49" charset="0"/>
              <a:buChar char="o"/>
            </a:pPr>
            <a:r>
              <a:rPr lang="en-IE" altLang="en-US" sz="3200" smtClean="0"/>
              <a:t>There is perhaps also a sense of anger at his younger self for trying so hard to impress the man who had him incarcerated.</a:t>
            </a:r>
          </a:p>
          <a:p>
            <a:pPr>
              <a:buFont typeface="Courier New" panose="02070309020205020404" pitchFamily="49" charset="0"/>
              <a:buChar char="o"/>
            </a:pPr>
            <a:endParaRPr lang="en-IE" altLang="en-US" sz="3200" smtClean="0"/>
          </a:p>
          <a:p>
            <a:pPr>
              <a:buFont typeface="Courier New" panose="02070309020205020404" pitchFamily="49" charset="0"/>
              <a:buChar char="o"/>
            </a:pPr>
            <a:r>
              <a:rPr lang="en-IE" altLang="en-US" sz="3200" smtClean="0"/>
              <a:t>Yet there is a real sense of sorrow here, as if the poet acknowledges the residual love that continues to exist between them even after he had been committed. We sense him lamenting his father’s own mental and emotional issues, and the terrible impact they had on their relationship.</a:t>
            </a:r>
          </a:p>
        </p:txBody>
      </p:sp>
    </p:spTree>
    <p:extLst>
      <p:ext uri="{BB962C8B-B14F-4D97-AF65-F5344CB8AC3E}">
        <p14:creationId xmlns:p14="http://schemas.microsoft.com/office/powerpoint/2010/main" val="1342444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112713"/>
            <a:ext cx="9720262" cy="1117600"/>
          </a:xfrm>
        </p:spPr>
        <p:txBody>
          <a:bodyPr/>
          <a:lstStyle/>
          <a:p>
            <a:pPr>
              <a:defRPr/>
            </a:pPr>
            <a:r>
              <a:rPr lang="en-IE" b="1" dirty="0" smtClean="0"/>
              <a:t>Style</a:t>
            </a:r>
            <a:r>
              <a:rPr lang="en-IE" dirty="0" smtClean="0"/>
              <a:t>: Language, tone, structure etc. </a:t>
            </a:r>
            <a:endParaRPr lang="en-IE" dirty="0"/>
          </a:p>
        </p:txBody>
      </p:sp>
      <p:sp>
        <p:nvSpPr>
          <p:cNvPr id="47107" name="Content Placeholder 2"/>
          <p:cNvSpPr>
            <a:spLocks noGrp="1"/>
          </p:cNvSpPr>
          <p:nvPr>
            <p:ph idx="1"/>
          </p:nvPr>
        </p:nvSpPr>
        <p:spPr>
          <a:xfrm>
            <a:off x="1023938" y="1001713"/>
            <a:ext cx="5126037" cy="5645150"/>
          </a:xfrm>
        </p:spPr>
        <p:txBody>
          <a:bodyPr/>
          <a:lstStyle/>
          <a:p>
            <a:r>
              <a:rPr lang="en-IE" altLang="en-US" sz="3200" b="1" u="sng" smtClean="0"/>
              <a:t>Tone:</a:t>
            </a:r>
          </a:p>
          <a:p>
            <a:r>
              <a:rPr lang="en-IE" altLang="en-US" sz="3600" smtClean="0"/>
              <a:t>In this poem we get a real sense of the young poet’s state of mind and personality. We sense his vulnerability as he stands between the goalposts but also his hope and determination to impress his watching father.</a:t>
            </a:r>
          </a:p>
        </p:txBody>
      </p:sp>
      <p:pic>
        <p:nvPicPr>
          <p:cNvPr id="4710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2125" y="1230313"/>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7679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112713"/>
            <a:ext cx="9720262" cy="1117600"/>
          </a:xfrm>
        </p:spPr>
        <p:txBody>
          <a:bodyPr/>
          <a:lstStyle/>
          <a:p>
            <a:pPr>
              <a:defRPr/>
            </a:pPr>
            <a:r>
              <a:rPr lang="en-IE" b="1" dirty="0" smtClean="0"/>
              <a:t>Style</a:t>
            </a:r>
            <a:r>
              <a:rPr lang="en-IE" dirty="0" smtClean="0"/>
              <a:t>: Language, tone, structure etc. </a:t>
            </a:r>
            <a:endParaRPr lang="en-IE" dirty="0"/>
          </a:p>
        </p:txBody>
      </p:sp>
      <p:sp>
        <p:nvSpPr>
          <p:cNvPr id="48131" name="Content Placeholder 2"/>
          <p:cNvSpPr>
            <a:spLocks noGrp="1"/>
          </p:cNvSpPr>
          <p:nvPr>
            <p:ph idx="1"/>
          </p:nvPr>
        </p:nvSpPr>
        <p:spPr>
          <a:xfrm>
            <a:off x="1023938" y="1001713"/>
            <a:ext cx="10106025" cy="5645150"/>
          </a:xfrm>
        </p:spPr>
        <p:txBody>
          <a:bodyPr/>
          <a:lstStyle/>
          <a:p>
            <a:r>
              <a:rPr lang="en-IE" altLang="en-US" sz="3200" b="1" u="sng" smtClean="0"/>
              <a:t>Imagery:</a:t>
            </a:r>
          </a:p>
          <a:p>
            <a:r>
              <a:rPr lang="en-IE" altLang="en-US" sz="3600" smtClean="0"/>
              <a:t>Like much of Durcan’s poetry ‘</a:t>
            </a:r>
            <a:r>
              <a:rPr lang="en-IE" altLang="en-US" sz="3600" i="1" smtClean="0"/>
              <a:t>Sport</a:t>
            </a:r>
            <a:r>
              <a:rPr lang="en-IE" altLang="en-US" sz="3600" smtClean="0"/>
              <a:t>’ features imagery that is memorable strange and surreal. In particular the depiction of the Mullingar players with their </a:t>
            </a:r>
            <a:r>
              <a:rPr lang="en-IE" altLang="en-US" sz="3600" b="1" i="1" smtClean="0"/>
              <a:t>“gapped teeth”</a:t>
            </a:r>
            <a:r>
              <a:rPr lang="en-IE" altLang="en-US" sz="3600" smtClean="0"/>
              <a:t> and </a:t>
            </a:r>
            <a:r>
              <a:rPr lang="en-IE" altLang="en-US" sz="3600" b="1" i="1" smtClean="0"/>
              <a:t>“bushy eyebrows”</a:t>
            </a:r>
            <a:r>
              <a:rPr lang="en-IE" altLang="en-US" sz="3600" smtClean="0"/>
              <a:t>, of their centre half-forward who was rumoured to be an alcoholic solicitor locked up for castrating his best friend</a:t>
            </a:r>
          </a:p>
        </p:txBody>
      </p:sp>
    </p:spTree>
    <p:extLst>
      <p:ext uri="{BB962C8B-B14F-4D97-AF65-F5344CB8AC3E}">
        <p14:creationId xmlns:p14="http://schemas.microsoft.com/office/powerpoint/2010/main" val="4086899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112713"/>
            <a:ext cx="9720262" cy="1117600"/>
          </a:xfrm>
        </p:spPr>
        <p:txBody>
          <a:bodyPr/>
          <a:lstStyle/>
          <a:p>
            <a:pPr>
              <a:defRPr/>
            </a:pPr>
            <a:r>
              <a:rPr lang="en-IE" b="1" dirty="0" smtClean="0"/>
              <a:t>Style</a:t>
            </a:r>
            <a:r>
              <a:rPr lang="en-IE" dirty="0" smtClean="0"/>
              <a:t>: Language, tone, structure etc. </a:t>
            </a:r>
            <a:endParaRPr lang="en-IE" dirty="0"/>
          </a:p>
        </p:txBody>
      </p:sp>
      <p:sp>
        <p:nvSpPr>
          <p:cNvPr id="49155" name="Content Placeholder 2"/>
          <p:cNvSpPr>
            <a:spLocks noGrp="1"/>
          </p:cNvSpPr>
          <p:nvPr>
            <p:ph idx="1"/>
          </p:nvPr>
        </p:nvSpPr>
        <p:spPr>
          <a:xfrm>
            <a:off x="1023938" y="1001713"/>
            <a:ext cx="10106025" cy="5645150"/>
          </a:xfrm>
        </p:spPr>
        <p:txBody>
          <a:bodyPr/>
          <a:lstStyle/>
          <a:p>
            <a:r>
              <a:rPr lang="en-IE" altLang="en-US" sz="3200" b="1" u="sng" dirty="0" smtClean="0"/>
              <a:t>Humour:</a:t>
            </a:r>
          </a:p>
          <a:p>
            <a:r>
              <a:rPr lang="en-IE" altLang="en-US" sz="3600" dirty="0" smtClean="0"/>
              <a:t>This poem is filled with the zany humour for which </a:t>
            </a:r>
            <a:r>
              <a:rPr lang="en-IE" altLang="en-US" sz="3600" dirty="0" err="1" smtClean="0"/>
              <a:t>Durcan’s</a:t>
            </a:r>
            <a:r>
              <a:rPr lang="en-IE" altLang="en-US" sz="3600" dirty="0" smtClean="0"/>
              <a:t> poetry is so often celebrated: the bizarre set-up of the match between two mental hospitals, the almost cartoonish depiction of the Mullingar team, the farcical final </a:t>
            </a:r>
            <a:r>
              <a:rPr lang="en-IE" altLang="en-US" sz="3600" dirty="0" err="1" smtClean="0"/>
              <a:t>scoreline</a:t>
            </a:r>
            <a:r>
              <a:rPr lang="en-IE" altLang="en-US" sz="3600" dirty="0" smtClean="0"/>
              <a:t>: </a:t>
            </a:r>
            <a:r>
              <a:rPr lang="en-IE" altLang="en-US" sz="3600" b="1" i="1" dirty="0" smtClean="0"/>
              <a:t>“Having defeated Mullingar Mental Hospital / By 14 goals and 38 points to 3 goals and 10 points”</a:t>
            </a:r>
            <a:r>
              <a:rPr lang="en-IE" altLang="en-US" sz="3600" dirty="0" smtClean="0"/>
              <a:t>. There is also the fact that one of the players allegedly castrated his best friend but </a:t>
            </a:r>
            <a:r>
              <a:rPr lang="en-IE" altLang="en-US" sz="3600" b="1" i="1" dirty="0" smtClean="0"/>
              <a:t>“meant well”</a:t>
            </a:r>
            <a:r>
              <a:rPr lang="en-IE" altLang="en-US" sz="3600" dirty="0" smtClean="0"/>
              <a:t> in doing so.</a:t>
            </a:r>
          </a:p>
        </p:txBody>
      </p:sp>
    </p:spTree>
    <p:extLst>
      <p:ext uri="{BB962C8B-B14F-4D97-AF65-F5344CB8AC3E}">
        <p14:creationId xmlns:p14="http://schemas.microsoft.com/office/powerpoint/2010/main" val="1255217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585788"/>
            <a:ext cx="9720262" cy="930275"/>
          </a:xfrm>
        </p:spPr>
        <p:txBody>
          <a:bodyPr/>
          <a:lstStyle/>
          <a:p>
            <a:pPr>
              <a:defRPr/>
            </a:pPr>
            <a:r>
              <a:rPr lang="en-IE" dirty="0" smtClean="0"/>
              <a:t>Sport: background</a:t>
            </a:r>
            <a:endParaRPr lang="en-IE" dirty="0"/>
          </a:p>
        </p:txBody>
      </p:sp>
      <p:sp>
        <p:nvSpPr>
          <p:cNvPr id="35843" name="Content Placeholder 2"/>
          <p:cNvSpPr>
            <a:spLocks noGrp="1"/>
          </p:cNvSpPr>
          <p:nvPr>
            <p:ph idx="1"/>
          </p:nvPr>
        </p:nvSpPr>
        <p:spPr>
          <a:xfrm>
            <a:off x="1023938" y="1516063"/>
            <a:ext cx="10914062" cy="5210175"/>
          </a:xfrm>
        </p:spPr>
        <p:txBody>
          <a:bodyPr/>
          <a:lstStyle/>
          <a:p>
            <a:pPr>
              <a:buFont typeface="Courier New" panose="02070309020205020404" pitchFamily="49" charset="0"/>
              <a:buChar char="o"/>
            </a:pPr>
            <a:r>
              <a:rPr lang="en-IE" altLang="en-US" sz="3200" smtClean="0"/>
              <a:t> In this poem the poet addresses his father, with whom he had a very difficult relationship.</a:t>
            </a:r>
          </a:p>
          <a:p>
            <a:pPr>
              <a:buFont typeface="Courier New" panose="02070309020205020404" pitchFamily="49" charset="0"/>
              <a:buChar char="o"/>
            </a:pPr>
            <a:endParaRPr lang="en-IE" altLang="en-US" sz="3200" smtClean="0"/>
          </a:p>
          <a:p>
            <a:pPr>
              <a:buFont typeface="Courier New" panose="02070309020205020404" pitchFamily="49" charset="0"/>
              <a:buChar char="o"/>
            </a:pPr>
            <a:r>
              <a:rPr lang="en-IE" altLang="en-US" sz="3200" smtClean="0"/>
              <a:t>As Durcan himself describes it: </a:t>
            </a:r>
            <a:r>
              <a:rPr lang="en-IE" altLang="en-US" sz="3200" i="1" smtClean="0"/>
              <a:t>“When I was ten, he began to be somewhat problematic. When I think about it there were gratuitous beatings and he was incredibly severe about things like examinations. If I hadn’t got second or third place it was bad news, and sometimes he would take the strap off his trousers and beat me. A man has to be so very complicated if he takes a school report for a ten-year-old that seriously.”</a:t>
            </a:r>
            <a:endParaRPr lang="en-IE" altLang="en-US" sz="3200" smtClean="0"/>
          </a:p>
        </p:txBody>
      </p:sp>
    </p:spTree>
    <p:extLst>
      <p:ext uri="{BB962C8B-B14F-4D97-AF65-F5344CB8AC3E}">
        <p14:creationId xmlns:p14="http://schemas.microsoft.com/office/powerpoint/2010/main" val="925934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585788"/>
            <a:ext cx="9720262" cy="930275"/>
          </a:xfrm>
        </p:spPr>
        <p:txBody>
          <a:bodyPr/>
          <a:lstStyle/>
          <a:p>
            <a:pPr>
              <a:defRPr/>
            </a:pPr>
            <a:r>
              <a:rPr lang="en-IE" dirty="0" smtClean="0"/>
              <a:t>Sport: background</a:t>
            </a:r>
            <a:endParaRPr lang="en-IE" dirty="0"/>
          </a:p>
        </p:txBody>
      </p:sp>
      <p:sp>
        <p:nvSpPr>
          <p:cNvPr id="36867" name="Content Placeholder 2"/>
          <p:cNvSpPr>
            <a:spLocks noGrp="1"/>
          </p:cNvSpPr>
          <p:nvPr>
            <p:ph idx="1"/>
          </p:nvPr>
        </p:nvSpPr>
        <p:spPr>
          <a:xfrm>
            <a:off x="1023938" y="1516063"/>
            <a:ext cx="10914062" cy="5210175"/>
          </a:xfrm>
        </p:spPr>
        <p:txBody>
          <a:bodyPr/>
          <a:lstStyle/>
          <a:p>
            <a:pPr>
              <a:buFont typeface="Courier New" panose="02070309020205020404" pitchFamily="49" charset="0"/>
              <a:buChar char="o"/>
            </a:pPr>
            <a:r>
              <a:rPr lang="en-IE" altLang="en-US" sz="2800" smtClean="0"/>
              <a:t> Durcan’s father was a high-ranking judge, and in the poet’s account emerges as nearly a stereotype of that profession – stern, severe and uncompromising. A man to whom discipline was everything. </a:t>
            </a:r>
          </a:p>
          <a:p>
            <a:pPr>
              <a:buFont typeface="Courier New" panose="02070309020205020404" pitchFamily="49" charset="0"/>
              <a:buChar char="o"/>
            </a:pPr>
            <a:endParaRPr lang="en-IE" altLang="en-US" sz="2800" smtClean="0"/>
          </a:p>
          <a:p>
            <a:pPr>
              <a:buFont typeface="Courier New" panose="02070309020205020404" pitchFamily="49" charset="0"/>
              <a:buChar char="o"/>
            </a:pPr>
            <a:r>
              <a:rPr lang="en-IE" altLang="en-US" sz="2800" smtClean="0"/>
              <a:t>He could make no sense of his son’s sensitive personality and artistic tendencies. To him these seemed like signs of mental disorder or insanity. </a:t>
            </a:r>
          </a:p>
          <a:p>
            <a:pPr>
              <a:buFont typeface="Courier New" panose="02070309020205020404" pitchFamily="49" charset="0"/>
              <a:buChar char="o"/>
            </a:pPr>
            <a:endParaRPr lang="en-IE" altLang="en-US" sz="2800" smtClean="0"/>
          </a:p>
          <a:p>
            <a:pPr>
              <a:buFont typeface="Courier New" panose="02070309020205020404" pitchFamily="49" charset="0"/>
              <a:buChar char="o"/>
            </a:pPr>
            <a:r>
              <a:rPr lang="en-IE" altLang="en-US" sz="2800" smtClean="0"/>
              <a:t>Over the poet’s teenage years the relationship between father and son became increasingly tense and then broke down completely. Finally, when Durcan was nineteen, his father had him committed to a psychiatric hospital.</a:t>
            </a:r>
          </a:p>
        </p:txBody>
      </p:sp>
    </p:spTree>
    <p:extLst>
      <p:ext uri="{BB962C8B-B14F-4D97-AF65-F5344CB8AC3E}">
        <p14:creationId xmlns:p14="http://schemas.microsoft.com/office/powerpoint/2010/main" val="419129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185738"/>
            <a:ext cx="9720262" cy="928687"/>
          </a:xfrm>
        </p:spPr>
        <p:txBody>
          <a:bodyPr/>
          <a:lstStyle/>
          <a:p>
            <a:pPr>
              <a:defRPr/>
            </a:pPr>
            <a:endParaRPr lang="en-IE" dirty="0"/>
          </a:p>
        </p:txBody>
      </p:sp>
      <p:sp>
        <p:nvSpPr>
          <p:cNvPr id="37891" name="Content Placeholder 2"/>
          <p:cNvSpPr>
            <a:spLocks noGrp="1"/>
          </p:cNvSpPr>
          <p:nvPr>
            <p:ph idx="1"/>
          </p:nvPr>
        </p:nvSpPr>
        <p:spPr>
          <a:xfrm>
            <a:off x="1023938" y="1201738"/>
            <a:ext cx="11014075" cy="4384675"/>
          </a:xfrm>
        </p:spPr>
        <p:txBody>
          <a:bodyPr>
            <a:noAutofit/>
          </a:bodyPr>
          <a:lstStyle/>
          <a:p>
            <a:pPr>
              <a:buFont typeface="Courier New" panose="02070309020205020404" pitchFamily="49" charset="0"/>
              <a:buChar char="o"/>
            </a:pPr>
            <a:r>
              <a:rPr lang="en-IE" altLang="en-US" i="1" dirty="0" smtClean="0"/>
              <a:t>‘Sport’</a:t>
            </a:r>
            <a:r>
              <a:rPr lang="en-IE" altLang="en-US" dirty="0" smtClean="0"/>
              <a:t> recalls a memory from this difficult period spent inside institutions. As he turned twenty-one, the poet was being held in </a:t>
            </a:r>
            <a:r>
              <a:rPr lang="en-IE" altLang="en-US" dirty="0" err="1" smtClean="0"/>
              <a:t>Grangegorman</a:t>
            </a:r>
            <a:r>
              <a:rPr lang="en-IE" altLang="en-US" dirty="0" smtClean="0"/>
              <a:t> Mental Hospital: “</a:t>
            </a:r>
            <a:r>
              <a:rPr lang="en-IE" altLang="en-US" b="1" i="1" dirty="0" smtClean="0"/>
              <a:t>I was a patient / In B Wing”</a:t>
            </a:r>
            <a:r>
              <a:rPr lang="en-IE" altLang="en-US" dirty="0" smtClean="0"/>
              <a:t>. </a:t>
            </a:r>
          </a:p>
          <a:p>
            <a:pPr>
              <a:buFont typeface="Courier New" panose="02070309020205020404" pitchFamily="49" charset="0"/>
              <a:buChar char="o"/>
            </a:pPr>
            <a:endParaRPr lang="en-IE" altLang="en-US" dirty="0" smtClean="0"/>
          </a:p>
          <a:p>
            <a:pPr>
              <a:buFont typeface="Courier New" panose="02070309020205020404" pitchFamily="49" charset="0"/>
              <a:buChar char="o"/>
            </a:pPr>
            <a:r>
              <a:rPr lang="en-IE" altLang="en-US" dirty="0" smtClean="0"/>
              <a:t>He’s selected to play in goal for the hospital’s Gaelic-football team in a match against Mullingar Mental Hospital – both teams it seems are made up of inmates rather than of staff members. </a:t>
            </a:r>
          </a:p>
          <a:p>
            <a:pPr>
              <a:buFont typeface="Courier New" panose="02070309020205020404" pitchFamily="49" charset="0"/>
              <a:buChar char="o"/>
            </a:pPr>
            <a:endParaRPr lang="en-IE" altLang="en-US" dirty="0" smtClean="0"/>
          </a:p>
          <a:p>
            <a:pPr>
              <a:buFont typeface="Courier New" panose="02070309020205020404" pitchFamily="49" charset="0"/>
              <a:buChar char="o"/>
            </a:pPr>
            <a:r>
              <a:rPr lang="en-IE" altLang="en-US" dirty="0" smtClean="0"/>
              <a:t>The poet provides a </a:t>
            </a:r>
            <a:r>
              <a:rPr lang="en-IE" altLang="en-US" i="1" u="sng" dirty="0" smtClean="0"/>
              <a:t>vivid portrait</a:t>
            </a:r>
            <a:r>
              <a:rPr lang="en-IE" altLang="en-US" dirty="0" smtClean="0"/>
              <a:t> of the opposing team. He emphasises the great size and bizarre appearance of the Mullingar players, describing them as </a:t>
            </a:r>
            <a:r>
              <a:rPr lang="en-IE" altLang="en-US" b="1" i="1" dirty="0" smtClean="0"/>
              <a:t>“big country men”</a:t>
            </a:r>
            <a:r>
              <a:rPr lang="en-IE" altLang="en-US" dirty="0" smtClean="0"/>
              <a:t> who had </a:t>
            </a:r>
            <a:r>
              <a:rPr lang="en-IE" altLang="en-US" b="1" i="1" dirty="0" smtClean="0"/>
              <a:t>“gapped teeth, red faces / Oily, frizzy hair, bushy eyebrows”</a:t>
            </a:r>
            <a:r>
              <a:rPr lang="en-IE" altLang="en-US" dirty="0" smtClean="0"/>
              <a:t>.</a:t>
            </a:r>
            <a:endParaRPr lang="en-IE" altLang="en-US" i="1" u="sng" dirty="0" smtClean="0"/>
          </a:p>
        </p:txBody>
      </p:sp>
    </p:spTree>
    <p:extLst>
      <p:ext uri="{BB962C8B-B14F-4D97-AF65-F5344CB8AC3E}">
        <p14:creationId xmlns:p14="http://schemas.microsoft.com/office/powerpoint/2010/main" val="645481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185738"/>
            <a:ext cx="9720262" cy="928687"/>
          </a:xfrm>
        </p:spPr>
        <p:txBody>
          <a:bodyPr/>
          <a:lstStyle/>
          <a:p>
            <a:pPr>
              <a:defRPr/>
            </a:pPr>
            <a:endParaRPr lang="en-IE" dirty="0"/>
          </a:p>
        </p:txBody>
      </p:sp>
      <p:sp>
        <p:nvSpPr>
          <p:cNvPr id="38915" name="Content Placeholder 2"/>
          <p:cNvSpPr>
            <a:spLocks noGrp="1"/>
          </p:cNvSpPr>
          <p:nvPr>
            <p:ph idx="1"/>
          </p:nvPr>
        </p:nvSpPr>
        <p:spPr>
          <a:xfrm>
            <a:off x="814388" y="1201738"/>
            <a:ext cx="7566025" cy="5376862"/>
          </a:xfrm>
        </p:spPr>
        <p:txBody>
          <a:bodyPr/>
          <a:lstStyle/>
          <a:p>
            <a:pPr>
              <a:buFont typeface="Courier New" panose="02070309020205020404" pitchFamily="49" charset="0"/>
              <a:buChar char="o"/>
            </a:pPr>
            <a:r>
              <a:rPr lang="en-IE" altLang="en-US" sz="2800" smtClean="0"/>
              <a:t>The poet stresses the enormity of the Mullingar full-forward line, which was </a:t>
            </a:r>
            <a:r>
              <a:rPr lang="en-IE" altLang="en-US" sz="2800" b="1" i="1" smtClean="0"/>
              <a:t>“over six foot tall / Fifteen stone in weight”. </a:t>
            </a:r>
            <a:r>
              <a:rPr lang="en-IE" altLang="en-US" sz="2800" smtClean="0"/>
              <a:t>The three full-forwards were all schizophrenics, while the centre half-forward was rumoured to be an alcoholic solicitor locked up for castrating his best friend.</a:t>
            </a:r>
            <a:endParaRPr lang="en-IE" altLang="en-US" sz="2800" b="1" i="1" smtClean="0"/>
          </a:p>
          <a:p>
            <a:pPr>
              <a:buFont typeface="Courier New" panose="02070309020205020404" pitchFamily="49" charset="0"/>
              <a:buChar char="o"/>
            </a:pPr>
            <a:endParaRPr lang="en-IE" altLang="en-US" sz="2800" b="1" i="1" u="sng" smtClean="0"/>
          </a:p>
          <a:p>
            <a:pPr>
              <a:buFont typeface="Courier New" panose="02070309020205020404" pitchFamily="49" charset="0"/>
              <a:buChar char="o"/>
            </a:pPr>
            <a:r>
              <a:rPr lang="en-IE" altLang="en-US" sz="2800" smtClean="0"/>
              <a:t>Yet the poet held his nerve and bravely defended his goal against the intimidatingly crazy Mullingar attack: </a:t>
            </a:r>
            <a:r>
              <a:rPr lang="en-IE" altLang="en-US" sz="2800" b="1" i="1" smtClean="0"/>
              <a:t>“To my surprise / I did not flinch in the goals”</a:t>
            </a:r>
            <a:r>
              <a:rPr lang="en-IE" altLang="en-US" sz="2800" smtClean="0"/>
              <a:t> He plays far better than he expected, </a:t>
            </a:r>
            <a:r>
              <a:rPr lang="en-IE" altLang="en-US" sz="2800" b="1" i="1" smtClean="0"/>
              <a:t>“leaping high”</a:t>
            </a:r>
            <a:r>
              <a:rPr lang="en-IE" altLang="en-US" sz="2800" smtClean="0"/>
              <a:t> and </a:t>
            </a:r>
            <a:r>
              <a:rPr lang="en-IE" altLang="en-US" sz="2800" b="1" i="1" smtClean="0"/>
              <a:t>“diving full stretch”</a:t>
            </a:r>
            <a:r>
              <a:rPr lang="en-IE" altLang="en-US" sz="2800" smtClean="0"/>
              <a:t> to deny the Mullingar team.</a:t>
            </a:r>
          </a:p>
        </p:txBody>
      </p:sp>
      <p:pic>
        <p:nvPicPr>
          <p:cNvPr id="3891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0413" y="438150"/>
            <a:ext cx="3606800"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5556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0"/>
            <a:ext cx="9720262" cy="930275"/>
          </a:xfrm>
        </p:spPr>
        <p:txBody>
          <a:bodyPr/>
          <a:lstStyle/>
          <a:p>
            <a:pPr>
              <a:defRPr/>
            </a:pPr>
            <a:endParaRPr lang="en-IE" dirty="0"/>
          </a:p>
        </p:txBody>
      </p:sp>
      <p:sp>
        <p:nvSpPr>
          <p:cNvPr id="39939" name="Content Placeholder 2"/>
          <p:cNvSpPr>
            <a:spLocks noGrp="1"/>
          </p:cNvSpPr>
          <p:nvPr>
            <p:ph idx="1"/>
          </p:nvPr>
        </p:nvSpPr>
        <p:spPr>
          <a:xfrm>
            <a:off x="4784725" y="763588"/>
            <a:ext cx="7140575" cy="4384675"/>
          </a:xfrm>
        </p:spPr>
        <p:txBody>
          <a:bodyPr>
            <a:normAutofit fontScale="92500" lnSpcReduction="10000"/>
          </a:bodyPr>
          <a:lstStyle/>
          <a:p>
            <a:pPr>
              <a:buFont typeface="Courier New" panose="02070309020205020404" pitchFamily="49" charset="0"/>
              <a:buChar char="o"/>
            </a:pPr>
            <a:r>
              <a:rPr lang="en-IE" altLang="en-US" sz="2400" smtClean="0"/>
              <a:t>The poet credits his impressive display to the fact that his father was present at the game. So keen was he to </a:t>
            </a:r>
            <a:r>
              <a:rPr lang="en-IE" altLang="en-US" sz="2400" b="1" i="1" smtClean="0"/>
              <a:t>“observe”</a:t>
            </a:r>
            <a:r>
              <a:rPr lang="en-IE" altLang="en-US" sz="2400" smtClean="0"/>
              <a:t> his son’s performance that he drive all the way from Dublin to Mullingar.</a:t>
            </a:r>
          </a:p>
          <a:p>
            <a:pPr>
              <a:buFont typeface="Courier New" panose="02070309020205020404" pitchFamily="49" charset="0"/>
              <a:buChar char="o"/>
            </a:pPr>
            <a:endParaRPr lang="en-IE" altLang="en-US" sz="2400" u="sng" smtClean="0"/>
          </a:p>
          <a:p>
            <a:pPr>
              <a:buFont typeface="Courier New" panose="02070309020205020404" pitchFamily="49" charset="0"/>
              <a:buChar char="o"/>
            </a:pPr>
            <a:r>
              <a:rPr lang="en-IE" altLang="en-US" sz="2400" smtClean="0"/>
              <a:t>The poet was determined not to disappoint his watching father: </a:t>
            </a:r>
            <a:r>
              <a:rPr lang="en-IE" altLang="en-US" sz="2400" b="1" i="1" smtClean="0"/>
              <a:t>“I was fearful I would let down / Not only my team but you”</a:t>
            </a:r>
            <a:r>
              <a:rPr lang="en-IE" altLang="en-US" sz="2400" smtClean="0"/>
              <a:t>. In fact, he wanted to captivate or </a:t>
            </a:r>
            <a:r>
              <a:rPr lang="en-IE" altLang="en-US" sz="2400" b="1" i="1" smtClean="0"/>
              <a:t>“mesmerise”</a:t>
            </a:r>
            <a:r>
              <a:rPr lang="en-IE" altLang="en-US" sz="2400" b="1" smtClean="0"/>
              <a:t> </a:t>
            </a:r>
            <a:r>
              <a:rPr lang="en-IE" altLang="en-US" sz="2400" smtClean="0"/>
              <a:t>him with the quality of his performance. </a:t>
            </a:r>
          </a:p>
          <a:p>
            <a:pPr>
              <a:buFont typeface="Courier New" panose="02070309020205020404" pitchFamily="49" charset="0"/>
              <a:buChar char="o"/>
            </a:pPr>
            <a:endParaRPr lang="en-IE" altLang="en-US" sz="2400" smtClean="0"/>
          </a:p>
          <a:p>
            <a:pPr>
              <a:buFont typeface="Courier New" panose="02070309020205020404" pitchFamily="49" charset="0"/>
              <a:buChar char="o"/>
            </a:pPr>
            <a:r>
              <a:rPr lang="en-IE" altLang="en-US" sz="2400" smtClean="0"/>
              <a:t>His father’s presence gave him the </a:t>
            </a:r>
            <a:r>
              <a:rPr lang="en-IE" altLang="en-US" sz="2400" b="1" i="1" smtClean="0"/>
              <a:t>“will to die”</a:t>
            </a:r>
            <a:r>
              <a:rPr lang="en-IE" altLang="en-US" sz="2400" smtClean="0"/>
              <a:t>, the motivation to ignore pain, risk and potential injury that are </a:t>
            </a:r>
            <a:r>
              <a:rPr lang="en-IE" altLang="en-US" sz="2400" b="1" i="1" smtClean="0"/>
              <a:t>“essential”</a:t>
            </a:r>
            <a:r>
              <a:rPr lang="en-IE" altLang="en-US" sz="2400" smtClean="0"/>
              <a:t> to all sportsmen and artists, according the poet. </a:t>
            </a:r>
          </a:p>
        </p:txBody>
      </p:sp>
      <p:pic>
        <p:nvPicPr>
          <p:cNvPr id="3994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0850" y="1065213"/>
            <a:ext cx="3644900" cy="492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2740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313" y="128588"/>
            <a:ext cx="9720262" cy="612775"/>
          </a:xfrm>
        </p:spPr>
        <p:txBody>
          <a:bodyPr>
            <a:normAutofit fontScale="90000"/>
          </a:bodyPr>
          <a:lstStyle/>
          <a:p>
            <a:pPr algn="ctr">
              <a:defRPr/>
            </a:pPr>
            <a:r>
              <a:rPr lang="en-IE" dirty="0" smtClean="0"/>
              <a:t>Sport</a:t>
            </a:r>
            <a:endParaRPr lang="en-IE" dirty="0"/>
          </a:p>
        </p:txBody>
      </p:sp>
      <p:sp>
        <p:nvSpPr>
          <p:cNvPr id="40963" name="Content Placeholder 2"/>
          <p:cNvSpPr>
            <a:spLocks noGrp="1"/>
          </p:cNvSpPr>
          <p:nvPr>
            <p:ph idx="1"/>
          </p:nvPr>
        </p:nvSpPr>
        <p:spPr>
          <a:xfrm>
            <a:off x="2759075" y="784225"/>
            <a:ext cx="6605588" cy="5567363"/>
          </a:xfrm>
        </p:spPr>
        <p:txBody>
          <a:bodyPr>
            <a:normAutofit fontScale="92500"/>
          </a:bodyPr>
          <a:lstStyle/>
          <a:p>
            <a:pPr>
              <a:buFont typeface="Courier New" panose="02070309020205020404" pitchFamily="49" charset="0"/>
              <a:buChar char="o"/>
            </a:pPr>
            <a:r>
              <a:rPr lang="en-IE" altLang="en-US" sz="2400" smtClean="0"/>
              <a:t>The poet suggests that both artists and sportspeople share a particular mentality. According to the poet, both require a </a:t>
            </a:r>
            <a:r>
              <a:rPr lang="en-IE" altLang="en-US" sz="2400" b="1" i="1" smtClean="0"/>
              <a:t>“will to die”</a:t>
            </a:r>
            <a:r>
              <a:rPr lang="en-IE" altLang="en-US" sz="2400" smtClean="0"/>
              <a:t>, a willingness to do whatever it takes to achieve their goals.</a:t>
            </a:r>
          </a:p>
          <a:p>
            <a:pPr>
              <a:buFont typeface="Courier New" panose="02070309020205020404" pitchFamily="49" charset="0"/>
              <a:buChar char="o"/>
            </a:pPr>
            <a:endParaRPr lang="en-IE" altLang="en-US" sz="2400" smtClean="0"/>
          </a:p>
          <a:p>
            <a:pPr>
              <a:buFont typeface="Courier New" panose="02070309020205020404" pitchFamily="49" charset="0"/>
              <a:buChar char="o"/>
            </a:pPr>
            <a:r>
              <a:rPr lang="en-IE" altLang="en-US" sz="2400" smtClean="0"/>
              <a:t>Athletes train long after they have passed through the pain barrier, throw themselves heedlessly into tackles and keep fighting long after their bodies start aching. </a:t>
            </a:r>
          </a:p>
          <a:p>
            <a:pPr>
              <a:buFont typeface="Courier New" panose="02070309020205020404" pitchFamily="49" charset="0"/>
              <a:buChar char="o"/>
            </a:pPr>
            <a:endParaRPr lang="en-IE" altLang="en-US" sz="2400" smtClean="0"/>
          </a:p>
          <a:p>
            <a:pPr>
              <a:buFont typeface="Courier New" panose="02070309020205020404" pitchFamily="49" charset="0"/>
              <a:buChar char="o"/>
            </a:pPr>
            <a:r>
              <a:rPr lang="en-IE" altLang="en-US" sz="2400" smtClean="0"/>
              <a:t> The artist also needs to take risks but they are with their mental health rather than physically. The artist must expose themselves to mental suffering, probe the darkest corners of their minds, explore all kinds of painful memories and memories in the creation of art. </a:t>
            </a:r>
          </a:p>
        </p:txBody>
      </p:sp>
      <p:pic>
        <p:nvPicPr>
          <p:cNvPr id="4096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613" y="741363"/>
            <a:ext cx="2447925" cy="573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01200" y="655638"/>
            <a:ext cx="2590800" cy="573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5715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333375"/>
            <a:ext cx="9720262" cy="833438"/>
          </a:xfrm>
        </p:spPr>
        <p:txBody>
          <a:bodyPr/>
          <a:lstStyle/>
          <a:p>
            <a:pPr>
              <a:defRPr/>
            </a:pPr>
            <a:r>
              <a:rPr lang="en-IE" dirty="0" smtClean="0"/>
              <a:t>THEME: family</a:t>
            </a:r>
            <a:endParaRPr lang="en-IE" dirty="0"/>
          </a:p>
        </p:txBody>
      </p:sp>
      <p:sp>
        <p:nvSpPr>
          <p:cNvPr id="41987" name="Content Placeholder 2"/>
          <p:cNvSpPr>
            <a:spLocks noGrp="1"/>
          </p:cNvSpPr>
          <p:nvPr>
            <p:ph idx="1"/>
          </p:nvPr>
        </p:nvSpPr>
        <p:spPr>
          <a:xfrm>
            <a:off x="788988" y="1166813"/>
            <a:ext cx="11145837" cy="5141912"/>
          </a:xfrm>
        </p:spPr>
        <p:txBody>
          <a:bodyPr>
            <a:normAutofit lnSpcReduction="10000"/>
          </a:bodyPr>
          <a:lstStyle/>
          <a:p>
            <a:pPr>
              <a:buFont typeface="Courier New" panose="02070309020205020404" pitchFamily="49" charset="0"/>
              <a:buChar char="o"/>
            </a:pPr>
            <a:r>
              <a:rPr lang="en-IE" altLang="en-US" sz="3200" smtClean="0"/>
              <a:t> This may seem like a funny and light-hearted poem but it provides a moving portrait of a complicated father-son relationship.</a:t>
            </a:r>
          </a:p>
          <a:p>
            <a:pPr>
              <a:buFont typeface="Courier New" panose="02070309020205020404" pitchFamily="49" charset="0"/>
              <a:buChar char="o"/>
            </a:pPr>
            <a:endParaRPr lang="en-IE" altLang="en-US" sz="3200" smtClean="0"/>
          </a:p>
          <a:p>
            <a:pPr>
              <a:buFont typeface="Courier New" panose="02070309020205020404" pitchFamily="49" charset="0"/>
              <a:buChar char="o"/>
            </a:pPr>
            <a:r>
              <a:rPr lang="en-IE" altLang="en-US" sz="3200" smtClean="0"/>
              <a:t>The father comes across not as loving and supportive but as severe, critical and judgemental. He seems to have a low opinion of his son and is dismissive of his talents and abilities: </a:t>
            </a:r>
            <a:r>
              <a:rPr lang="en-IE" altLang="en-US" sz="3200" b="1" i="1" smtClean="0"/>
              <a:t>“There were not many fields / In which you had hopes for me”</a:t>
            </a:r>
            <a:r>
              <a:rPr lang="en-IE" altLang="en-US" sz="3200" smtClean="0"/>
              <a:t>.</a:t>
            </a:r>
          </a:p>
          <a:p>
            <a:pPr>
              <a:buFont typeface="Courier New" panose="02070309020205020404" pitchFamily="49" charset="0"/>
              <a:buChar char="o"/>
            </a:pPr>
            <a:endParaRPr lang="en-IE" altLang="en-US" sz="3200" smtClean="0"/>
          </a:p>
          <a:p>
            <a:pPr>
              <a:buFont typeface="Courier New" panose="02070309020205020404" pitchFamily="49" charset="0"/>
              <a:buChar char="o"/>
            </a:pPr>
            <a:r>
              <a:rPr lang="en-IE" altLang="en-US" sz="3200" smtClean="0"/>
              <a:t>The use of the word </a:t>
            </a:r>
            <a:r>
              <a:rPr lang="en-IE" altLang="en-US" sz="3200" b="1" i="1" smtClean="0"/>
              <a:t>“observe”</a:t>
            </a:r>
            <a:r>
              <a:rPr lang="en-IE" altLang="en-US" sz="3200" smtClean="0"/>
              <a:t> in the first stanza indicates the father’s cold and critical manner. </a:t>
            </a:r>
          </a:p>
        </p:txBody>
      </p:sp>
    </p:spTree>
    <p:extLst>
      <p:ext uri="{BB962C8B-B14F-4D97-AF65-F5344CB8AC3E}">
        <p14:creationId xmlns:p14="http://schemas.microsoft.com/office/powerpoint/2010/main" val="306058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333375"/>
            <a:ext cx="9720262" cy="833438"/>
          </a:xfrm>
        </p:spPr>
        <p:txBody>
          <a:bodyPr/>
          <a:lstStyle/>
          <a:p>
            <a:pPr algn="ctr">
              <a:defRPr/>
            </a:pPr>
            <a:r>
              <a:rPr lang="en-IE" dirty="0" smtClean="0"/>
              <a:t>THEME: family</a:t>
            </a:r>
            <a:endParaRPr lang="en-IE" dirty="0"/>
          </a:p>
        </p:txBody>
      </p:sp>
      <p:sp>
        <p:nvSpPr>
          <p:cNvPr id="43011" name="Content Placeholder 2"/>
          <p:cNvSpPr>
            <a:spLocks noGrp="1"/>
          </p:cNvSpPr>
          <p:nvPr>
            <p:ph idx="1"/>
          </p:nvPr>
        </p:nvSpPr>
        <p:spPr>
          <a:xfrm>
            <a:off x="3641725" y="1166813"/>
            <a:ext cx="8293100" cy="5141912"/>
          </a:xfrm>
        </p:spPr>
        <p:txBody>
          <a:bodyPr>
            <a:normAutofit lnSpcReduction="10000"/>
          </a:bodyPr>
          <a:lstStyle/>
          <a:p>
            <a:pPr>
              <a:buFont typeface="Courier New" panose="02070309020205020404" pitchFamily="49" charset="0"/>
              <a:buChar char="o"/>
            </a:pPr>
            <a:r>
              <a:rPr lang="en-IE" altLang="en-US" sz="2800" smtClean="0"/>
              <a:t> The poem also highlights the personality clash between father and son. The young poet was a sensitive, talented and artistic individual. But to his father they meant nothing. The father regarded his son’s only success as playing on a </a:t>
            </a:r>
            <a:r>
              <a:rPr lang="en-IE" altLang="en-US" sz="2800" b="1" i="1" smtClean="0"/>
              <a:t>“winning team”</a:t>
            </a:r>
            <a:r>
              <a:rPr lang="en-IE" altLang="en-US" sz="2800" smtClean="0"/>
              <a:t> for Grangegorman Mental Hospital: </a:t>
            </a:r>
            <a:r>
              <a:rPr lang="en-IE" altLang="en-US" sz="2800" b="1" i="1" smtClean="0"/>
              <a:t>“In your eyes I had achieved something at last”</a:t>
            </a:r>
            <a:endParaRPr lang="en-IE" altLang="en-US" sz="2800" smtClean="0"/>
          </a:p>
          <a:p>
            <a:pPr>
              <a:buFont typeface="Courier New" panose="02070309020205020404" pitchFamily="49" charset="0"/>
              <a:buChar char="o"/>
            </a:pPr>
            <a:endParaRPr lang="en-IE" altLang="en-US" sz="2800" smtClean="0"/>
          </a:p>
          <a:p>
            <a:pPr>
              <a:buFont typeface="Courier New" panose="02070309020205020404" pitchFamily="49" charset="0"/>
              <a:buChar char="o"/>
            </a:pPr>
            <a:r>
              <a:rPr lang="en-IE" altLang="en-US" sz="2800" smtClean="0"/>
              <a:t>The poet would go on to be come a famous and successful poet (a feat remarkably difficult to achieve) but these achievements would mean little compared to his performance in goal on his twenty-first birthday: </a:t>
            </a:r>
            <a:r>
              <a:rPr lang="en-IE" altLang="en-US" sz="2800" b="1" i="1" smtClean="0"/>
              <a:t>“Seldom if ever again in your eyes / Was I to rise these heights”</a:t>
            </a:r>
            <a:endParaRPr lang="en-IE" altLang="en-US" sz="2800" smtClean="0"/>
          </a:p>
        </p:txBody>
      </p:sp>
      <p:pic>
        <p:nvPicPr>
          <p:cNvPr id="4301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350" y="661988"/>
            <a:ext cx="3271838" cy="589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6266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1421</Words>
  <Application>Microsoft Office PowerPoint</Application>
  <PresentationFormat>Widescreen</PresentationFormat>
  <Paragraphs>66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Courier New</vt:lpstr>
      <vt:lpstr>Office Theme</vt:lpstr>
      <vt:lpstr>Sport</vt:lpstr>
      <vt:lpstr>Sport: background</vt:lpstr>
      <vt:lpstr>Sport: background</vt:lpstr>
      <vt:lpstr>PowerPoint Presentation</vt:lpstr>
      <vt:lpstr>PowerPoint Presentation</vt:lpstr>
      <vt:lpstr>PowerPoint Presentation</vt:lpstr>
      <vt:lpstr>Sport</vt:lpstr>
      <vt:lpstr>THEME: family</vt:lpstr>
      <vt:lpstr>THEME: family</vt:lpstr>
      <vt:lpstr>THEME: family</vt:lpstr>
      <vt:lpstr>THEME: family</vt:lpstr>
      <vt:lpstr>THEME: family</vt:lpstr>
      <vt:lpstr>Style: Language, tone, structure etc. </vt:lpstr>
      <vt:lpstr>Style: Language, tone, structure etc. </vt:lpstr>
      <vt:lpstr>Style: Language, tone, structure etc. </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dc:title>
  <dc:creator>Liam Cooke</dc:creator>
  <cp:lastModifiedBy>Ciara Deasy</cp:lastModifiedBy>
  <cp:revision>6</cp:revision>
  <dcterms:created xsi:type="dcterms:W3CDTF">2017-02-08T20:26:05Z</dcterms:created>
  <dcterms:modified xsi:type="dcterms:W3CDTF">2017-04-05T12:03:30Z</dcterms:modified>
</cp:coreProperties>
</file>