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43" d="100"/>
          <a:sy n="43" d="100"/>
        </p:scale>
        <p:origin x="7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AE0A463-ED0E-4E02-ACA5-C4B9D5F688D5}" type="datetimeFigureOut">
              <a:rPr lang="en-IE" smtClean="0"/>
              <a:t>21/03/2017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186591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AE0A463-ED0E-4E02-ACA5-C4B9D5F688D5}" type="datetimeFigureOut">
              <a:rPr lang="en-IE" smtClean="0"/>
              <a:t>21/03/2017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69811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AE0A463-ED0E-4E02-ACA5-C4B9D5F688D5}" type="datetimeFigureOut">
              <a:rPr lang="en-IE" smtClean="0"/>
              <a:t>21/03/2017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122922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AE0A463-ED0E-4E02-ACA5-C4B9D5F688D5}" type="datetimeFigureOut">
              <a:rPr lang="en-IE" smtClean="0"/>
              <a:t>21/03/2017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351426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0A463-ED0E-4E02-ACA5-C4B9D5F688D5}" type="datetimeFigureOut">
              <a:rPr lang="en-IE" smtClean="0"/>
              <a:t>21/03/2017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77950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AE0A463-ED0E-4E02-ACA5-C4B9D5F688D5}" type="datetimeFigureOut">
              <a:rPr lang="en-IE" smtClean="0"/>
              <a:t>21/03/2017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131282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AE0A463-ED0E-4E02-ACA5-C4B9D5F688D5}" type="datetimeFigureOut">
              <a:rPr lang="en-IE" smtClean="0"/>
              <a:t>21/03/2017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104563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AE0A463-ED0E-4E02-ACA5-C4B9D5F688D5}" type="datetimeFigureOut">
              <a:rPr lang="en-IE" smtClean="0"/>
              <a:t>21/03/2017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32404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0A463-ED0E-4E02-ACA5-C4B9D5F688D5}" type="datetimeFigureOut">
              <a:rPr lang="en-IE" smtClean="0"/>
              <a:t>21/03/2017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227437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0A463-ED0E-4E02-ACA5-C4B9D5F688D5}" type="datetimeFigureOut">
              <a:rPr lang="en-IE" smtClean="0"/>
              <a:t>21/03/2017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252546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0A463-ED0E-4E02-ACA5-C4B9D5F688D5}" type="datetimeFigureOut">
              <a:rPr lang="en-IE" smtClean="0"/>
              <a:t>21/03/2017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DF9299F-BC26-41A4-8A09-6C9660814AA6}" type="slidenum">
              <a:rPr lang="en-IE" smtClean="0"/>
              <a:t>‹#›</a:t>
            </a:fld>
            <a:endParaRPr lang="en-IE"/>
          </a:p>
        </p:txBody>
      </p:sp>
    </p:spTree>
    <p:extLst>
      <p:ext uri="{BB962C8B-B14F-4D97-AF65-F5344CB8AC3E}">
        <p14:creationId xmlns:p14="http://schemas.microsoft.com/office/powerpoint/2010/main" val="45142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4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0A463-ED0E-4E02-ACA5-C4B9D5F688D5}" type="datetimeFigureOut">
              <a:rPr lang="en-IE" smtClean="0"/>
              <a:t>21/03/2017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9299F-BC26-41A4-8A09-6C9660814AA6}" type="slidenum">
              <a:rPr lang="en-IE" smtClean="0"/>
              <a:t>‹#›</a:t>
            </a:fld>
            <a:endParaRPr lang="en-IE"/>
          </a:p>
        </p:txBody>
      </p:sp>
    </p:spTree>
    <p:extLst>
      <p:ext uri="{BB962C8B-B14F-4D97-AF65-F5344CB8AC3E}">
        <p14:creationId xmlns:p14="http://schemas.microsoft.com/office/powerpoint/2010/main" val="3351780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Six Nuns </a:t>
            </a:r>
            <a:r>
              <a:rPr lang="en-IE" dirty="0"/>
              <a:t>D</a:t>
            </a:r>
            <a:r>
              <a:rPr lang="en-IE" dirty="0" smtClean="0"/>
              <a:t>ie in a Convent Inferno</a:t>
            </a:r>
            <a:endParaRPr lang="en-IE" dirty="0"/>
          </a:p>
        </p:txBody>
      </p:sp>
      <p:sp>
        <p:nvSpPr>
          <p:cNvPr id="3" name="Subtitle 2"/>
          <p:cNvSpPr>
            <a:spLocks noGrp="1"/>
          </p:cNvSpPr>
          <p:nvPr>
            <p:ph type="subTitle" idx="1"/>
          </p:nvPr>
        </p:nvSpPr>
        <p:spPr/>
        <p:txBody>
          <a:bodyPr/>
          <a:lstStyle/>
          <a:p>
            <a:r>
              <a:rPr lang="en-IE" dirty="0" smtClean="0"/>
              <a:t>Paul </a:t>
            </a:r>
            <a:r>
              <a:rPr lang="en-IE" dirty="0" err="1" smtClean="0"/>
              <a:t>Durcan</a:t>
            </a:r>
            <a:endParaRPr lang="en-IE" dirty="0"/>
          </a:p>
        </p:txBody>
      </p:sp>
    </p:spTree>
    <p:extLst>
      <p:ext uri="{BB962C8B-B14F-4D97-AF65-F5344CB8AC3E}">
        <p14:creationId xmlns:p14="http://schemas.microsoft.com/office/powerpoint/2010/main" val="14605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998" y="585760"/>
            <a:ext cx="10515600" cy="4351338"/>
          </a:xfrm>
        </p:spPr>
        <p:txBody>
          <a:bodyPr>
            <a:noAutofit/>
          </a:bodyPr>
          <a:lstStyle/>
          <a:p>
            <a:r>
              <a:rPr lang="en-IE" sz="4000" dirty="0"/>
              <a:t>He opposed fascism and communism and promoted religious freedom. </a:t>
            </a:r>
            <a:endParaRPr lang="en-IE" sz="4000" dirty="0" smtClean="0"/>
          </a:p>
          <a:p>
            <a:r>
              <a:rPr lang="en-IE" sz="4000" dirty="0" smtClean="0"/>
              <a:t>His </a:t>
            </a:r>
            <a:r>
              <a:rPr lang="en-IE" sz="4000" dirty="0"/>
              <a:t>going into hiding is interesting: it echoes the nun’s mentally hiding from the reality of a fire behind a happy memory. </a:t>
            </a:r>
            <a:endParaRPr lang="en-IE" sz="4000" dirty="0" smtClean="0"/>
          </a:p>
          <a:p>
            <a:r>
              <a:rPr lang="en-IE" sz="4000" dirty="0" smtClean="0"/>
              <a:t>Perhaps </a:t>
            </a:r>
            <a:r>
              <a:rPr lang="en-IE" sz="4000" dirty="0"/>
              <a:t>the poet is implying that the Catholic Church in its entirety is hiding behind happy memories and heroes of the past? </a:t>
            </a:r>
          </a:p>
        </p:txBody>
      </p:sp>
      <p:pic>
        <p:nvPicPr>
          <p:cNvPr id="5" name="Picture 4"/>
          <p:cNvPicPr>
            <a:picLocks noChangeAspect="1"/>
          </p:cNvPicPr>
          <p:nvPr/>
        </p:nvPicPr>
        <p:blipFill>
          <a:blip r:embed="rId2"/>
          <a:stretch>
            <a:fillRect/>
          </a:stretch>
        </p:blipFill>
        <p:spPr>
          <a:xfrm>
            <a:off x="10174395" y="4307962"/>
            <a:ext cx="1762125" cy="2333625"/>
          </a:xfrm>
          <a:prstGeom prst="rect">
            <a:avLst/>
          </a:prstGeom>
        </p:spPr>
      </p:pic>
    </p:spTree>
    <p:extLst>
      <p:ext uri="{BB962C8B-B14F-4D97-AF65-F5344CB8AC3E}">
        <p14:creationId xmlns:p14="http://schemas.microsoft.com/office/powerpoint/2010/main" val="2535389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210" y="430778"/>
            <a:ext cx="10515600" cy="4351338"/>
          </a:xfrm>
        </p:spPr>
        <p:txBody>
          <a:bodyPr>
            <a:noAutofit/>
          </a:bodyPr>
          <a:lstStyle/>
          <a:p>
            <a:r>
              <a:rPr lang="en-IE" sz="4400" dirty="0"/>
              <a:t>This could also potentially represent a criticism of the organised religion in Ireland and beyond. </a:t>
            </a:r>
            <a:endParaRPr lang="en-IE" sz="4400" dirty="0" smtClean="0"/>
          </a:p>
          <a:p>
            <a:r>
              <a:rPr lang="en-IE" sz="4400" dirty="0" smtClean="0"/>
              <a:t>This </a:t>
            </a:r>
            <a:r>
              <a:rPr lang="en-IE" sz="4400" dirty="0"/>
              <a:t>contrasts with the personality of the nun, who seems very innocent. </a:t>
            </a:r>
            <a:endParaRPr lang="en-IE" sz="4400" dirty="0" smtClean="0"/>
          </a:p>
          <a:p>
            <a:r>
              <a:rPr lang="en-IE" sz="4400" dirty="0" smtClean="0"/>
              <a:t>This points </a:t>
            </a:r>
            <a:r>
              <a:rPr lang="en-IE" sz="4400" dirty="0"/>
              <a:t>at the poets appreciation of the idea that just because a given person is part of an organisation that he may not be fond of, this doesn’t in itself unfavourably characterise the individual.</a:t>
            </a:r>
          </a:p>
          <a:p>
            <a:endParaRPr lang="en-IE" sz="4400" dirty="0"/>
          </a:p>
        </p:txBody>
      </p:sp>
    </p:spTree>
    <p:extLst>
      <p:ext uri="{BB962C8B-B14F-4D97-AF65-F5344CB8AC3E}">
        <p14:creationId xmlns:p14="http://schemas.microsoft.com/office/powerpoint/2010/main" val="2016927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3698" y="632256"/>
            <a:ext cx="10515600" cy="4351338"/>
          </a:xfrm>
        </p:spPr>
        <p:txBody>
          <a:bodyPr>
            <a:noAutofit/>
          </a:bodyPr>
          <a:lstStyle/>
          <a:p>
            <a:pPr marL="0" indent="0" algn="ctr">
              <a:buNone/>
            </a:pPr>
            <a:r>
              <a:rPr lang="en-IE" sz="3600" b="1" i="1" dirty="0"/>
              <a:t>I became aware that Christ is the ocean</a:t>
            </a:r>
          </a:p>
          <a:p>
            <a:pPr marL="0" indent="0" algn="ctr">
              <a:buNone/>
            </a:pPr>
            <a:r>
              <a:rPr lang="en-IE" sz="3600" b="1" i="1" dirty="0"/>
              <a:t>Forever rising and falling on the world's shore.</a:t>
            </a:r>
          </a:p>
          <a:p>
            <a:pPr marL="0" indent="0" algn="ctr">
              <a:buNone/>
            </a:pPr>
            <a:r>
              <a:rPr lang="en-IE" sz="3600" b="1" i="1" dirty="0"/>
              <a:t>Now tonight in the convent Christ is the fire in whose waves</a:t>
            </a:r>
          </a:p>
          <a:p>
            <a:pPr marL="0" indent="0" algn="ctr">
              <a:buNone/>
            </a:pPr>
            <a:r>
              <a:rPr lang="en-IE" sz="3600" b="1" i="1" dirty="0"/>
              <a:t>We are doomed but delighted to drown.</a:t>
            </a:r>
          </a:p>
          <a:p>
            <a:endParaRPr lang="en-IE" sz="3600" dirty="0"/>
          </a:p>
          <a:p>
            <a:r>
              <a:rPr lang="en-IE" sz="3600" dirty="0"/>
              <a:t>As another contradiction, the image of Christ as an ocean is beautiful and consistent with a positive view of religion. However, the speaker likens praying to daydreaming, which is making little of the act.</a:t>
            </a:r>
          </a:p>
        </p:txBody>
      </p:sp>
    </p:spTree>
    <p:extLst>
      <p:ext uri="{BB962C8B-B14F-4D97-AF65-F5344CB8AC3E}">
        <p14:creationId xmlns:p14="http://schemas.microsoft.com/office/powerpoint/2010/main" val="1718714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678" y="880229"/>
            <a:ext cx="10515600" cy="4351338"/>
          </a:xfrm>
        </p:spPr>
        <p:txBody>
          <a:bodyPr>
            <a:noAutofit/>
          </a:bodyPr>
          <a:lstStyle/>
          <a:p>
            <a:pPr marL="0" indent="0" algn="ctr">
              <a:buNone/>
            </a:pPr>
            <a:r>
              <a:rPr lang="en-IE" sz="3600" b="1" i="1" dirty="0"/>
              <a:t>…And knelt together by the Fountain of the Three Fates,</a:t>
            </a:r>
          </a:p>
          <a:p>
            <a:pPr marL="0" indent="0" algn="ctr">
              <a:buNone/>
            </a:pPr>
            <a:r>
              <a:rPr lang="en-IE" sz="3600" b="1" i="1" dirty="0"/>
              <a:t>Reciting the Agnus Dei: reciting it as if it were the torch song</a:t>
            </a:r>
          </a:p>
          <a:p>
            <a:pPr marL="0" indent="0" algn="ctr">
              <a:buNone/>
            </a:pPr>
            <a:r>
              <a:rPr lang="en-IE" sz="3600" b="1" i="1" dirty="0"/>
              <a:t>Of all aid – Live Aid, Self Aid, Aids, and All Aid –</a:t>
            </a:r>
          </a:p>
          <a:p>
            <a:pPr marL="0" indent="0" algn="ctr">
              <a:buNone/>
            </a:pPr>
            <a:r>
              <a:rPr lang="en-IE" sz="3600" b="1" i="1" dirty="0"/>
              <a:t>Lord, I am not worthy</a:t>
            </a:r>
          </a:p>
          <a:p>
            <a:pPr marL="0" indent="0" algn="ctr">
              <a:buNone/>
            </a:pPr>
            <a:r>
              <a:rPr lang="en-IE" sz="3600" b="1" i="1" dirty="0"/>
              <a:t>That thou </a:t>
            </a:r>
            <a:r>
              <a:rPr lang="en-IE" sz="3600" b="1" i="1" dirty="0" err="1"/>
              <a:t>should’st</a:t>
            </a:r>
            <a:r>
              <a:rPr lang="en-IE" sz="3600" b="1" i="1" dirty="0"/>
              <a:t> enter under my roof;</a:t>
            </a:r>
          </a:p>
          <a:p>
            <a:pPr marL="0" indent="0" algn="ctr">
              <a:buNone/>
            </a:pPr>
            <a:r>
              <a:rPr lang="en-IE" sz="3600" b="1" i="1" dirty="0" smtClean="0"/>
              <a:t>But say the </a:t>
            </a:r>
            <a:r>
              <a:rPr lang="en-IE" sz="3600" b="1" i="1" dirty="0"/>
              <a:t>word and my soul shall be healed.</a:t>
            </a:r>
          </a:p>
          <a:p>
            <a:r>
              <a:rPr lang="en-IE" sz="3600" dirty="0" smtClean="0"/>
              <a:t>The final statement informs us that the nuns </a:t>
            </a:r>
            <a:r>
              <a:rPr lang="en-IE" sz="3600" dirty="0"/>
              <a:t>remained together and full of faith even after their death.</a:t>
            </a:r>
          </a:p>
        </p:txBody>
      </p:sp>
    </p:spTree>
    <p:extLst>
      <p:ext uri="{BB962C8B-B14F-4D97-AF65-F5344CB8AC3E}">
        <p14:creationId xmlns:p14="http://schemas.microsoft.com/office/powerpoint/2010/main" val="228504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Metaphor</a:t>
            </a:r>
            <a:endParaRPr lang="en-IE" dirty="0"/>
          </a:p>
        </p:txBody>
      </p:sp>
      <p:sp>
        <p:nvSpPr>
          <p:cNvPr id="3" name="Content Placeholder 2"/>
          <p:cNvSpPr>
            <a:spLocks noGrp="1"/>
          </p:cNvSpPr>
          <p:nvPr>
            <p:ph idx="1"/>
          </p:nvPr>
        </p:nvSpPr>
        <p:spPr/>
        <p:txBody>
          <a:bodyPr>
            <a:normAutofit/>
          </a:bodyPr>
          <a:lstStyle/>
          <a:p>
            <a:r>
              <a:rPr lang="en-IE" sz="3600" dirty="0"/>
              <a:t>Using the metaphor of the nuns being the crew on a ship, we find that they helped ‘stitch and sew’ the fabric of Irish life together. They were ‘mothering’ and nurturing forces. </a:t>
            </a:r>
          </a:p>
        </p:txBody>
      </p:sp>
    </p:spTree>
    <p:extLst>
      <p:ext uri="{BB962C8B-B14F-4D97-AF65-F5344CB8AC3E}">
        <p14:creationId xmlns:p14="http://schemas.microsoft.com/office/powerpoint/2010/main" val="1608684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Symbolism</a:t>
            </a:r>
            <a:endParaRPr lang="en-IE" dirty="0"/>
          </a:p>
        </p:txBody>
      </p:sp>
      <p:sp>
        <p:nvSpPr>
          <p:cNvPr id="3" name="Content Placeholder 2"/>
          <p:cNvSpPr>
            <a:spLocks noGrp="1"/>
          </p:cNvSpPr>
          <p:nvPr>
            <p:ph idx="1"/>
          </p:nvPr>
        </p:nvSpPr>
        <p:spPr/>
        <p:txBody>
          <a:bodyPr>
            <a:normAutofit/>
          </a:bodyPr>
          <a:lstStyle/>
          <a:p>
            <a:r>
              <a:rPr lang="en-IE" sz="4000" dirty="0" err="1"/>
              <a:t>Durcan</a:t>
            </a:r>
            <a:r>
              <a:rPr lang="en-IE" sz="4000" dirty="0"/>
              <a:t> constantly uses birdlike imagery to add gentle humour as he describes their ‘eerie aviary’.  In an increasingly secular world, the nun admits to being a ‘weird bird’. </a:t>
            </a:r>
          </a:p>
        </p:txBody>
      </p:sp>
    </p:spTree>
    <p:extLst>
      <p:ext uri="{BB962C8B-B14F-4D97-AF65-F5344CB8AC3E}">
        <p14:creationId xmlns:p14="http://schemas.microsoft.com/office/powerpoint/2010/main" val="938178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Imagery</a:t>
            </a:r>
            <a:endParaRPr lang="en-IE" dirty="0"/>
          </a:p>
        </p:txBody>
      </p:sp>
      <p:sp>
        <p:nvSpPr>
          <p:cNvPr id="3" name="Content Placeholder 2"/>
          <p:cNvSpPr>
            <a:spLocks noGrp="1"/>
          </p:cNvSpPr>
          <p:nvPr>
            <p:ph idx="1"/>
          </p:nvPr>
        </p:nvSpPr>
        <p:spPr>
          <a:xfrm>
            <a:off x="838200" y="1422669"/>
            <a:ext cx="10515600" cy="4351338"/>
          </a:xfrm>
        </p:spPr>
        <p:txBody>
          <a:bodyPr>
            <a:noAutofit/>
          </a:bodyPr>
          <a:lstStyle/>
          <a:p>
            <a:r>
              <a:rPr lang="en-IE" sz="3200" dirty="0"/>
              <a:t>The listing of rebel imagery to describe the nun as ‘wild woman…the original rebel’ shows </a:t>
            </a:r>
            <a:r>
              <a:rPr lang="en-IE" sz="3200" dirty="0" err="1"/>
              <a:t>Durcan’s</a:t>
            </a:r>
            <a:r>
              <a:rPr lang="en-IE" sz="3200" dirty="0"/>
              <a:t> ability to see beyond stale stereotypes. The nuns gave up conventional dreams to follow Jesus. </a:t>
            </a:r>
            <a:endParaRPr lang="en-IE" sz="3200" dirty="0" smtClean="0"/>
          </a:p>
          <a:p>
            <a:r>
              <a:rPr lang="en-IE" sz="3200" dirty="0" smtClean="0"/>
              <a:t>The </a:t>
            </a:r>
            <a:r>
              <a:rPr lang="en-IE" sz="3200" dirty="0"/>
              <a:t>past was a place where nuns and women were subordinates  ‘darning…cooking…washing and ironing.’ It was a place of poverty, a holiday to Waterford with its palm trees was remembered with huge fondness.  </a:t>
            </a:r>
          </a:p>
          <a:p>
            <a:r>
              <a:rPr lang="en-IE" sz="3200" dirty="0" err="1" smtClean="0"/>
              <a:t>Durcan</a:t>
            </a:r>
            <a:r>
              <a:rPr lang="en-IE" sz="3200" dirty="0" smtClean="0"/>
              <a:t> </a:t>
            </a:r>
            <a:r>
              <a:rPr lang="en-IE" sz="3200" dirty="0"/>
              <a:t>thanks their contribution to Irish life. Their prayers of comfort and healing have been a ‘torch song’ lighting Ireland’s future.</a:t>
            </a:r>
          </a:p>
        </p:txBody>
      </p:sp>
    </p:spTree>
    <p:extLst>
      <p:ext uri="{BB962C8B-B14F-4D97-AF65-F5344CB8AC3E}">
        <p14:creationId xmlns:p14="http://schemas.microsoft.com/office/powerpoint/2010/main" val="1651158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Title:</a:t>
            </a:r>
            <a:endParaRPr lang="en-IE" dirty="0"/>
          </a:p>
        </p:txBody>
      </p:sp>
      <p:sp>
        <p:nvSpPr>
          <p:cNvPr id="3" name="Content Placeholder 2"/>
          <p:cNvSpPr>
            <a:spLocks noGrp="1"/>
          </p:cNvSpPr>
          <p:nvPr>
            <p:ph idx="1"/>
          </p:nvPr>
        </p:nvSpPr>
        <p:spPr>
          <a:xfrm>
            <a:off x="838200" y="1283185"/>
            <a:ext cx="10515600" cy="4351338"/>
          </a:xfrm>
        </p:spPr>
        <p:txBody>
          <a:bodyPr>
            <a:noAutofit/>
          </a:bodyPr>
          <a:lstStyle/>
          <a:p>
            <a:r>
              <a:rPr lang="en-IE" sz="3600" dirty="0" smtClean="0"/>
              <a:t>The title states the horrific facts.</a:t>
            </a:r>
          </a:p>
          <a:p>
            <a:r>
              <a:rPr lang="en-IE" sz="3600" dirty="0" smtClean="0"/>
              <a:t>Inferno suggests hell.</a:t>
            </a:r>
          </a:p>
          <a:p>
            <a:r>
              <a:rPr lang="en-IE" sz="3600" dirty="0" smtClean="0"/>
              <a:t>The subtitle announces that the poem id dedicated to the “happy memory” of these nuns who experienced terrible deaths.</a:t>
            </a:r>
          </a:p>
          <a:p>
            <a:r>
              <a:rPr lang="en-IE" sz="3600" dirty="0" smtClean="0"/>
              <a:t>The reader’s attention is immediately engaged.</a:t>
            </a:r>
          </a:p>
          <a:p>
            <a:r>
              <a:rPr lang="en-US" sz="3600" dirty="0"/>
              <a:t>The title reads like a newspaper article, not unlike </a:t>
            </a:r>
            <a:r>
              <a:rPr lang="en-US" sz="3600" i="1" dirty="0"/>
              <a:t>Wife Who Smashed Television Gets Jail.</a:t>
            </a:r>
            <a:r>
              <a:rPr lang="en-US" sz="3600" dirty="0"/>
              <a:t> It is both informative (six nuns die) and emotionally charged (inferno is hell), so there is juxtaposition in the title</a:t>
            </a:r>
            <a:r>
              <a:rPr lang="en-US" sz="3600" dirty="0" smtClean="0"/>
              <a:t>.</a:t>
            </a:r>
            <a:endParaRPr lang="en-IE" sz="3600" dirty="0"/>
          </a:p>
        </p:txBody>
      </p:sp>
    </p:spTree>
    <p:extLst>
      <p:ext uri="{BB962C8B-B14F-4D97-AF65-F5344CB8AC3E}">
        <p14:creationId xmlns:p14="http://schemas.microsoft.com/office/powerpoint/2010/main" val="99132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732" y="740744"/>
            <a:ext cx="10515600" cy="4351338"/>
          </a:xfrm>
        </p:spPr>
        <p:txBody>
          <a:bodyPr>
            <a:normAutofit/>
          </a:bodyPr>
          <a:lstStyle/>
          <a:p>
            <a:r>
              <a:rPr lang="en-IE" sz="4800" dirty="0" smtClean="0"/>
              <a:t>The story of these nuns’ lives is told from the perspective of one of the nuns – “an old nun – an aged beadswoman” – and the opening lines begin in a matter-of-fact way.</a:t>
            </a:r>
          </a:p>
          <a:p>
            <a:endParaRPr lang="en-IE" sz="4800" dirty="0"/>
          </a:p>
        </p:txBody>
      </p:sp>
    </p:spTree>
    <p:extLst>
      <p:ext uri="{BB962C8B-B14F-4D97-AF65-F5344CB8AC3E}">
        <p14:creationId xmlns:p14="http://schemas.microsoft.com/office/powerpoint/2010/main" val="189704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237" y="415280"/>
            <a:ext cx="10515600" cy="4351338"/>
          </a:xfrm>
        </p:spPr>
        <p:txBody>
          <a:bodyPr>
            <a:noAutofit/>
          </a:bodyPr>
          <a:lstStyle/>
          <a:p>
            <a:r>
              <a:rPr lang="en-IE" sz="4000" dirty="0" smtClean="0"/>
              <a:t>And then the exotic ands colourful detail is introduced in line 3 when nearby Grafton Street is described as “the </a:t>
            </a:r>
            <a:r>
              <a:rPr lang="en-IE" sz="4000" dirty="0" err="1" smtClean="0"/>
              <a:t>paeso</a:t>
            </a:r>
            <a:r>
              <a:rPr lang="en-IE" sz="4000" dirty="0" smtClean="0"/>
              <a:t>”. </a:t>
            </a:r>
            <a:r>
              <a:rPr lang="en-IE" sz="4000" dirty="0" err="1" smtClean="0"/>
              <a:t>Th</a:t>
            </a:r>
            <a:r>
              <a:rPr lang="en-IE" sz="4000" dirty="0" smtClean="0"/>
              <a:t> speaker paints a picture of Grafton street as a place where people meet, gather and interact.</a:t>
            </a:r>
          </a:p>
          <a:p>
            <a:r>
              <a:rPr lang="en-IE" sz="4000" dirty="0" smtClean="0"/>
              <a:t>The “punk girls and punk boys” (line 7), it would seem, are very different from the nuns but the speaker, this old nun, thinking about these “half shaven heads” in their “marital garb”, their “dyed hair- dos and nappy pins”, announces that it is she who is the ultimate dropout”.</a:t>
            </a:r>
            <a:endParaRPr lang="en-IE" sz="4000" dirty="0"/>
          </a:p>
        </p:txBody>
      </p:sp>
    </p:spTree>
    <p:extLst>
      <p:ext uri="{BB962C8B-B14F-4D97-AF65-F5344CB8AC3E}">
        <p14:creationId xmlns:p14="http://schemas.microsoft.com/office/powerpoint/2010/main" val="2520828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230" y="384283"/>
            <a:ext cx="10515600" cy="4351338"/>
          </a:xfrm>
        </p:spPr>
        <p:txBody>
          <a:bodyPr>
            <a:noAutofit/>
          </a:bodyPr>
          <a:lstStyle/>
          <a:p>
            <a:r>
              <a:rPr lang="en-IE" sz="4000" dirty="0" smtClean="0"/>
              <a:t>Little details such as “scurrying to mass”, “I sucked on a Fox’s mint” and “a lifetime of bicycle lamps and pumps……” summon up a picture of a simple, austere life.</a:t>
            </a:r>
          </a:p>
          <a:p>
            <a:r>
              <a:rPr lang="en-IE" sz="4000" dirty="0" smtClean="0"/>
              <a:t>There is nothing glamorous about this but there is something extraordinary about it. Punks are outrageously different in their style but this nun sees herself as odd and eccentric.</a:t>
            </a:r>
            <a:endParaRPr lang="en-IE" sz="4000" dirty="0"/>
          </a:p>
        </p:txBody>
      </p:sp>
      <p:pic>
        <p:nvPicPr>
          <p:cNvPr id="3074" name="Picture 2" descr="Image result for punk rock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1704" y="4491165"/>
            <a:ext cx="3548520" cy="2366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858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722" y="430779"/>
            <a:ext cx="10515600" cy="4351338"/>
          </a:xfrm>
        </p:spPr>
        <p:txBody>
          <a:bodyPr>
            <a:noAutofit/>
          </a:bodyPr>
          <a:lstStyle/>
          <a:p>
            <a:r>
              <a:rPr lang="en-IE" sz="4000" dirty="0"/>
              <a:t>The nun is so modest that she wouldn't even use the main entrance </a:t>
            </a:r>
            <a:r>
              <a:rPr lang="en-IE" sz="4000" i="1" dirty="0"/>
              <a:t>(Side entrance pictured above, front entrance pictured below)</a:t>
            </a:r>
            <a:r>
              <a:rPr lang="en-IE" sz="4000" dirty="0"/>
              <a:t/>
            </a:r>
            <a:br>
              <a:rPr lang="en-IE" sz="4000" dirty="0"/>
            </a:br>
            <a:r>
              <a:rPr lang="en-IE" sz="4000" dirty="0"/>
              <a:t/>
            </a:r>
            <a:br>
              <a:rPr lang="en-IE" sz="4000" dirty="0"/>
            </a:br>
            <a:endParaRPr lang="en-IE" sz="4000" dirty="0"/>
          </a:p>
          <a:p>
            <a:r>
              <a:rPr lang="en-IE" sz="4000" b="1" dirty="0"/>
              <a:t>…The Carmelite Church in Clarendon Street</a:t>
            </a:r>
            <a:endParaRPr lang="en-IE" sz="4000" dirty="0"/>
          </a:p>
          <a:p>
            <a:pPr marL="0" indent="0">
              <a:buNone/>
            </a:pPr>
            <a:r>
              <a:rPr lang="en-IE" sz="4000" b="1" dirty="0" smtClean="0"/>
              <a:t>Myself</a:t>
            </a:r>
            <a:r>
              <a:rPr lang="en-IE" sz="4000" b="1" dirty="0"/>
              <a:t>, I never used the Clarendon Street entrance,</a:t>
            </a:r>
            <a:endParaRPr lang="en-IE" sz="4000" dirty="0"/>
          </a:p>
          <a:p>
            <a:pPr marL="0" indent="0">
              <a:buNone/>
            </a:pPr>
            <a:r>
              <a:rPr lang="en-IE" sz="4000" b="1" dirty="0" smtClean="0"/>
              <a:t>I always </a:t>
            </a:r>
            <a:r>
              <a:rPr lang="en-IE" sz="4000" b="1" dirty="0"/>
              <a:t>slipped in by way of Johnson's Court</a:t>
            </a:r>
            <a:endParaRPr lang="en-IE" sz="4000" dirty="0"/>
          </a:p>
          <a:p>
            <a:pPr marL="0" indent="0">
              <a:buNone/>
            </a:pPr>
            <a:endParaRPr lang="en-IE" sz="4000" dirty="0"/>
          </a:p>
        </p:txBody>
      </p:sp>
      <p:pic>
        <p:nvPicPr>
          <p:cNvPr id="1028" name="Picture 4" descr="https://3.bp.blogspot.com/-6tHb2rpprVM/VrPRDsPR6MI/AAAAAAAAAWo/sRWvCo0APUw/s400/Paul%2BDurcan%2BLeaving%2BCert%2Bsix%2Bnu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9358" y="1540388"/>
            <a:ext cx="2738208" cy="1822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212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712" y="554764"/>
            <a:ext cx="10515600" cy="4351338"/>
          </a:xfrm>
        </p:spPr>
        <p:txBody>
          <a:bodyPr>
            <a:noAutofit/>
          </a:bodyPr>
          <a:lstStyle/>
          <a:p>
            <a:r>
              <a:rPr lang="en-IE" sz="4400" dirty="0"/>
              <a:t>At the same time, the nun isn’t without insight: she seems to have had full knowledge of what she was getting into. She later refers to Christ as a common criminal while obviously having infinite admiration and love for him. It seems that this woman is very intelligent: she is able to see things from many points of view and develop her own opinions, rather than lacking insight.</a:t>
            </a:r>
          </a:p>
        </p:txBody>
      </p:sp>
    </p:spTree>
    <p:extLst>
      <p:ext uri="{BB962C8B-B14F-4D97-AF65-F5344CB8AC3E}">
        <p14:creationId xmlns:p14="http://schemas.microsoft.com/office/powerpoint/2010/main" val="3352901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217" y="322290"/>
            <a:ext cx="10515600" cy="4351338"/>
          </a:xfrm>
        </p:spPr>
        <p:txBody>
          <a:bodyPr>
            <a:noAutofit/>
          </a:bodyPr>
          <a:lstStyle/>
          <a:p>
            <a:r>
              <a:rPr lang="en-IE" sz="3600" dirty="0" smtClean="0"/>
              <a:t>Perhaps </a:t>
            </a:r>
            <a:r>
              <a:rPr lang="en-IE" sz="3600" dirty="0"/>
              <a:t>the poet is alluding to other situations where initiative could have proven so important. </a:t>
            </a:r>
            <a:endParaRPr lang="en-IE" sz="3600" dirty="0" smtClean="0"/>
          </a:p>
          <a:p>
            <a:r>
              <a:rPr lang="en-IE" sz="3600" dirty="0" smtClean="0"/>
              <a:t>This </a:t>
            </a:r>
            <a:r>
              <a:rPr lang="en-IE" sz="3600" dirty="0"/>
              <a:t>would be consistent with Paul </a:t>
            </a:r>
            <a:r>
              <a:rPr lang="en-IE" sz="3600" dirty="0" err="1"/>
              <a:t>Durcan's</a:t>
            </a:r>
            <a:r>
              <a:rPr lang="en-IE" sz="3600" dirty="0"/>
              <a:t> strong stance on social issues. Was it a passive death wish that she would be ashamed to acknowledge? The nun doesn’t seem unhappy, but she is of advanced age and there are some conflicting emotions throughout the poem.</a:t>
            </a:r>
          </a:p>
        </p:txBody>
      </p:sp>
    </p:spTree>
    <p:extLst>
      <p:ext uri="{BB962C8B-B14F-4D97-AF65-F5344CB8AC3E}">
        <p14:creationId xmlns:p14="http://schemas.microsoft.com/office/powerpoint/2010/main" val="3073290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719" y="415280"/>
            <a:ext cx="10515600" cy="4351338"/>
          </a:xfrm>
        </p:spPr>
        <p:txBody>
          <a:bodyPr>
            <a:noAutofit/>
          </a:bodyPr>
          <a:lstStyle/>
          <a:p>
            <a:r>
              <a:rPr lang="en-IE" sz="4000" dirty="0"/>
              <a:t>During the fire the nun is reminiscing about a happy time in her life, a holiday. </a:t>
            </a:r>
            <a:endParaRPr lang="en-IE" sz="4000" dirty="0" smtClean="0"/>
          </a:p>
          <a:p>
            <a:r>
              <a:rPr lang="en-IE" sz="4000" dirty="0" smtClean="0"/>
              <a:t>She is </a:t>
            </a:r>
            <a:r>
              <a:rPr lang="en-IE" sz="4000" dirty="0"/>
              <a:t>very tangential </a:t>
            </a:r>
            <a:r>
              <a:rPr lang="en-IE" sz="4000" dirty="0" smtClean="0"/>
              <a:t>(vague) here </a:t>
            </a:r>
            <a:r>
              <a:rPr lang="en-IE" sz="4000" dirty="0"/>
              <a:t>with reference to what also happened that year. </a:t>
            </a:r>
            <a:endParaRPr lang="en-IE" sz="4000" dirty="0" smtClean="0"/>
          </a:p>
          <a:p>
            <a:r>
              <a:rPr lang="en-IE" sz="4000" dirty="0" smtClean="0"/>
              <a:t>She </a:t>
            </a:r>
            <a:r>
              <a:rPr lang="en-IE" sz="4000" dirty="0"/>
              <a:t>remembers a Cardinal that was a hero for her community. Perhaps this is the poet’s way of addressing the attitude within the Catholic Church. </a:t>
            </a:r>
            <a:endParaRPr lang="en-IE" sz="4000" dirty="0" smtClean="0"/>
          </a:p>
          <a:p>
            <a:r>
              <a:rPr lang="en-IE" sz="4000" dirty="0" smtClean="0"/>
              <a:t>The </a:t>
            </a:r>
            <a:r>
              <a:rPr lang="en-IE" sz="4000" dirty="0"/>
              <a:t>house is burning down around them, and all they can think of is how great the Cardinal is. </a:t>
            </a:r>
          </a:p>
        </p:txBody>
      </p:sp>
    </p:spTree>
    <p:extLst>
      <p:ext uri="{BB962C8B-B14F-4D97-AF65-F5344CB8AC3E}">
        <p14:creationId xmlns:p14="http://schemas.microsoft.com/office/powerpoint/2010/main" val="439412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1000</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Six Nuns Die in a Convent Inferno</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Metaphor</vt:lpstr>
      <vt:lpstr>Symbolism</vt:lpstr>
      <vt:lpstr>Imagery</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Deasy</dc:creator>
  <cp:lastModifiedBy>Ciara Deasy</cp:lastModifiedBy>
  <cp:revision>10</cp:revision>
  <dcterms:created xsi:type="dcterms:W3CDTF">2017-02-10T09:50:15Z</dcterms:created>
  <dcterms:modified xsi:type="dcterms:W3CDTF">2017-03-21T15:35:37Z</dcterms:modified>
</cp:coreProperties>
</file>