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5" r:id="rId6"/>
    <p:sldId id="260" r:id="rId7"/>
    <p:sldId id="261" r:id="rId8"/>
    <p:sldId id="280" r:id="rId9"/>
    <p:sldId id="276" r:id="rId10"/>
    <p:sldId id="277" r:id="rId11"/>
    <p:sldId id="278" r:id="rId12"/>
    <p:sldId id="279" r:id="rId13"/>
    <p:sldId id="273" r:id="rId14"/>
    <p:sldId id="262" r:id="rId15"/>
    <p:sldId id="263" r:id="rId16"/>
    <p:sldId id="281" r:id="rId17"/>
    <p:sldId id="282" r:id="rId18"/>
    <p:sldId id="283" r:id="rId19"/>
    <p:sldId id="284" r:id="rId20"/>
    <p:sldId id="285" r:id="rId21"/>
    <p:sldId id="264" r:id="rId22"/>
    <p:sldId id="265" r:id="rId23"/>
    <p:sldId id="266" r:id="rId24"/>
    <p:sldId id="272" r:id="rId25"/>
    <p:sldId id="267" r:id="rId26"/>
    <p:sldId id="268" r:id="rId27"/>
    <p:sldId id="269" r:id="rId28"/>
    <p:sldId id="270" r:id="rId29"/>
    <p:sldId id="271" r:id="rId30"/>
    <p:sldId id="286" r:id="rId31"/>
    <p:sldId id="287"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072C-511F-408E-A63B-B5935C6AA4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AD602BA1-D6C0-4B9E-9880-997BF80CC6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FA148E72-D3A0-4BCD-9D53-FD0473B71115}"/>
              </a:ext>
            </a:extLst>
          </p:cNvPr>
          <p:cNvSpPr>
            <a:spLocks noGrp="1"/>
          </p:cNvSpPr>
          <p:nvPr>
            <p:ph type="dt" sz="half" idx="10"/>
          </p:nvPr>
        </p:nvSpPr>
        <p:spPr/>
        <p:txBody>
          <a:bodyPr/>
          <a:lstStyle/>
          <a:p>
            <a:fld id="{88093955-4161-43E6-B0B3-8E91062F738D}" type="datetimeFigureOut">
              <a:rPr lang="en-IE" smtClean="0"/>
              <a:t>03/03/2021</a:t>
            </a:fld>
            <a:endParaRPr lang="en-IE"/>
          </a:p>
        </p:txBody>
      </p:sp>
      <p:sp>
        <p:nvSpPr>
          <p:cNvPr id="5" name="Footer Placeholder 4">
            <a:extLst>
              <a:ext uri="{FF2B5EF4-FFF2-40B4-BE49-F238E27FC236}">
                <a16:creationId xmlns:a16="http://schemas.microsoft.com/office/drawing/2014/main" id="{781600FE-19F3-479E-8B04-77621740768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76A8B5E-F36C-4357-9CDA-A0F6D1653662}"/>
              </a:ext>
            </a:extLst>
          </p:cNvPr>
          <p:cNvSpPr>
            <a:spLocks noGrp="1"/>
          </p:cNvSpPr>
          <p:nvPr>
            <p:ph type="sldNum" sz="quarter" idx="12"/>
          </p:nvPr>
        </p:nvSpPr>
        <p:spPr/>
        <p:txBody>
          <a:bodyPr/>
          <a:lstStyle/>
          <a:p>
            <a:fld id="{B5C868E5-C28E-489B-A312-8EDB84B941C5}" type="slidenum">
              <a:rPr lang="en-IE" smtClean="0"/>
              <a:t>‹#›</a:t>
            </a:fld>
            <a:endParaRPr lang="en-IE"/>
          </a:p>
        </p:txBody>
      </p:sp>
    </p:spTree>
    <p:extLst>
      <p:ext uri="{BB962C8B-B14F-4D97-AF65-F5344CB8AC3E}">
        <p14:creationId xmlns:p14="http://schemas.microsoft.com/office/powerpoint/2010/main" val="123465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27ADE-E63B-4AC4-9F12-A067751B7EEB}"/>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9469946-7FAA-4F6D-B72F-67F9917E13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A5A9D2E-8F9D-44F2-94AB-9B5B78BF802C}"/>
              </a:ext>
            </a:extLst>
          </p:cNvPr>
          <p:cNvSpPr>
            <a:spLocks noGrp="1"/>
          </p:cNvSpPr>
          <p:nvPr>
            <p:ph type="dt" sz="half" idx="10"/>
          </p:nvPr>
        </p:nvSpPr>
        <p:spPr/>
        <p:txBody>
          <a:bodyPr/>
          <a:lstStyle/>
          <a:p>
            <a:fld id="{88093955-4161-43E6-B0B3-8E91062F738D}" type="datetimeFigureOut">
              <a:rPr lang="en-IE" smtClean="0"/>
              <a:t>03/03/2021</a:t>
            </a:fld>
            <a:endParaRPr lang="en-IE"/>
          </a:p>
        </p:txBody>
      </p:sp>
      <p:sp>
        <p:nvSpPr>
          <p:cNvPr id="5" name="Footer Placeholder 4">
            <a:extLst>
              <a:ext uri="{FF2B5EF4-FFF2-40B4-BE49-F238E27FC236}">
                <a16:creationId xmlns:a16="http://schemas.microsoft.com/office/drawing/2014/main" id="{0F379BF5-A1BB-4778-8D0A-AB158B27363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167E663-1CEC-4D51-B0A6-308B132E1D1C}"/>
              </a:ext>
            </a:extLst>
          </p:cNvPr>
          <p:cNvSpPr>
            <a:spLocks noGrp="1"/>
          </p:cNvSpPr>
          <p:nvPr>
            <p:ph type="sldNum" sz="quarter" idx="12"/>
          </p:nvPr>
        </p:nvSpPr>
        <p:spPr/>
        <p:txBody>
          <a:bodyPr/>
          <a:lstStyle/>
          <a:p>
            <a:fld id="{B5C868E5-C28E-489B-A312-8EDB84B941C5}" type="slidenum">
              <a:rPr lang="en-IE" smtClean="0"/>
              <a:t>‹#›</a:t>
            </a:fld>
            <a:endParaRPr lang="en-IE"/>
          </a:p>
        </p:txBody>
      </p:sp>
    </p:spTree>
    <p:extLst>
      <p:ext uri="{BB962C8B-B14F-4D97-AF65-F5344CB8AC3E}">
        <p14:creationId xmlns:p14="http://schemas.microsoft.com/office/powerpoint/2010/main" val="377385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05E8FE-B546-4CB4-9C32-56905E3A0E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0A42046-F3F4-4B14-AA4B-84C930E874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8312AB4-5A9B-4F7F-9754-ED0D28EF754F}"/>
              </a:ext>
            </a:extLst>
          </p:cNvPr>
          <p:cNvSpPr>
            <a:spLocks noGrp="1"/>
          </p:cNvSpPr>
          <p:nvPr>
            <p:ph type="dt" sz="half" idx="10"/>
          </p:nvPr>
        </p:nvSpPr>
        <p:spPr/>
        <p:txBody>
          <a:bodyPr/>
          <a:lstStyle/>
          <a:p>
            <a:fld id="{88093955-4161-43E6-B0B3-8E91062F738D}" type="datetimeFigureOut">
              <a:rPr lang="en-IE" smtClean="0"/>
              <a:t>03/03/2021</a:t>
            </a:fld>
            <a:endParaRPr lang="en-IE"/>
          </a:p>
        </p:txBody>
      </p:sp>
      <p:sp>
        <p:nvSpPr>
          <p:cNvPr id="5" name="Footer Placeholder 4">
            <a:extLst>
              <a:ext uri="{FF2B5EF4-FFF2-40B4-BE49-F238E27FC236}">
                <a16:creationId xmlns:a16="http://schemas.microsoft.com/office/drawing/2014/main" id="{FEDF9E98-4091-49B5-8FA6-8F603165C73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93B67AD-3D6D-45F2-A6BE-D12BACBAB432}"/>
              </a:ext>
            </a:extLst>
          </p:cNvPr>
          <p:cNvSpPr>
            <a:spLocks noGrp="1"/>
          </p:cNvSpPr>
          <p:nvPr>
            <p:ph type="sldNum" sz="quarter" idx="12"/>
          </p:nvPr>
        </p:nvSpPr>
        <p:spPr/>
        <p:txBody>
          <a:bodyPr/>
          <a:lstStyle/>
          <a:p>
            <a:fld id="{B5C868E5-C28E-489B-A312-8EDB84B941C5}" type="slidenum">
              <a:rPr lang="en-IE" smtClean="0"/>
              <a:t>‹#›</a:t>
            </a:fld>
            <a:endParaRPr lang="en-IE"/>
          </a:p>
        </p:txBody>
      </p:sp>
    </p:spTree>
    <p:extLst>
      <p:ext uri="{BB962C8B-B14F-4D97-AF65-F5344CB8AC3E}">
        <p14:creationId xmlns:p14="http://schemas.microsoft.com/office/powerpoint/2010/main" val="3321304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56686-AEFF-4525-89E4-29A1E30C6B6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1C0309C-7701-40C1-8B7B-3667CA99B7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9FDD808-C4F8-4BC3-B8E6-617AB9D81CB9}"/>
              </a:ext>
            </a:extLst>
          </p:cNvPr>
          <p:cNvSpPr>
            <a:spLocks noGrp="1"/>
          </p:cNvSpPr>
          <p:nvPr>
            <p:ph type="dt" sz="half" idx="10"/>
          </p:nvPr>
        </p:nvSpPr>
        <p:spPr/>
        <p:txBody>
          <a:bodyPr/>
          <a:lstStyle/>
          <a:p>
            <a:fld id="{88093955-4161-43E6-B0B3-8E91062F738D}" type="datetimeFigureOut">
              <a:rPr lang="en-IE" smtClean="0"/>
              <a:t>03/03/2021</a:t>
            </a:fld>
            <a:endParaRPr lang="en-IE"/>
          </a:p>
        </p:txBody>
      </p:sp>
      <p:sp>
        <p:nvSpPr>
          <p:cNvPr id="5" name="Footer Placeholder 4">
            <a:extLst>
              <a:ext uri="{FF2B5EF4-FFF2-40B4-BE49-F238E27FC236}">
                <a16:creationId xmlns:a16="http://schemas.microsoft.com/office/drawing/2014/main" id="{A1B7750A-0AF7-417F-A1F6-E9276CFB43D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995585D-532B-4F54-91E5-31F5A05A1275}"/>
              </a:ext>
            </a:extLst>
          </p:cNvPr>
          <p:cNvSpPr>
            <a:spLocks noGrp="1"/>
          </p:cNvSpPr>
          <p:nvPr>
            <p:ph type="sldNum" sz="quarter" idx="12"/>
          </p:nvPr>
        </p:nvSpPr>
        <p:spPr/>
        <p:txBody>
          <a:bodyPr/>
          <a:lstStyle/>
          <a:p>
            <a:fld id="{B5C868E5-C28E-489B-A312-8EDB84B941C5}" type="slidenum">
              <a:rPr lang="en-IE" smtClean="0"/>
              <a:t>‹#›</a:t>
            </a:fld>
            <a:endParaRPr lang="en-IE"/>
          </a:p>
        </p:txBody>
      </p:sp>
    </p:spTree>
    <p:extLst>
      <p:ext uri="{BB962C8B-B14F-4D97-AF65-F5344CB8AC3E}">
        <p14:creationId xmlns:p14="http://schemas.microsoft.com/office/powerpoint/2010/main" val="2406626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98D7-C73B-4E96-83E9-EBADB154AF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3196346D-33D1-46E5-AF53-C9BA65FCC9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A7A31F-DFCE-4790-A93A-D2665C378737}"/>
              </a:ext>
            </a:extLst>
          </p:cNvPr>
          <p:cNvSpPr>
            <a:spLocks noGrp="1"/>
          </p:cNvSpPr>
          <p:nvPr>
            <p:ph type="dt" sz="half" idx="10"/>
          </p:nvPr>
        </p:nvSpPr>
        <p:spPr/>
        <p:txBody>
          <a:bodyPr/>
          <a:lstStyle/>
          <a:p>
            <a:fld id="{88093955-4161-43E6-B0B3-8E91062F738D}" type="datetimeFigureOut">
              <a:rPr lang="en-IE" smtClean="0"/>
              <a:t>03/03/2021</a:t>
            </a:fld>
            <a:endParaRPr lang="en-IE"/>
          </a:p>
        </p:txBody>
      </p:sp>
      <p:sp>
        <p:nvSpPr>
          <p:cNvPr id="5" name="Footer Placeholder 4">
            <a:extLst>
              <a:ext uri="{FF2B5EF4-FFF2-40B4-BE49-F238E27FC236}">
                <a16:creationId xmlns:a16="http://schemas.microsoft.com/office/drawing/2014/main" id="{D4E69E8E-9AA9-47F3-BA5C-BB065A9DB1B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7F42FEA-282F-4290-A897-B2B33EC117DC}"/>
              </a:ext>
            </a:extLst>
          </p:cNvPr>
          <p:cNvSpPr>
            <a:spLocks noGrp="1"/>
          </p:cNvSpPr>
          <p:nvPr>
            <p:ph type="sldNum" sz="quarter" idx="12"/>
          </p:nvPr>
        </p:nvSpPr>
        <p:spPr/>
        <p:txBody>
          <a:bodyPr/>
          <a:lstStyle/>
          <a:p>
            <a:fld id="{B5C868E5-C28E-489B-A312-8EDB84B941C5}" type="slidenum">
              <a:rPr lang="en-IE" smtClean="0"/>
              <a:t>‹#›</a:t>
            </a:fld>
            <a:endParaRPr lang="en-IE"/>
          </a:p>
        </p:txBody>
      </p:sp>
    </p:spTree>
    <p:extLst>
      <p:ext uri="{BB962C8B-B14F-4D97-AF65-F5344CB8AC3E}">
        <p14:creationId xmlns:p14="http://schemas.microsoft.com/office/powerpoint/2010/main" val="2907637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3A0D1-DD22-40E8-B7A3-28DEF86C412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80E5D6D-BBF0-47F3-95EA-6D02D47093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9811489-EC28-494E-B614-589067D5D2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4B56AC3A-7F07-416D-A835-0573A04E96EB}"/>
              </a:ext>
            </a:extLst>
          </p:cNvPr>
          <p:cNvSpPr>
            <a:spLocks noGrp="1"/>
          </p:cNvSpPr>
          <p:nvPr>
            <p:ph type="dt" sz="half" idx="10"/>
          </p:nvPr>
        </p:nvSpPr>
        <p:spPr/>
        <p:txBody>
          <a:bodyPr/>
          <a:lstStyle/>
          <a:p>
            <a:fld id="{88093955-4161-43E6-B0B3-8E91062F738D}" type="datetimeFigureOut">
              <a:rPr lang="en-IE" smtClean="0"/>
              <a:t>03/03/2021</a:t>
            </a:fld>
            <a:endParaRPr lang="en-IE"/>
          </a:p>
        </p:txBody>
      </p:sp>
      <p:sp>
        <p:nvSpPr>
          <p:cNvPr id="6" name="Footer Placeholder 5">
            <a:extLst>
              <a:ext uri="{FF2B5EF4-FFF2-40B4-BE49-F238E27FC236}">
                <a16:creationId xmlns:a16="http://schemas.microsoft.com/office/drawing/2014/main" id="{E161B71A-E43B-4E18-B344-73893FF62AC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EF12F7E-093E-4A9F-AF24-30F049C739ED}"/>
              </a:ext>
            </a:extLst>
          </p:cNvPr>
          <p:cNvSpPr>
            <a:spLocks noGrp="1"/>
          </p:cNvSpPr>
          <p:nvPr>
            <p:ph type="sldNum" sz="quarter" idx="12"/>
          </p:nvPr>
        </p:nvSpPr>
        <p:spPr/>
        <p:txBody>
          <a:bodyPr/>
          <a:lstStyle/>
          <a:p>
            <a:fld id="{B5C868E5-C28E-489B-A312-8EDB84B941C5}" type="slidenum">
              <a:rPr lang="en-IE" smtClean="0"/>
              <a:t>‹#›</a:t>
            </a:fld>
            <a:endParaRPr lang="en-IE"/>
          </a:p>
        </p:txBody>
      </p:sp>
    </p:spTree>
    <p:extLst>
      <p:ext uri="{BB962C8B-B14F-4D97-AF65-F5344CB8AC3E}">
        <p14:creationId xmlns:p14="http://schemas.microsoft.com/office/powerpoint/2010/main" val="141119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03FFB-1A80-4134-A88B-6BBE73B7712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CCAD2BE-3D60-473B-852B-8F51D7ED0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A15F81-DB4C-4569-A958-CF902D49EB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73D4E2E8-84DB-40B1-9F43-D35273F7C5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E67F19-3EC2-4D93-BCE3-FCD8035F0B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008443B8-CE00-440E-84A4-371BBA8F3533}"/>
              </a:ext>
            </a:extLst>
          </p:cNvPr>
          <p:cNvSpPr>
            <a:spLocks noGrp="1"/>
          </p:cNvSpPr>
          <p:nvPr>
            <p:ph type="dt" sz="half" idx="10"/>
          </p:nvPr>
        </p:nvSpPr>
        <p:spPr/>
        <p:txBody>
          <a:bodyPr/>
          <a:lstStyle/>
          <a:p>
            <a:fld id="{88093955-4161-43E6-B0B3-8E91062F738D}" type="datetimeFigureOut">
              <a:rPr lang="en-IE" smtClean="0"/>
              <a:t>03/03/2021</a:t>
            </a:fld>
            <a:endParaRPr lang="en-IE"/>
          </a:p>
        </p:txBody>
      </p:sp>
      <p:sp>
        <p:nvSpPr>
          <p:cNvPr id="8" name="Footer Placeholder 7">
            <a:extLst>
              <a:ext uri="{FF2B5EF4-FFF2-40B4-BE49-F238E27FC236}">
                <a16:creationId xmlns:a16="http://schemas.microsoft.com/office/drawing/2014/main" id="{66A8AF4C-1673-407D-8987-60E4B5BC6DA0}"/>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EB43FB6B-DEA4-4A7D-B6B1-438E00E746D3}"/>
              </a:ext>
            </a:extLst>
          </p:cNvPr>
          <p:cNvSpPr>
            <a:spLocks noGrp="1"/>
          </p:cNvSpPr>
          <p:nvPr>
            <p:ph type="sldNum" sz="quarter" idx="12"/>
          </p:nvPr>
        </p:nvSpPr>
        <p:spPr/>
        <p:txBody>
          <a:bodyPr/>
          <a:lstStyle/>
          <a:p>
            <a:fld id="{B5C868E5-C28E-489B-A312-8EDB84B941C5}" type="slidenum">
              <a:rPr lang="en-IE" smtClean="0"/>
              <a:t>‹#›</a:t>
            </a:fld>
            <a:endParaRPr lang="en-IE"/>
          </a:p>
        </p:txBody>
      </p:sp>
    </p:spTree>
    <p:extLst>
      <p:ext uri="{BB962C8B-B14F-4D97-AF65-F5344CB8AC3E}">
        <p14:creationId xmlns:p14="http://schemas.microsoft.com/office/powerpoint/2010/main" val="369722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56944-C6A1-44AE-8437-814C4CD49C65}"/>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D4BBBF37-C888-41D7-A254-8A45775C30DE}"/>
              </a:ext>
            </a:extLst>
          </p:cNvPr>
          <p:cNvSpPr>
            <a:spLocks noGrp="1"/>
          </p:cNvSpPr>
          <p:nvPr>
            <p:ph type="dt" sz="half" idx="10"/>
          </p:nvPr>
        </p:nvSpPr>
        <p:spPr/>
        <p:txBody>
          <a:bodyPr/>
          <a:lstStyle/>
          <a:p>
            <a:fld id="{88093955-4161-43E6-B0B3-8E91062F738D}" type="datetimeFigureOut">
              <a:rPr lang="en-IE" smtClean="0"/>
              <a:t>03/03/2021</a:t>
            </a:fld>
            <a:endParaRPr lang="en-IE"/>
          </a:p>
        </p:txBody>
      </p:sp>
      <p:sp>
        <p:nvSpPr>
          <p:cNvPr id="4" name="Footer Placeholder 3">
            <a:extLst>
              <a:ext uri="{FF2B5EF4-FFF2-40B4-BE49-F238E27FC236}">
                <a16:creationId xmlns:a16="http://schemas.microsoft.com/office/drawing/2014/main" id="{B750455B-0EE5-41D6-B69C-F8DFDA6347D6}"/>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6D54326F-967C-4AB9-BADA-43501D0F9137}"/>
              </a:ext>
            </a:extLst>
          </p:cNvPr>
          <p:cNvSpPr>
            <a:spLocks noGrp="1"/>
          </p:cNvSpPr>
          <p:nvPr>
            <p:ph type="sldNum" sz="quarter" idx="12"/>
          </p:nvPr>
        </p:nvSpPr>
        <p:spPr/>
        <p:txBody>
          <a:bodyPr/>
          <a:lstStyle/>
          <a:p>
            <a:fld id="{B5C868E5-C28E-489B-A312-8EDB84B941C5}" type="slidenum">
              <a:rPr lang="en-IE" smtClean="0"/>
              <a:t>‹#›</a:t>
            </a:fld>
            <a:endParaRPr lang="en-IE"/>
          </a:p>
        </p:txBody>
      </p:sp>
    </p:spTree>
    <p:extLst>
      <p:ext uri="{BB962C8B-B14F-4D97-AF65-F5344CB8AC3E}">
        <p14:creationId xmlns:p14="http://schemas.microsoft.com/office/powerpoint/2010/main" val="645260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27EBDC-1051-4CB1-816B-F71C048EEDD7}"/>
              </a:ext>
            </a:extLst>
          </p:cNvPr>
          <p:cNvSpPr>
            <a:spLocks noGrp="1"/>
          </p:cNvSpPr>
          <p:nvPr>
            <p:ph type="dt" sz="half" idx="10"/>
          </p:nvPr>
        </p:nvSpPr>
        <p:spPr/>
        <p:txBody>
          <a:bodyPr/>
          <a:lstStyle/>
          <a:p>
            <a:fld id="{88093955-4161-43E6-B0B3-8E91062F738D}" type="datetimeFigureOut">
              <a:rPr lang="en-IE" smtClean="0"/>
              <a:t>03/03/2021</a:t>
            </a:fld>
            <a:endParaRPr lang="en-IE"/>
          </a:p>
        </p:txBody>
      </p:sp>
      <p:sp>
        <p:nvSpPr>
          <p:cNvPr id="3" name="Footer Placeholder 2">
            <a:extLst>
              <a:ext uri="{FF2B5EF4-FFF2-40B4-BE49-F238E27FC236}">
                <a16:creationId xmlns:a16="http://schemas.microsoft.com/office/drawing/2014/main" id="{BABDB65D-66F4-480B-8831-AA526CC75432}"/>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A2626293-411B-49DF-B34F-A29134BECBE4}"/>
              </a:ext>
            </a:extLst>
          </p:cNvPr>
          <p:cNvSpPr>
            <a:spLocks noGrp="1"/>
          </p:cNvSpPr>
          <p:nvPr>
            <p:ph type="sldNum" sz="quarter" idx="12"/>
          </p:nvPr>
        </p:nvSpPr>
        <p:spPr/>
        <p:txBody>
          <a:bodyPr/>
          <a:lstStyle/>
          <a:p>
            <a:fld id="{B5C868E5-C28E-489B-A312-8EDB84B941C5}" type="slidenum">
              <a:rPr lang="en-IE" smtClean="0"/>
              <a:t>‹#›</a:t>
            </a:fld>
            <a:endParaRPr lang="en-IE"/>
          </a:p>
        </p:txBody>
      </p:sp>
    </p:spTree>
    <p:extLst>
      <p:ext uri="{BB962C8B-B14F-4D97-AF65-F5344CB8AC3E}">
        <p14:creationId xmlns:p14="http://schemas.microsoft.com/office/powerpoint/2010/main" val="1859275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8D380-E4C9-49A3-BA88-4737A21F08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32324862-52C7-4849-9717-AB8D108A8E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C3FA6995-1CEA-47BC-8A64-FA5B237CCC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89AC62-655B-470C-97E1-60A4F8A485F9}"/>
              </a:ext>
            </a:extLst>
          </p:cNvPr>
          <p:cNvSpPr>
            <a:spLocks noGrp="1"/>
          </p:cNvSpPr>
          <p:nvPr>
            <p:ph type="dt" sz="half" idx="10"/>
          </p:nvPr>
        </p:nvSpPr>
        <p:spPr/>
        <p:txBody>
          <a:bodyPr/>
          <a:lstStyle/>
          <a:p>
            <a:fld id="{88093955-4161-43E6-B0B3-8E91062F738D}" type="datetimeFigureOut">
              <a:rPr lang="en-IE" smtClean="0"/>
              <a:t>03/03/2021</a:t>
            </a:fld>
            <a:endParaRPr lang="en-IE"/>
          </a:p>
        </p:txBody>
      </p:sp>
      <p:sp>
        <p:nvSpPr>
          <p:cNvPr id="6" name="Footer Placeholder 5">
            <a:extLst>
              <a:ext uri="{FF2B5EF4-FFF2-40B4-BE49-F238E27FC236}">
                <a16:creationId xmlns:a16="http://schemas.microsoft.com/office/drawing/2014/main" id="{029CBBD6-5511-4A87-B92E-83966EC97C3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703ECDD-CAA5-47D2-B36B-7950AD36BABF}"/>
              </a:ext>
            </a:extLst>
          </p:cNvPr>
          <p:cNvSpPr>
            <a:spLocks noGrp="1"/>
          </p:cNvSpPr>
          <p:nvPr>
            <p:ph type="sldNum" sz="quarter" idx="12"/>
          </p:nvPr>
        </p:nvSpPr>
        <p:spPr/>
        <p:txBody>
          <a:bodyPr/>
          <a:lstStyle/>
          <a:p>
            <a:fld id="{B5C868E5-C28E-489B-A312-8EDB84B941C5}" type="slidenum">
              <a:rPr lang="en-IE" smtClean="0"/>
              <a:t>‹#›</a:t>
            </a:fld>
            <a:endParaRPr lang="en-IE"/>
          </a:p>
        </p:txBody>
      </p:sp>
    </p:spTree>
    <p:extLst>
      <p:ext uri="{BB962C8B-B14F-4D97-AF65-F5344CB8AC3E}">
        <p14:creationId xmlns:p14="http://schemas.microsoft.com/office/powerpoint/2010/main" val="144656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2FA1A-E441-4EE5-930D-BCE969CE32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0606C27-8738-44B1-BD62-418A4FCA24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52960E48-1170-441B-9C3D-0CFB8368C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4419E5-7DFB-41B0-B459-11DF1CFD0068}"/>
              </a:ext>
            </a:extLst>
          </p:cNvPr>
          <p:cNvSpPr>
            <a:spLocks noGrp="1"/>
          </p:cNvSpPr>
          <p:nvPr>
            <p:ph type="dt" sz="half" idx="10"/>
          </p:nvPr>
        </p:nvSpPr>
        <p:spPr/>
        <p:txBody>
          <a:bodyPr/>
          <a:lstStyle/>
          <a:p>
            <a:fld id="{88093955-4161-43E6-B0B3-8E91062F738D}" type="datetimeFigureOut">
              <a:rPr lang="en-IE" smtClean="0"/>
              <a:t>03/03/2021</a:t>
            </a:fld>
            <a:endParaRPr lang="en-IE"/>
          </a:p>
        </p:txBody>
      </p:sp>
      <p:sp>
        <p:nvSpPr>
          <p:cNvPr id="6" name="Footer Placeholder 5">
            <a:extLst>
              <a:ext uri="{FF2B5EF4-FFF2-40B4-BE49-F238E27FC236}">
                <a16:creationId xmlns:a16="http://schemas.microsoft.com/office/drawing/2014/main" id="{61E3D508-C029-4BD1-93DD-A432B150338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73ECD25-5FD6-4D81-A386-5D22AB675C13}"/>
              </a:ext>
            </a:extLst>
          </p:cNvPr>
          <p:cNvSpPr>
            <a:spLocks noGrp="1"/>
          </p:cNvSpPr>
          <p:nvPr>
            <p:ph type="sldNum" sz="quarter" idx="12"/>
          </p:nvPr>
        </p:nvSpPr>
        <p:spPr/>
        <p:txBody>
          <a:bodyPr/>
          <a:lstStyle/>
          <a:p>
            <a:fld id="{B5C868E5-C28E-489B-A312-8EDB84B941C5}" type="slidenum">
              <a:rPr lang="en-IE" smtClean="0"/>
              <a:t>‹#›</a:t>
            </a:fld>
            <a:endParaRPr lang="en-IE"/>
          </a:p>
        </p:txBody>
      </p:sp>
    </p:spTree>
    <p:extLst>
      <p:ext uri="{BB962C8B-B14F-4D97-AF65-F5344CB8AC3E}">
        <p14:creationId xmlns:p14="http://schemas.microsoft.com/office/powerpoint/2010/main" val="475958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159AB2-2C19-46F7-BCA1-92459DFEF2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45D6ECB-8C64-42FB-9F13-2208986ECF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1CEBF71-6C88-4DDD-BFCF-2BA9CEDF50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93955-4161-43E6-B0B3-8E91062F738D}" type="datetimeFigureOut">
              <a:rPr lang="en-IE" smtClean="0"/>
              <a:t>03/03/2021</a:t>
            </a:fld>
            <a:endParaRPr lang="en-IE"/>
          </a:p>
        </p:txBody>
      </p:sp>
      <p:sp>
        <p:nvSpPr>
          <p:cNvPr id="5" name="Footer Placeholder 4">
            <a:extLst>
              <a:ext uri="{FF2B5EF4-FFF2-40B4-BE49-F238E27FC236}">
                <a16:creationId xmlns:a16="http://schemas.microsoft.com/office/drawing/2014/main" id="{F4BCBDA5-6713-4A12-B135-E08A829345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34B354E9-0CB7-429B-8D0A-A6C7ADE289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868E5-C28E-489B-A312-8EDB84B941C5}" type="slidenum">
              <a:rPr lang="en-IE" smtClean="0"/>
              <a:t>‹#›</a:t>
            </a:fld>
            <a:endParaRPr lang="en-IE"/>
          </a:p>
        </p:txBody>
      </p:sp>
    </p:spTree>
    <p:extLst>
      <p:ext uri="{BB962C8B-B14F-4D97-AF65-F5344CB8AC3E}">
        <p14:creationId xmlns:p14="http://schemas.microsoft.com/office/powerpoint/2010/main" val="639053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d.wikipedia.org/wiki/Sing_Street"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s://pt.wikipedia.org/wiki/Sing_Street"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O'Connell_Street"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unaerredueti.it/fare-fundraising-in-oratorio/to-do-image-298x351/"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thelovelyside.com/2016/07/sing-street-giveaway-singstreetdvd.html"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ilm-rezensionen.de/2016/05/sing-street/"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AA8ABB-E28C-4BD6-B2CD-376882E92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46694A-FA8D-4315-AB2A-81D0B88EB363}"/>
              </a:ext>
            </a:extLst>
          </p:cNvPr>
          <p:cNvSpPr>
            <a:spLocks noGrp="1"/>
          </p:cNvSpPr>
          <p:nvPr>
            <p:ph type="ctrTitle"/>
          </p:nvPr>
        </p:nvSpPr>
        <p:spPr>
          <a:xfrm>
            <a:off x="8763604" y="679731"/>
            <a:ext cx="3090345" cy="3736540"/>
          </a:xfrm>
        </p:spPr>
        <p:txBody>
          <a:bodyPr>
            <a:normAutofit/>
          </a:bodyPr>
          <a:lstStyle/>
          <a:p>
            <a:pPr algn="l"/>
            <a:r>
              <a:rPr lang="en-IE" sz="6600" dirty="0">
                <a:latin typeface="Arial Black" panose="020B0A04020102020204" pitchFamily="34" charset="0"/>
              </a:rPr>
              <a:t>Sing Street</a:t>
            </a:r>
          </a:p>
        </p:txBody>
      </p:sp>
      <p:sp>
        <p:nvSpPr>
          <p:cNvPr id="3" name="Subtitle 2">
            <a:extLst>
              <a:ext uri="{FF2B5EF4-FFF2-40B4-BE49-F238E27FC236}">
                <a16:creationId xmlns:a16="http://schemas.microsoft.com/office/drawing/2014/main" id="{F9C9C7D6-53F2-4155-8FEC-261A0A9B7E04}"/>
              </a:ext>
            </a:extLst>
          </p:cNvPr>
          <p:cNvSpPr>
            <a:spLocks noGrp="1"/>
          </p:cNvSpPr>
          <p:nvPr>
            <p:ph type="subTitle" idx="1"/>
          </p:nvPr>
        </p:nvSpPr>
        <p:spPr>
          <a:xfrm>
            <a:off x="8763604" y="4685288"/>
            <a:ext cx="3090345" cy="1035781"/>
          </a:xfrm>
        </p:spPr>
        <p:txBody>
          <a:bodyPr>
            <a:normAutofit fontScale="92500" lnSpcReduction="10000"/>
          </a:bodyPr>
          <a:lstStyle/>
          <a:p>
            <a:pPr algn="l"/>
            <a:r>
              <a:rPr lang="en-IE" sz="4000" dirty="0"/>
              <a:t>Directed by John Carney</a:t>
            </a:r>
          </a:p>
        </p:txBody>
      </p:sp>
      <p:grpSp>
        <p:nvGrpSpPr>
          <p:cNvPr id="18" name="Group 17">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184" y="1"/>
            <a:ext cx="2446384" cy="5777808"/>
            <a:chOff x="329184" y="1"/>
            <a:chExt cx="524256" cy="5777808"/>
          </a:xfrm>
        </p:grpSpPr>
        <p:cxnSp>
          <p:nvCxnSpPr>
            <p:cNvPr id="19" name="Straight Connector 18">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posing for a picture&#10;&#10;Description automatically generated with low confidence">
            <a:extLst>
              <a:ext uri="{FF2B5EF4-FFF2-40B4-BE49-F238E27FC236}">
                <a16:creationId xmlns:a16="http://schemas.microsoft.com/office/drawing/2014/main" id="{B67B7765-5B2C-4A2A-B458-B7E94A4709D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996363" y="972235"/>
            <a:ext cx="3383280" cy="5047735"/>
          </a:xfrm>
          <a:prstGeom prst="rect">
            <a:avLst/>
          </a:prstGeom>
        </p:spPr>
      </p:pic>
      <p:pic>
        <p:nvPicPr>
          <p:cNvPr id="5" name="Picture 4" descr="Text, qr code&#10;&#10;Description automatically generated with medium confidence">
            <a:extLst>
              <a:ext uri="{FF2B5EF4-FFF2-40B4-BE49-F238E27FC236}">
                <a16:creationId xmlns:a16="http://schemas.microsoft.com/office/drawing/2014/main" id="{CC6E2010-14BB-4C4E-A3AF-7D91B80A037C}"/>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316" r="-2" b="9260"/>
          <a:stretch/>
        </p:blipFill>
        <p:spPr>
          <a:xfrm>
            <a:off x="4683639" y="972235"/>
            <a:ext cx="3383280" cy="5047735"/>
          </a:xfrm>
          <a:prstGeom prst="rect">
            <a:avLst/>
          </a:prstGeom>
        </p:spPr>
      </p:pic>
      <p:sp>
        <p:nvSpPr>
          <p:cNvPr id="6" name="TextBox 5">
            <a:extLst>
              <a:ext uri="{FF2B5EF4-FFF2-40B4-BE49-F238E27FC236}">
                <a16:creationId xmlns:a16="http://schemas.microsoft.com/office/drawing/2014/main" id="{77FE7175-1D67-420B-B3DE-C67EA05ADF2C}"/>
              </a:ext>
            </a:extLst>
          </p:cNvPr>
          <p:cNvSpPr txBox="1"/>
          <p:nvPr/>
        </p:nvSpPr>
        <p:spPr>
          <a:xfrm>
            <a:off x="5759877" y="5819915"/>
            <a:ext cx="23070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5" tooltip="https://pt.wikipedia.org/wiki/Sing_Street">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
        <p:nvSpPr>
          <p:cNvPr id="11" name="TextBox 10">
            <a:extLst>
              <a:ext uri="{FF2B5EF4-FFF2-40B4-BE49-F238E27FC236}">
                <a16:creationId xmlns:a16="http://schemas.microsoft.com/office/drawing/2014/main" id="{F81C371B-0E60-4292-89FB-E6729B9D0443}"/>
              </a:ext>
            </a:extLst>
          </p:cNvPr>
          <p:cNvSpPr txBox="1"/>
          <p:nvPr/>
        </p:nvSpPr>
        <p:spPr>
          <a:xfrm>
            <a:off x="2072601" y="5819915"/>
            <a:ext cx="23070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id.wikipedia.org/wiki/Sing_Street">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3981612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AA450-0734-49E9-9C78-1C129F3F6DDF}"/>
              </a:ext>
            </a:extLst>
          </p:cNvPr>
          <p:cNvSpPr>
            <a:spLocks noGrp="1"/>
          </p:cNvSpPr>
          <p:nvPr>
            <p:ph type="title"/>
          </p:nvPr>
        </p:nvSpPr>
        <p:spPr>
          <a:xfrm>
            <a:off x="481013" y="3752849"/>
            <a:ext cx="3290887" cy="2452687"/>
          </a:xfrm>
        </p:spPr>
        <p:txBody>
          <a:bodyPr anchor="ctr">
            <a:normAutofit/>
          </a:bodyPr>
          <a:lstStyle/>
          <a:p>
            <a:r>
              <a:rPr lang="en-IE" sz="3600" b="1">
                <a:latin typeface="Arial" panose="020B0604020202020204" pitchFamily="34" charset="0"/>
                <a:cs typeface="Arial" panose="020B0604020202020204" pitchFamily="34" charset="0"/>
              </a:rPr>
              <a:t>Setting</a:t>
            </a:r>
            <a:r>
              <a:rPr lang="en-IE" sz="3600"/>
              <a:t> </a:t>
            </a:r>
          </a:p>
        </p:txBody>
      </p:sp>
      <p:pic>
        <p:nvPicPr>
          <p:cNvPr id="8" name="Picture 7" descr="A picture containing building, outdoor, government building, old&#10;&#10;Description automatically generated">
            <a:extLst>
              <a:ext uri="{FF2B5EF4-FFF2-40B4-BE49-F238E27FC236}">
                <a16:creationId xmlns:a16="http://schemas.microsoft.com/office/drawing/2014/main" id="{5CDE8D99-56C2-4910-B6ED-E61EE96C72B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185" b="447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5B964282-8392-45A9-B7F5-2815051F6D03}"/>
              </a:ext>
            </a:extLst>
          </p:cNvPr>
          <p:cNvSpPr>
            <a:spLocks noGrp="1"/>
          </p:cNvSpPr>
          <p:nvPr>
            <p:ph idx="1"/>
          </p:nvPr>
        </p:nvSpPr>
        <p:spPr>
          <a:xfrm>
            <a:off x="2489982" y="3752849"/>
            <a:ext cx="9702018" cy="2905095"/>
          </a:xfrm>
        </p:spPr>
        <p:txBody>
          <a:bodyPr anchor="ctr">
            <a:normAutofit/>
          </a:bodyPr>
          <a:lstStyle/>
          <a:p>
            <a:pPr marL="0" indent="0">
              <a:buNone/>
            </a:pPr>
            <a:r>
              <a:rPr lang="en-IE" sz="3200" dirty="0"/>
              <a:t>The film is set in Dublin in the 1980s. Socially, it is a difficult time with lots of unemployment due to a harsh recession. This goes hand in hand with a lot of new pop music being released in the charts. The plot of the film switches between the difficult reality of the recession in Dublin and the happy escape that music provides. </a:t>
            </a:r>
          </a:p>
        </p:txBody>
      </p:sp>
      <p:sp>
        <p:nvSpPr>
          <p:cNvPr id="9" name="TextBox 8">
            <a:extLst>
              <a:ext uri="{FF2B5EF4-FFF2-40B4-BE49-F238E27FC236}">
                <a16:creationId xmlns:a16="http://schemas.microsoft.com/office/drawing/2014/main" id="{31D278EE-4C2B-471C-80DC-1B7912F5A8B7}"/>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en.wikipedia.org/wiki/O'Connell_Street">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973281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A916FC-BA5A-4045-8A1A-EC286B9CE548}"/>
              </a:ext>
            </a:extLst>
          </p:cNvPr>
          <p:cNvSpPr>
            <a:spLocks noGrp="1"/>
          </p:cNvSpPr>
          <p:nvPr>
            <p:ph type="title"/>
          </p:nvPr>
        </p:nvSpPr>
        <p:spPr>
          <a:xfrm>
            <a:off x="466722" y="586855"/>
            <a:ext cx="3201366" cy="3387497"/>
          </a:xfrm>
        </p:spPr>
        <p:txBody>
          <a:bodyPr anchor="b">
            <a:normAutofit/>
          </a:bodyPr>
          <a:lstStyle/>
          <a:p>
            <a:pPr algn="r"/>
            <a:r>
              <a:rPr lang="en-IE" sz="4000" b="1">
                <a:solidFill>
                  <a:srgbClr val="FFFFFF"/>
                </a:solidFill>
                <a:latin typeface="Arial" panose="020B0604020202020204" pitchFamily="34" charset="0"/>
                <a:cs typeface="Arial" panose="020B0604020202020204" pitchFamily="34" charset="0"/>
              </a:rPr>
              <a:t>(Plot) Opening</a:t>
            </a:r>
            <a:r>
              <a:rPr lang="en-IE" sz="4000" b="1">
                <a:solidFill>
                  <a:srgbClr val="FFFFFF"/>
                </a:solidFill>
              </a:rPr>
              <a:t> </a:t>
            </a:r>
          </a:p>
        </p:txBody>
      </p:sp>
      <p:sp>
        <p:nvSpPr>
          <p:cNvPr id="3" name="Content Placeholder 2">
            <a:extLst>
              <a:ext uri="{FF2B5EF4-FFF2-40B4-BE49-F238E27FC236}">
                <a16:creationId xmlns:a16="http://schemas.microsoft.com/office/drawing/2014/main" id="{B9D41295-A894-4FAA-A0C9-1382BB42AB80}"/>
              </a:ext>
            </a:extLst>
          </p:cNvPr>
          <p:cNvSpPr>
            <a:spLocks noGrp="1"/>
          </p:cNvSpPr>
          <p:nvPr>
            <p:ph idx="1"/>
          </p:nvPr>
        </p:nvSpPr>
        <p:spPr>
          <a:xfrm>
            <a:off x="4134810" y="0"/>
            <a:ext cx="8057189" cy="6847862"/>
          </a:xfrm>
        </p:spPr>
        <p:txBody>
          <a:bodyPr anchor="ctr">
            <a:normAutofit/>
          </a:bodyPr>
          <a:lstStyle/>
          <a:p>
            <a:r>
              <a:rPr lang="en-IE" sz="3200" dirty="0"/>
              <a:t>The opening of the film introduces us to the main character of Conor Lawlor. </a:t>
            </a:r>
          </a:p>
          <a:p>
            <a:pPr marL="0" indent="0">
              <a:buNone/>
            </a:pPr>
            <a:endParaRPr lang="en-IE" sz="3200" dirty="0"/>
          </a:p>
          <a:p>
            <a:r>
              <a:rPr lang="en-IE" sz="3200" dirty="0"/>
              <a:t>He is a fifteen year old boy who lives with his brother and parents. </a:t>
            </a:r>
          </a:p>
          <a:p>
            <a:endParaRPr lang="en-IE" sz="3200" dirty="0"/>
          </a:p>
          <a:p>
            <a:r>
              <a:rPr lang="en-IE" sz="3200" dirty="0"/>
              <a:t>Very quickly audiences realise that Conor’s home is not a happy place to be. </a:t>
            </a:r>
          </a:p>
          <a:p>
            <a:endParaRPr lang="en-IE" sz="3200" dirty="0"/>
          </a:p>
          <a:p>
            <a:r>
              <a:rPr lang="en-IE" sz="3200" dirty="0"/>
              <a:t>Because of the recession, Conor’s dad has been fired from his job while his mother has had her job reduced. Conor’s older brother has also dropped out of college.</a:t>
            </a:r>
          </a:p>
        </p:txBody>
      </p:sp>
    </p:spTree>
    <p:extLst>
      <p:ext uri="{BB962C8B-B14F-4D97-AF65-F5344CB8AC3E}">
        <p14:creationId xmlns:p14="http://schemas.microsoft.com/office/powerpoint/2010/main" val="13508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2EAA99-89C8-4A4E-9738-9EF0647D6104}"/>
              </a:ext>
            </a:extLst>
          </p:cNvPr>
          <p:cNvSpPr>
            <a:spLocks noGrp="1"/>
          </p:cNvSpPr>
          <p:nvPr>
            <p:ph idx="1"/>
          </p:nvPr>
        </p:nvSpPr>
        <p:spPr>
          <a:xfrm>
            <a:off x="4037826" y="10138"/>
            <a:ext cx="8151125" cy="6837724"/>
          </a:xfrm>
        </p:spPr>
        <p:txBody>
          <a:bodyPr anchor="ctr">
            <a:normAutofit/>
          </a:bodyPr>
          <a:lstStyle/>
          <a:p>
            <a:r>
              <a:rPr lang="en-IE" sz="3200" dirty="0"/>
              <a:t>To go along with this, Conor’s parents are also unhappy in their marriage. </a:t>
            </a:r>
          </a:p>
          <a:p>
            <a:pPr marL="0" indent="0">
              <a:buNone/>
            </a:pPr>
            <a:endParaRPr lang="en-IE" sz="3200" dirty="0"/>
          </a:p>
          <a:p>
            <a:r>
              <a:rPr lang="en-IE" sz="3200" dirty="0"/>
              <a:t>The family have very little money and Conor is forced to go to a new school, Synge Street CBS in the inner city of Dublin. </a:t>
            </a:r>
          </a:p>
          <a:p>
            <a:pPr marL="0" indent="0">
              <a:buNone/>
            </a:pPr>
            <a:endParaRPr lang="en-IE" sz="3200" dirty="0"/>
          </a:p>
          <a:p>
            <a:r>
              <a:rPr lang="en-IE" sz="3200" dirty="0"/>
              <a:t>This school is very different from what Conor has been used to and immediately he feels like an outsider, with all of the other boys in the school looking at Conor.</a:t>
            </a:r>
          </a:p>
        </p:txBody>
      </p:sp>
    </p:spTree>
    <p:extLst>
      <p:ext uri="{BB962C8B-B14F-4D97-AF65-F5344CB8AC3E}">
        <p14:creationId xmlns:p14="http://schemas.microsoft.com/office/powerpoint/2010/main" val="2025037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8A12-8BDC-468D-AC7A-2D7641AB8328}"/>
              </a:ext>
            </a:extLst>
          </p:cNvPr>
          <p:cNvSpPr>
            <a:spLocks noGrp="1"/>
          </p:cNvSpPr>
          <p:nvPr>
            <p:ph type="title"/>
          </p:nvPr>
        </p:nvSpPr>
        <p:spPr>
          <a:xfrm>
            <a:off x="6417733" y="490537"/>
            <a:ext cx="5291663" cy="1628775"/>
          </a:xfrm>
        </p:spPr>
        <p:txBody>
          <a:bodyPr anchor="b">
            <a:normAutofit/>
          </a:bodyPr>
          <a:lstStyle/>
          <a:p>
            <a:pPr algn="ctr"/>
            <a:r>
              <a:rPr lang="en-IE" sz="8800" b="1" dirty="0">
                <a:latin typeface="Aldhabi" panose="01000000000000000000" pitchFamily="2" charset="-78"/>
                <a:cs typeface="Aldhabi" panose="01000000000000000000" pitchFamily="2" charset="-78"/>
              </a:rPr>
              <a:t>Task </a:t>
            </a:r>
          </a:p>
        </p:txBody>
      </p:sp>
      <p:pic>
        <p:nvPicPr>
          <p:cNvPr id="5" name="Picture 4" descr="A yellow note with black text&#10;&#10;Description automatically generated with low confidence">
            <a:extLst>
              <a:ext uri="{FF2B5EF4-FFF2-40B4-BE49-F238E27FC236}">
                <a16:creationId xmlns:a16="http://schemas.microsoft.com/office/drawing/2014/main" id="{A9BE6D53-07C4-48BC-85DB-1D3D1432E8E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939" r="-2" b="2569"/>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D60B4D76-E4F3-4369-A2EF-A39BBC18396F}"/>
              </a:ext>
            </a:extLst>
          </p:cNvPr>
          <p:cNvSpPr>
            <a:spLocks noGrp="1"/>
          </p:cNvSpPr>
          <p:nvPr>
            <p:ph idx="1"/>
          </p:nvPr>
        </p:nvSpPr>
        <p:spPr>
          <a:xfrm>
            <a:off x="6096000" y="2119312"/>
            <a:ext cx="6095998" cy="4737101"/>
          </a:xfrm>
        </p:spPr>
        <p:txBody>
          <a:bodyPr>
            <a:normAutofit/>
          </a:bodyPr>
          <a:lstStyle/>
          <a:p>
            <a:pPr marL="0" indent="0">
              <a:buNone/>
            </a:pPr>
            <a:r>
              <a:rPr lang="en-IE" sz="4000" dirty="0"/>
              <a:t>Based on the opening scenes of a film you have studied. Describe your initial impressions of: the main character(s) and setting. </a:t>
            </a:r>
          </a:p>
          <a:p>
            <a:pPr marL="0" indent="0">
              <a:buNone/>
            </a:pPr>
            <a:r>
              <a:rPr lang="en-IE" sz="4000" dirty="0"/>
              <a:t>Use evidence from the film to support your points. (2 paragraphs) </a:t>
            </a:r>
          </a:p>
        </p:txBody>
      </p:sp>
      <p:sp>
        <p:nvSpPr>
          <p:cNvPr id="6" name="TextBox 5">
            <a:extLst>
              <a:ext uri="{FF2B5EF4-FFF2-40B4-BE49-F238E27FC236}">
                <a16:creationId xmlns:a16="http://schemas.microsoft.com/office/drawing/2014/main" id="{92F5A074-75A9-4A50-8AEF-477091AF9948}"/>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www.unaerredueti.it/fare-fundraising-in-oratorio/to-do-image-298x351/">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IE" sz="700">
              <a:solidFill>
                <a:srgbClr val="FFFFFF"/>
              </a:solidFill>
            </a:endParaRPr>
          </a:p>
        </p:txBody>
      </p:sp>
    </p:spTree>
    <p:extLst>
      <p:ext uri="{BB962C8B-B14F-4D97-AF65-F5344CB8AC3E}">
        <p14:creationId xmlns:p14="http://schemas.microsoft.com/office/powerpoint/2010/main" val="2978828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640217-A4CD-44CA-9378-CBF0900626B8}"/>
              </a:ext>
            </a:extLst>
          </p:cNvPr>
          <p:cNvSpPr>
            <a:spLocks noGrp="1"/>
          </p:cNvSpPr>
          <p:nvPr>
            <p:ph type="title"/>
          </p:nvPr>
        </p:nvSpPr>
        <p:spPr>
          <a:xfrm>
            <a:off x="466722" y="586855"/>
            <a:ext cx="3201366" cy="3387497"/>
          </a:xfrm>
        </p:spPr>
        <p:txBody>
          <a:bodyPr anchor="b">
            <a:normAutofit/>
          </a:bodyPr>
          <a:lstStyle/>
          <a:p>
            <a:pPr marL="457200" algn="r"/>
            <a:r>
              <a:rPr lang="fr-FR"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Section 2</a:t>
            </a:r>
            <a:br>
              <a:rPr lang="fr-FR"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br>
              <a:rPr lang="fr-FR"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fr-FR"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20mins 30 secs – 49mins 40secs </a:t>
            </a:r>
            <a:endParaRPr lang="en-IE" sz="4000" dirty="0">
              <a:solidFill>
                <a:srgbClr val="FFFFFF"/>
              </a:solidFill>
            </a:endParaRPr>
          </a:p>
        </p:txBody>
      </p:sp>
      <p:sp>
        <p:nvSpPr>
          <p:cNvPr id="3" name="Content Placeholder 2">
            <a:extLst>
              <a:ext uri="{FF2B5EF4-FFF2-40B4-BE49-F238E27FC236}">
                <a16:creationId xmlns:a16="http://schemas.microsoft.com/office/drawing/2014/main" id="{AEDD27E7-EF1F-42EB-B739-C86BB8113AE1}"/>
              </a:ext>
            </a:extLst>
          </p:cNvPr>
          <p:cNvSpPr>
            <a:spLocks noGrp="1"/>
          </p:cNvSpPr>
          <p:nvPr>
            <p:ph idx="1"/>
          </p:nvPr>
        </p:nvSpPr>
        <p:spPr>
          <a:xfrm>
            <a:off x="4037826" y="10138"/>
            <a:ext cx="8151125" cy="6837724"/>
          </a:xfrm>
        </p:spPr>
        <p:txBody>
          <a:bodyPr anchor="ctr">
            <a:normAutofit/>
          </a:bodyPr>
          <a:lstStyle/>
          <a:p>
            <a:r>
              <a:rPr lang="en-IE"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How does Conor’s brother react to the band’s recording? </a:t>
            </a:r>
          </a:p>
          <a:p>
            <a:pPr marL="0" indent="0">
              <a:buNone/>
            </a:pPr>
            <a:r>
              <a:rPr lang="en-IE" sz="2400" dirty="0">
                <a:effectLst/>
                <a:latin typeface="Calibri" panose="020F0502020204030204" pitchFamily="34" charset="0"/>
                <a:ea typeface="Calibri" panose="020F0502020204030204" pitchFamily="34" charset="0"/>
                <a:cs typeface="Times New Roman" panose="02020603050405020304" pitchFamily="18" charset="0"/>
              </a:rPr>
              <a:t>He wants the band to be original and creative, he’s not impressed that they’re singing covers of songs. </a:t>
            </a:r>
          </a:p>
          <a:p>
            <a:r>
              <a:rPr lang="en-IE"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 is Conor’s song called?</a:t>
            </a:r>
          </a:p>
          <a:p>
            <a:pPr marL="0" indent="0">
              <a:buNone/>
            </a:pPr>
            <a:r>
              <a:rPr lang="en-IE" sz="2400" dirty="0">
                <a:effectLst/>
                <a:latin typeface="Calibri" panose="020F0502020204030204" pitchFamily="34" charset="0"/>
                <a:ea typeface="Calibri" panose="020F0502020204030204" pitchFamily="34" charset="0"/>
                <a:cs typeface="Times New Roman" panose="02020603050405020304" pitchFamily="18" charset="0"/>
              </a:rPr>
              <a:t>Dangerous Eyes.  </a:t>
            </a:r>
          </a:p>
          <a:p>
            <a:r>
              <a:rPr lang="en-IE"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Who is the manager of the band?</a:t>
            </a:r>
          </a:p>
          <a:p>
            <a:pPr marL="0" indent="0">
              <a:buNone/>
            </a:pPr>
            <a:r>
              <a:rPr lang="en-IE" sz="2400" dirty="0">
                <a:effectLst/>
                <a:latin typeface="Calibri" panose="020F0502020204030204" pitchFamily="34" charset="0"/>
                <a:ea typeface="Calibri" panose="020F0502020204030204" pitchFamily="34" charset="0"/>
                <a:cs typeface="Times New Roman" panose="02020603050405020304" pitchFamily="18" charset="0"/>
              </a:rPr>
              <a:t>Darren is the manager </a:t>
            </a:r>
          </a:p>
          <a:p>
            <a:r>
              <a:rPr lang="en-IE"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How many members are in the band</a:t>
            </a:r>
            <a:r>
              <a:rPr lang="en-IE"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IE" sz="2400" dirty="0">
                <a:effectLst/>
                <a:latin typeface="Calibri" panose="020F0502020204030204" pitchFamily="34" charset="0"/>
                <a:ea typeface="Calibri" panose="020F0502020204030204" pitchFamily="34" charset="0"/>
                <a:cs typeface="Times New Roman" panose="02020603050405020304" pitchFamily="18" charset="0"/>
              </a:rPr>
              <a:t>There are 5 members in the band. </a:t>
            </a:r>
          </a:p>
          <a:p>
            <a:r>
              <a:rPr lang="en-IE"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 is the name of the girl who features in the video?</a:t>
            </a:r>
          </a:p>
          <a:p>
            <a:pPr marL="0" indent="0">
              <a:buNone/>
            </a:pPr>
            <a:r>
              <a:rPr lang="en-IE" sz="2400" dirty="0" err="1">
                <a:effectLst/>
                <a:latin typeface="Calibri" panose="020F0502020204030204" pitchFamily="34" charset="0"/>
                <a:ea typeface="Calibri" panose="020F0502020204030204" pitchFamily="34" charset="0"/>
                <a:cs typeface="Times New Roman" panose="02020603050405020304" pitchFamily="18" charset="0"/>
              </a:rPr>
              <a:t>Raphina</a:t>
            </a:r>
            <a:r>
              <a:rPr lang="en-IE" sz="2400" dirty="0">
                <a:effectLst/>
                <a:latin typeface="Calibri" panose="020F0502020204030204" pitchFamily="34" charset="0"/>
                <a:ea typeface="Calibri" panose="020F0502020204030204" pitchFamily="34" charset="0"/>
                <a:cs typeface="Times New Roman" panose="02020603050405020304" pitchFamily="18" charset="0"/>
              </a:rPr>
              <a:t> </a:t>
            </a:r>
          </a:p>
          <a:p>
            <a:r>
              <a:rPr lang="en-IE"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Describe Barry’s relationship with his father?</a:t>
            </a:r>
          </a:p>
          <a:p>
            <a:pPr marL="0" indent="0">
              <a:buNone/>
            </a:pPr>
            <a:r>
              <a:rPr lang="en-IE" sz="2400" dirty="0">
                <a:effectLst/>
                <a:latin typeface="Calibri" panose="020F0502020204030204" pitchFamily="34" charset="0"/>
                <a:ea typeface="Calibri" panose="020F0502020204030204" pitchFamily="34" charset="0"/>
                <a:cs typeface="Times New Roman" panose="02020603050405020304" pitchFamily="18" charset="0"/>
              </a:rPr>
              <a:t>His father is abusive and violent towards him. </a:t>
            </a:r>
          </a:p>
          <a:p>
            <a:r>
              <a:rPr lang="en-IE"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Where does </a:t>
            </a:r>
            <a:r>
              <a:rPr lang="en-IE" sz="2400" dirty="0" err="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Raphina</a:t>
            </a:r>
            <a:r>
              <a:rPr lang="en-IE"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live</a:t>
            </a:r>
            <a:r>
              <a:rPr lang="en-IE"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IE" sz="2400" dirty="0">
                <a:effectLst/>
                <a:latin typeface="Calibri" panose="020F0502020204030204" pitchFamily="34" charset="0"/>
                <a:ea typeface="Calibri" panose="020F0502020204030204" pitchFamily="34" charset="0"/>
                <a:cs typeface="Times New Roman" panose="02020603050405020304" pitchFamily="18" charset="0"/>
              </a:rPr>
              <a:t>She lives in an orphanage, home for girls. </a:t>
            </a:r>
          </a:p>
        </p:txBody>
      </p:sp>
    </p:spTree>
    <p:extLst>
      <p:ext uri="{BB962C8B-B14F-4D97-AF65-F5344CB8AC3E}">
        <p14:creationId xmlns:p14="http://schemas.microsoft.com/office/powerpoint/2010/main" val="250093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down)">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wipe(down)">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circle(in)">
                                      <p:cBhvr>
                                        <p:cTn id="53" dur="2000"/>
                                        <p:tgtEl>
                                          <p:spTgt spid="3">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circle(in)">
                                      <p:cBhvr>
                                        <p:cTn id="58" dur="2000"/>
                                        <p:tgtEl>
                                          <p:spTgt spid="3">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wipe(down)">
                                      <p:cBhvr>
                                        <p:cTn id="63" dur="500"/>
                                        <p:tgtEl>
                                          <p:spTgt spid="3">
                                            <p:txEl>
                                              <p:pRg st="12" end="1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
                                            <p:txEl>
                                              <p:pRg st="13" end="13"/>
                                            </p:txEl>
                                          </p:spTgt>
                                        </p:tgtEl>
                                        <p:attrNameLst>
                                          <p:attrName>style.visibility</p:attrName>
                                        </p:attrNameLst>
                                      </p:cBhvr>
                                      <p:to>
                                        <p:strVal val="visible"/>
                                      </p:to>
                                    </p:set>
                                    <p:animEffect transition="in" filter="wipe(down)">
                                      <p:cBhvr>
                                        <p:cTn id="6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374C1D-9F3B-4F4A-B4B4-D158482F9753}"/>
              </a:ext>
            </a:extLst>
          </p:cNvPr>
          <p:cNvSpPr>
            <a:spLocks noGrp="1"/>
          </p:cNvSpPr>
          <p:nvPr>
            <p:ph idx="1"/>
          </p:nvPr>
        </p:nvSpPr>
        <p:spPr>
          <a:xfrm>
            <a:off x="4037826" y="10138"/>
            <a:ext cx="8151125" cy="6837724"/>
          </a:xfrm>
        </p:spPr>
        <p:txBody>
          <a:bodyPr anchor="ctr">
            <a:normAutofit fontScale="92500" lnSpcReduction="10000"/>
          </a:bodyPr>
          <a:lstStyle/>
          <a:p>
            <a:r>
              <a:rPr lang="en-I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 revelation does Brendan make about his mother?</a:t>
            </a:r>
          </a:p>
          <a:p>
            <a:pPr marL="0" indent="0">
              <a:buNone/>
            </a:pPr>
            <a:r>
              <a:rPr lang="en-IE" dirty="0">
                <a:effectLst/>
                <a:latin typeface="Calibri" panose="020F0502020204030204" pitchFamily="34" charset="0"/>
                <a:ea typeface="Calibri" panose="020F0502020204030204" pitchFamily="34" charset="0"/>
                <a:cs typeface="Times New Roman" panose="02020603050405020304" pitchFamily="18" charset="0"/>
              </a:rPr>
              <a:t>Brendan thinks his mother is having an affair. </a:t>
            </a:r>
          </a:p>
          <a:p>
            <a:r>
              <a:rPr lang="en-I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 are Brother Baxter’s stereotypical views?</a:t>
            </a:r>
          </a:p>
          <a:p>
            <a:pPr marL="0" indent="0">
              <a:buNone/>
            </a:pPr>
            <a:r>
              <a:rPr lang="en-IE" dirty="0">
                <a:effectLst/>
                <a:latin typeface="Calibri" panose="020F0502020204030204" pitchFamily="34" charset="0"/>
                <a:ea typeface="Calibri" panose="020F0502020204030204" pitchFamily="34" charset="0"/>
                <a:cs typeface="Times New Roman" panose="02020603050405020304" pitchFamily="18" charset="0"/>
              </a:rPr>
              <a:t>He thinks he is superior, he’s old fashioned and believes only women should wear make-up. </a:t>
            </a:r>
          </a:p>
          <a:p>
            <a:r>
              <a:rPr lang="en-I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Describe Brother Baxter’s treatment towards Conor?</a:t>
            </a:r>
          </a:p>
          <a:p>
            <a:r>
              <a:rPr lang="en-IE" dirty="0">
                <a:effectLst/>
                <a:latin typeface="Calibri" panose="020F0502020204030204" pitchFamily="34" charset="0"/>
                <a:ea typeface="Calibri" panose="020F0502020204030204" pitchFamily="34" charset="0"/>
                <a:cs typeface="Times New Roman" panose="02020603050405020304" pitchFamily="18" charset="0"/>
              </a:rPr>
              <a:t>He’s violent, physically abuses Conor for wearing make-up.</a:t>
            </a:r>
          </a:p>
          <a:p>
            <a:r>
              <a:rPr lang="en-I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 does </a:t>
            </a:r>
            <a:r>
              <a:rPr lang="en-IE" dirty="0" err="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Raphina</a:t>
            </a:r>
            <a:r>
              <a:rPr lang="en-I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nickname Conor?</a:t>
            </a:r>
          </a:p>
          <a:p>
            <a:pPr marL="0" indent="0">
              <a:buNone/>
            </a:pPr>
            <a:r>
              <a:rPr lang="en-IE" dirty="0">
                <a:effectLst/>
                <a:latin typeface="Calibri" panose="020F0502020204030204" pitchFamily="34" charset="0"/>
                <a:ea typeface="Calibri" panose="020F0502020204030204" pitchFamily="34" charset="0"/>
                <a:cs typeface="Times New Roman" panose="02020603050405020304" pitchFamily="18" charset="0"/>
              </a:rPr>
              <a:t>Cosmo </a:t>
            </a:r>
          </a:p>
          <a:p>
            <a:r>
              <a:rPr lang="en-I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How does she describe love?</a:t>
            </a:r>
          </a:p>
          <a:p>
            <a:pPr marL="0" indent="0">
              <a:buNone/>
            </a:pPr>
            <a:r>
              <a:rPr lang="en-IE" dirty="0">
                <a:effectLst/>
                <a:latin typeface="Calibri" panose="020F0502020204030204" pitchFamily="34" charset="0"/>
                <a:ea typeface="Calibri" panose="020F0502020204030204" pitchFamily="34" charset="0"/>
                <a:cs typeface="Times New Roman" panose="02020603050405020304" pitchFamily="18" charset="0"/>
              </a:rPr>
              <a:t>As happy sad </a:t>
            </a:r>
          </a:p>
          <a:p>
            <a:r>
              <a:rPr lang="en-I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How does Conor describe </a:t>
            </a:r>
            <a:r>
              <a:rPr lang="en-IE" dirty="0" err="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Raphina</a:t>
            </a:r>
            <a:r>
              <a:rPr lang="en-I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IE" dirty="0">
                <a:effectLst/>
                <a:latin typeface="Calibri" panose="020F0502020204030204" pitchFamily="34" charset="0"/>
                <a:ea typeface="Calibri" panose="020F0502020204030204" pitchFamily="34" charset="0"/>
                <a:cs typeface="Times New Roman" panose="02020603050405020304" pitchFamily="18" charset="0"/>
              </a:rPr>
              <a:t>As an amazing, unique person. </a:t>
            </a:r>
          </a:p>
          <a:p>
            <a:r>
              <a:rPr lang="en-I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 life motto does Conor adapt? </a:t>
            </a:r>
          </a:p>
          <a:p>
            <a:pPr marL="0" indent="0">
              <a:buNone/>
            </a:pPr>
            <a:r>
              <a:rPr lang="en-IE" dirty="0">
                <a:effectLst/>
                <a:latin typeface="Calibri" panose="020F0502020204030204" pitchFamily="34" charset="0"/>
                <a:ea typeface="Calibri" panose="020F0502020204030204" pitchFamily="34" charset="0"/>
                <a:cs typeface="Times New Roman" panose="02020603050405020304" pitchFamily="18" charset="0"/>
              </a:rPr>
              <a:t>To be happy / sad. </a:t>
            </a:r>
          </a:p>
        </p:txBody>
      </p:sp>
    </p:spTree>
    <p:extLst>
      <p:ext uri="{BB962C8B-B14F-4D97-AF65-F5344CB8AC3E}">
        <p14:creationId xmlns:p14="http://schemas.microsoft.com/office/powerpoint/2010/main" val="223777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circle(in)">
                                      <p:cBhvr>
                                        <p:cTn id="51" dur="20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circle(in)">
                                      <p:cBhvr>
                                        <p:cTn id="56" dur="2000"/>
                                        <p:tgtEl>
                                          <p:spTgt spid="3">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1000"/>
                                        <p:tgtEl>
                                          <p:spTgt spid="3">
                                            <p:txEl>
                                              <p:pRg st="11" end="11"/>
                                            </p:txEl>
                                          </p:spTgt>
                                        </p:tgtEl>
                                      </p:cBhvr>
                                    </p:animEffect>
                                    <p:anim calcmode="lin" valueType="num">
                                      <p:cBhvr>
                                        <p:cTn id="6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animEffect transition="in" filter="fade">
                                      <p:cBhvr>
                                        <p:cTn id="75" dur="1000"/>
                                        <p:tgtEl>
                                          <p:spTgt spid="3">
                                            <p:txEl>
                                              <p:pRg st="12" end="12"/>
                                            </p:txEl>
                                          </p:spTgt>
                                        </p:tgtEl>
                                      </p:cBhvr>
                                    </p:animEffect>
                                    <p:anim calcmode="lin" valueType="num">
                                      <p:cBhvr>
                                        <p:cTn id="7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
                                            <p:txEl>
                                              <p:pRg st="13" end="13"/>
                                            </p:txEl>
                                          </p:spTgt>
                                        </p:tgtEl>
                                        <p:attrNameLst>
                                          <p:attrName>style.visibility</p:attrName>
                                        </p:attrNameLst>
                                      </p:cBhvr>
                                      <p:to>
                                        <p:strVal val="visible"/>
                                      </p:to>
                                    </p:set>
                                    <p:animEffect transition="in" filter="fade">
                                      <p:cBhvr>
                                        <p:cTn id="82" dur="1000"/>
                                        <p:tgtEl>
                                          <p:spTgt spid="3">
                                            <p:txEl>
                                              <p:pRg st="13" end="13"/>
                                            </p:txEl>
                                          </p:spTgt>
                                        </p:tgtEl>
                                      </p:cBhvr>
                                    </p:animEffect>
                                    <p:anim calcmode="lin" valueType="num">
                                      <p:cBhvr>
                                        <p:cTn id="8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8CD6A-314F-4834-BAAC-F3F5BE97644B}"/>
              </a:ext>
            </a:extLst>
          </p:cNvPr>
          <p:cNvSpPr>
            <a:spLocks noGrp="1"/>
          </p:cNvSpPr>
          <p:nvPr>
            <p:ph type="title"/>
          </p:nvPr>
        </p:nvSpPr>
        <p:spPr>
          <a:xfrm>
            <a:off x="6417733" y="490537"/>
            <a:ext cx="5291663" cy="1628775"/>
          </a:xfrm>
        </p:spPr>
        <p:txBody>
          <a:bodyPr anchor="b">
            <a:normAutofit/>
          </a:bodyPr>
          <a:lstStyle/>
          <a:p>
            <a:r>
              <a:rPr lang="en-IE" sz="37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Conor’s first meeting with Raphena </a:t>
            </a:r>
          </a:p>
        </p:txBody>
      </p:sp>
      <p:pic>
        <p:nvPicPr>
          <p:cNvPr id="5" name="Picture 4" descr="A picture containing fence, person, outdoor&#10;&#10;Description automatically generated">
            <a:extLst>
              <a:ext uri="{FF2B5EF4-FFF2-40B4-BE49-F238E27FC236}">
                <a16:creationId xmlns:a16="http://schemas.microsoft.com/office/drawing/2014/main" id="{A0FAE0CD-8F50-4B97-8216-D8A32CAF6D3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316" r="2" b="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A1F6A484-B1FE-4331-B774-FDFACE16175C}"/>
              </a:ext>
            </a:extLst>
          </p:cNvPr>
          <p:cNvSpPr>
            <a:spLocks noGrp="1"/>
          </p:cNvSpPr>
          <p:nvPr>
            <p:ph idx="1"/>
          </p:nvPr>
        </p:nvSpPr>
        <p:spPr>
          <a:xfrm>
            <a:off x="6417734" y="2293034"/>
            <a:ext cx="5774264" cy="4564966"/>
          </a:xfrm>
        </p:spPr>
        <p:txBody>
          <a:bodyPr>
            <a:normAutofit fontScale="92500" lnSpcReduction="10000"/>
          </a:bodyPr>
          <a:lstStyle/>
          <a:p>
            <a:pPr marL="0" indent="0">
              <a:buNone/>
            </a:pPr>
            <a:r>
              <a:rPr lang="en-IE" sz="3200" dirty="0"/>
              <a:t>Conor’s first meeting with </a:t>
            </a:r>
            <a:r>
              <a:rPr lang="en-IE" sz="3200" dirty="0" err="1"/>
              <a:t>Raphena</a:t>
            </a:r>
            <a:r>
              <a:rPr lang="en-IE" sz="3200" dirty="0"/>
              <a:t> is important because it introduces us to a major theme in the novel, young love. It is clear from the scene where she is standing on the steps across from his school that he likes her. The camera angle at this time also pans up to </a:t>
            </a:r>
            <a:r>
              <a:rPr lang="en-IE" sz="3200" dirty="0" err="1"/>
              <a:t>Raphena</a:t>
            </a:r>
            <a:r>
              <a:rPr lang="en-IE" sz="3200" dirty="0"/>
              <a:t>, giving audiences the impression that she is important as a character and to Conor. </a:t>
            </a:r>
          </a:p>
        </p:txBody>
      </p:sp>
      <p:sp>
        <p:nvSpPr>
          <p:cNvPr id="6" name="TextBox 5">
            <a:extLst>
              <a:ext uri="{FF2B5EF4-FFF2-40B4-BE49-F238E27FC236}">
                <a16:creationId xmlns:a16="http://schemas.microsoft.com/office/drawing/2014/main" id="{3D14A326-F3B8-4361-A166-3ADD9A51F26E}"/>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www.thelovelyside.com/2016/07/sing-street-giveaway-singstreetdvd.html">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IE" sz="700">
              <a:solidFill>
                <a:srgbClr val="FFFFFF"/>
              </a:solidFill>
            </a:endParaRPr>
          </a:p>
        </p:txBody>
      </p:sp>
    </p:spTree>
    <p:extLst>
      <p:ext uri="{BB962C8B-B14F-4D97-AF65-F5344CB8AC3E}">
        <p14:creationId xmlns:p14="http://schemas.microsoft.com/office/powerpoint/2010/main" val="3374929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 name="Content Placeholder 2">
            <a:extLst>
              <a:ext uri="{FF2B5EF4-FFF2-40B4-BE49-F238E27FC236}">
                <a16:creationId xmlns:a16="http://schemas.microsoft.com/office/drawing/2014/main" id="{1A7078D1-4DE0-4470-B0CD-83DAD54E75CE}"/>
              </a:ext>
            </a:extLst>
          </p:cNvPr>
          <p:cNvSpPr>
            <a:spLocks noGrp="1"/>
          </p:cNvSpPr>
          <p:nvPr>
            <p:ph idx="1"/>
          </p:nvPr>
        </p:nvSpPr>
        <p:spPr>
          <a:xfrm>
            <a:off x="675249" y="2318196"/>
            <a:ext cx="11516751" cy="4293619"/>
          </a:xfrm>
        </p:spPr>
        <p:txBody>
          <a:bodyPr anchor="ctr">
            <a:noAutofit/>
          </a:bodyPr>
          <a:lstStyle/>
          <a:p>
            <a:pPr marL="0" indent="0">
              <a:buNone/>
            </a:pPr>
            <a:r>
              <a:rPr lang="en-IE" sz="3200"/>
              <a:t>Music also plays an important part in this scene. Later, as we see the band formed fully for the first time performing the video for their song ‘The Riddle of the Model’ we can see the connection between Conor and Raphena, she is the complete centre of everything that is going on. We also witness the escapism that music gives the characters – even though they are in the bleak setting of a recession, they are still able to create music and entertainment. It is also one of the first times we see Conor enjoying himself. There is a large amount of colour and movement on screen to show a contrast to the grey, dull reality. </a:t>
            </a:r>
          </a:p>
        </p:txBody>
      </p:sp>
    </p:spTree>
    <p:extLst>
      <p:ext uri="{BB962C8B-B14F-4D97-AF65-F5344CB8AC3E}">
        <p14:creationId xmlns:p14="http://schemas.microsoft.com/office/powerpoint/2010/main" val="1507968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9716D72B-0D25-43A5-8554-C535E5118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B89456-310E-4138-8037-1353F947158B}"/>
              </a:ext>
            </a:extLst>
          </p:cNvPr>
          <p:cNvSpPr>
            <a:spLocks noGrp="1"/>
          </p:cNvSpPr>
          <p:nvPr>
            <p:ph type="title"/>
          </p:nvPr>
        </p:nvSpPr>
        <p:spPr>
          <a:xfrm>
            <a:off x="7543801" y="432877"/>
            <a:ext cx="3988536" cy="1642533"/>
          </a:xfrm>
        </p:spPr>
        <p:txBody>
          <a:bodyPr anchor="b">
            <a:normAutofit/>
          </a:bodyPr>
          <a:lstStyle/>
          <a:p>
            <a:r>
              <a:rPr lang="en-IE" sz="34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Conor and Raphena’s first kiss. </a:t>
            </a:r>
          </a:p>
        </p:txBody>
      </p:sp>
      <p:pic>
        <p:nvPicPr>
          <p:cNvPr id="1032" name="Picture 8" descr="Sing Street Filming Locations in Dublin, Ireland | Almost Ginger">
            <a:extLst>
              <a:ext uri="{FF2B5EF4-FFF2-40B4-BE49-F238E27FC236}">
                <a16:creationId xmlns:a16="http://schemas.microsoft.com/office/drawing/2014/main" id="{C779A50E-3157-48F8-991A-F5531184A0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007" r="33265" b="1"/>
          <a:stretch/>
        </p:blipFill>
        <p:spPr bwMode="auto">
          <a:xfrm>
            <a:off x="-7" y="10"/>
            <a:ext cx="3919476" cy="4143497"/>
          </a:xfrm>
          <a:custGeom>
            <a:avLst/>
            <a:gdLst/>
            <a:ahLst/>
            <a:cxnLst/>
            <a:rect l="l" t="t" r="r" b="b"/>
            <a:pathLst>
              <a:path w="3919476" h="4143507">
                <a:moveTo>
                  <a:pt x="0" y="0"/>
                </a:moveTo>
                <a:lnTo>
                  <a:pt x="3903116" y="0"/>
                </a:lnTo>
                <a:lnTo>
                  <a:pt x="3899307" y="150213"/>
                </a:lnTo>
                <a:cubicBezTo>
                  <a:pt x="3899870" y="322276"/>
                  <a:pt x="3912280" y="494071"/>
                  <a:pt x="3910163" y="665222"/>
                </a:cubicBezTo>
                <a:cubicBezTo>
                  <a:pt x="3909034" y="760465"/>
                  <a:pt x="3887866" y="855454"/>
                  <a:pt x="3891817" y="950951"/>
                </a:cubicBezTo>
                <a:cubicBezTo>
                  <a:pt x="3903389" y="1240363"/>
                  <a:pt x="3899579" y="1529902"/>
                  <a:pt x="3914679" y="1819187"/>
                </a:cubicBezTo>
                <a:cubicBezTo>
                  <a:pt x="3924446" y="1960184"/>
                  <a:pt x="3919293" y="2101691"/>
                  <a:pt x="3899297" y="2241812"/>
                </a:cubicBezTo>
                <a:cubicBezTo>
                  <a:pt x="3882644" y="2346833"/>
                  <a:pt x="3892946" y="2452744"/>
                  <a:pt x="3900002" y="2558273"/>
                </a:cubicBezTo>
                <a:cubicBezTo>
                  <a:pt x="3908611" y="2686026"/>
                  <a:pt x="3913268" y="2813652"/>
                  <a:pt x="3899155" y="2941659"/>
                </a:cubicBezTo>
                <a:cubicBezTo>
                  <a:pt x="3888995" y="3032710"/>
                  <a:pt x="3898449" y="3124270"/>
                  <a:pt x="3904095" y="3215577"/>
                </a:cubicBezTo>
                <a:cubicBezTo>
                  <a:pt x="3911433" y="3310871"/>
                  <a:pt x="3911433" y="3406520"/>
                  <a:pt x="3904095" y="3501814"/>
                </a:cubicBezTo>
                <a:cubicBezTo>
                  <a:pt x="3896728" y="3588930"/>
                  <a:pt x="3898478" y="3676464"/>
                  <a:pt x="3909317" y="3763288"/>
                </a:cubicBezTo>
                <a:cubicBezTo>
                  <a:pt x="3921171" y="3864881"/>
                  <a:pt x="3911998" y="3966473"/>
                  <a:pt x="3903389" y="4068066"/>
                </a:cubicBezTo>
                <a:lnTo>
                  <a:pt x="3899890" y="4129496"/>
                </a:lnTo>
                <a:lnTo>
                  <a:pt x="3856837" y="4131079"/>
                </a:lnTo>
                <a:cubicBezTo>
                  <a:pt x="3690565" y="4131562"/>
                  <a:pt x="3524292" y="4118803"/>
                  <a:pt x="3358020" y="4125635"/>
                </a:cubicBezTo>
                <a:cubicBezTo>
                  <a:pt x="3138339" y="4134610"/>
                  <a:pt x="2918661" y="4144924"/>
                  <a:pt x="2699106" y="4130457"/>
                </a:cubicBezTo>
                <a:cubicBezTo>
                  <a:pt x="2548620" y="4120546"/>
                  <a:pt x="2397378" y="4107552"/>
                  <a:pt x="2246135" y="4111571"/>
                </a:cubicBezTo>
                <a:cubicBezTo>
                  <a:pt x="2090859" y="4115857"/>
                  <a:pt x="1936213" y="4129921"/>
                  <a:pt x="1781316" y="4140235"/>
                </a:cubicBezTo>
                <a:cubicBezTo>
                  <a:pt x="1667682" y="4147695"/>
                  <a:pt x="1553608" y="4142392"/>
                  <a:pt x="1441020" y="4124430"/>
                </a:cubicBezTo>
                <a:cubicBezTo>
                  <a:pt x="1360735" y="4111704"/>
                  <a:pt x="1279946" y="4117196"/>
                  <a:pt x="1199535" y="4121751"/>
                </a:cubicBezTo>
                <a:cubicBezTo>
                  <a:pt x="1054343" y="4130324"/>
                  <a:pt x="909653" y="4143718"/>
                  <a:pt x="764462" y="4130324"/>
                </a:cubicBezTo>
                <a:cubicBezTo>
                  <a:pt x="634770" y="4118267"/>
                  <a:pt x="503820" y="4108490"/>
                  <a:pt x="375137" y="4118267"/>
                </a:cubicBezTo>
                <a:cubicBezTo>
                  <a:pt x="278626" y="4125601"/>
                  <a:pt x="182043" y="4132935"/>
                  <a:pt x="85336" y="4130493"/>
                </a:cubicBezTo>
                <a:lnTo>
                  <a:pt x="0" y="4125145"/>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Review: Sing Street | Never Felt Better">
            <a:extLst>
              <a:ext uri="{FF2B5EF4-FFF2-40B4-BE49-F238E27FC236}">
                <a16:creationId xmlns:a16="http://schemas.microsoft.com/office/drawing/2014/main" id="{D029A58A-9C34-4E39-A4F6-02DC6C5DF4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02" r="24509"/>
          <a:stretch/>
        </p:blipFill>
        <p:spPr bwMode="auto">
          <a:xfrm>
            <a:off x="4115400" y="10"/>
            <a:ext cx="3058323" cy="3597029"/>
          </a:xfrm>
          <a:custGeom>
            <a:avLst/>
            <a:gdLst/>
            <a:ahLst/>
            <a:cxnLst/>
            <a:rect l="l" t="t" r="r" b="b"/>
            <a:pathLst>
              <a:path w="3058323" h="3597039">
                <a:moveTo>
                  <a:pt x="15411" y="0"/>
                </a:moveTo>
                <a:lnTo>
                  <a:pt x="3031762" y="0"/>
                </a:lnTo>
                <a:lnTo>
                  <a:pt x="3046461" y="132146"/>
                </a:lnTo>
                <a:cubicBezTo>
                  <a:pt x="3048338" y="180004"/>
                  <a:pt x="3046791" y="227996"/>
                  <a:pt x="3041802" y="275754"/>
                </a:cubicBezTo>
                <a:cubicBezTo>
                  <a:pt x="3027897" y="401800"/>
                  <a:pt x="3049074" y="530780"/>
                  <a:pt x="3008505" y="654529"/>
                </a:cubicBezTo>
                <a:cubicBezTo>
                  <a:pt x="3005571" y="667491"/>
                  <a:pt x="3004614" y="680823"/>
                  <a:pt x="3005698" y="694078"/>
                </a:cubicBezTo>
                <a:cubicBezTo>
                  <a:pt x="3005188" y="761821"/>
                  <a:pt x="3019349" y="827651"/>
                  <a:pt x="3033127" y="893608"/>
                </a:cubicBezTo>
                <a:cubicBezTo>
                  <a:pt x="3048309" y="966327"/>
                  <a:pt x="3067190" y="1038663"/>
                  <a:pt x="3044226" y="1113933"/>
                </a:cubicBezTo>
                <a:cubicBezTo>
                  <a:pt x="3037911" y="1137802"/>
                  <a:pt x="3037911" y="1162909"/>
                  <a:pt x="3044226" y="1186779"/>
                </a:cubicBezTo>
                <a:cubicBezTo>
                  <a:pt x="3050414" y="1219872"/>
                  <a:pt x="3050414" y="1253833"/>
                  <a:pt x="3044226" y="1286927"/>
                </a:cubicBezTo>
                <a:cubicBezTo>
                  <a:pt x="3034913" y="1357732"/>
                  <a:pt x="3025345" y="1428920"/>
                  <a:pt x="3030448" y="1500363"/>
                </a:cubicBezTo>
                <a:cubicBezTo>
                  <a:pt x="3038001" y="1625694"/>
                  <a:pt x="3036164" y="1751408"/>
                  <a:pt x="3024962" y="1876459"/>
                </a:cubicBezTo>
                <a:cubicBezTo>
                  <a:pt x="3020242" y="1937185"/>
                  <a:pt x="3013991" y="1998805"/>
                  <a:pt x="3036572" y="2058128"/>
                </a:cubicBezTo>
                <a:cubicBezTo>
                  <a:pt x="3039761" y="2065719"/>
                  <a:pt x="3039761" y="2074267"/>
                  <a:pt x="3036572" y="2081857"/>
                </a:cubicBezTo>
                <a:cubicBezTo>
                  <a:pt x="2993834" y="2180984"/>
                  <a:pt x="3005826" y="2282153"/>
                  <a:pt x="3027897" y="2382556"/>
                </a:cubicBezTo>
                <a:cubicBezTo>
                  <a:pt x="3059523" y="2516907"/>
                  <a:pt x="3066565" y="2655863"/>
                  <a:pt x="3048691" y="2792715"/>
                </a:cubicBezTo>
                <a:cubicBezTo>
                  <a:pt x="3037337" y="2873471"/>
                  <a:pt x="3023687" y="2954354"/>
                  <a:pt x="3031596" y="3036386"/>
                </a:cubicBezTo>
                <a:cubicBezTo>
                  <a:pt x="3037490" y="3100417"/>
                  <a:pt x="3039736" y="3164741"/>
                  <a:pt x="3038358" y="3229027"/>
                </a:cubicBezTo>
                <a:cubicBezTo>
                  <a:pt x="3036891" y="3311633"/>
                  <a:pt x="3031788" y="3394080"/>
                  <a:pt x="3028535" y="3476606"/>
                </a:cubicBezTo>
                <a:lnTo>
                  <a:pt x="3026145" y="3582089"/>
                </a:lnTo>
                <a:lnTo>
                  <a:pt x="2837742" y="3576169"/>
                </a:lnTo>
                <a:cubicBezTo>
                  <a:pt x="2749601" y="3575123"/>
                  <a:pt x="2661428" y="3575842"/>
                  <a:pt x="2573255" y="3578457"/>
                </a:cubicBezTo>
                <a:cubicBezTo>
                  <a:pt x="2415279" y="3583558"/>
                  <a:pt x="2257302" y="3585390"/>
                  <a:pt x="2099327" y="3578457"/>
                </a:cubicBezTo>
                <a:cubicBezTo>
                  <a:pt x="1926907" y="3570479"/>
                  <a:pt x="1754870" y="3579504"/>
                  <a:pt x="1582958" y="3591536"/>
                </a:cubicBezTo>
                <a:cubicBezTo>
                  <a:pt x="1416747" y="3603177"/>
                  <a:pt x="1250917" y="3594544"/>
                  <a:pt x="1084959" y="3582381"/>
                </a:cubicBezTo>
                <a:cubicBezTo>
                  <a:pt x="910095" y="3569328"/>
                  <a:pt x="734510" y="3570585"/>
                  <a:pt x="559849" y="3586174"/>
                </a:cubicBezTo>
                <a:cubicBezTo>
                  <a:pt x="445325" y="3596376"/>
                  <a:pt x="330549" y="3581074"/>
                  <a:pt x="216532" y="3582119"/>
                </a:cubicBezTo>
                <a:lnTo>
                  <a:pt x="3784" y="3583799"/>
                </a:lnTo>
                <a:lnTo>
                  <a:pt x="23102" y="3304343"/>
                </a:lnTo>
                <a:cubicBezTo>
                  <a:pt x="27378" y="3232352"/>
                  <a:pt x="25445" y="3160183"/>
                  <a:pt x="17316" y="3088458"/>
                </a:cubicBezTo>
                <a:cubicBezTo>
                  <a:pt x="9187" y="3007476"/>
                  <a:pt x="12024" y="2925898"/>
                  <a:pt x="25783" y="2845525"/>
                </a:cubicBezTo>
                <a:cubicBezTo>
                  <a:pt x="43141" y="2750282"/>
                  <a:pt x="35379" y="2655039"/>
                  <a:pt x="29029" y="2559796"/>
                </a:cubicBezTo>
                <a:cubicBezTo>
                  <a:pt x="11671" y="2298322"/>
                  <a:pt x="-9498" y="2036848"/>
                  <a:pt x="4615" y="1774485"/>
                </a:cubicBezTo>
                <a:cubicBezTo>
                  <a:pt x="7578" y="1718482"/>
                  <a:pt x="20561" y="1663876"/>
                  <a:pt x="25925" y="1608255"/>
                </a:cubicBezTo>
                <a:cubicBezTo>
                  <a:pt x="41590" y="1446595"/>
                  <a:pt x="23242" y="1285571"/>
                  <a:pt x="15763" y="1124293"/>
                </a:cubicBezTo>
                <a:cubicBezTo>
                  <a:pt x="5010" y="945807"/>
                  <a:pt x="7183" y="766877"/>
                  <a:pt x="22255" y="588646"/>
                </a:cubicBezTo>
                <a:cubicBezTo>
                  <a:pt x="41165" y="395112"/>
                  <a:pt x="35097" y="201070"/>
                  <a:pt x="19010" y="7282"/>
                </a:cubicBezTo>
                <a:close/>
              </a:path>
            </a:pathLst>
          </a:custGeom>
          <a:noFill/>
          <a:extLst>
            <a:ext uri="{909E8E84-426E-40DD-AFC4-6F175D3DCCD1}">
              <a14:hiddenFill xmlns:a14="http://schemas.microsoft.com/office/drawing/2010/main">
                <a:solidFill>
                  <a:srgbClr val="FFFFFF"/>
                </a:solidFill>
              </a14:hiddenFill>
            </a:ext>
          </a:extLst>
        </p:spPr>
      </p:pic>
      <p:sp>
        <p:nvSpPr>
          <p:cNvPr id="14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6484" y="2424319"/>
            <a:ext cx="3851563" cy="18288"/>
          </a:xfrm>
          <a:custGeom>
            <a:avLst/>
            <a:gdLst>
              <a:gd name="connsiteX0" fmla="*/ 0 w 3851563"/>
              <a:gd name="connsiteY0" fmla="*/ 0 h 18288"/>
              <a:gd name="connsiteX1" fmla="*/ 718958 w 3851563"/>
              <a:gd name="connsiteY1" fmla="*/ 0 h 18288"/>
              <a:gd name="connsiteX2" fmla="*/ 1437917 w 3851563"/>
              <a:gd name="connsiteY2" fmla="*/ 0 h 18288"/>
              <a:gd name="connsiteX3" fmla="*/ 1964297 w 3851563"/>
              <a:gd name="connsiteY3" fmla="*/ 0 h 18288"/>
              <a:gd name="connsiteX4" fmla="*/ 2606224 w 3851563"/>
              <a:gd name="connsiteY4" fmla="*/ 0 h 18288"/>
              <a:gd name="connsiteX5" fmla="*/ 3171120 w 3851563"/>
              <a:gd name="connsiteY5" fmla="*/ 0 h 18288"/>
              <a:gd name="connsiteX6" fmla="*/ 3851563 w 3851563"/>
              <a:gd name="connsiteY6" fmla="*/ 0 h 18288"/>
              <a:gd name="connsiteX7" fmla="*/ 3851563 w 3851563"/>
              <a:gd name="connsiteY7" fmla="*/ 18288 h 18288"/>
              <a:gd name="connsiteX8" fmla="*/ 3209636 w 3851563"/>
              <a:gd name="connsiteY8" fmla="*/ 18288 h 18288"/>
              <a:gd name="connsiteX9" fmla="*/ 2644740 w 3851563"/>
              <a:gd name="connsiteY9" fmla="*/ 18288 h 18288"/>
              <a:gd name="connsiteX10" fmla="*/ 2002813 w 3851563"/>
              <a:gd name="connsiteY10" fmla="*/ 18288 h 18288"/>
              <a:gd name="connsiteX11" fmla="*/ 1399401 w 3851563"/>
              <a:gd name="connsiteY11" fmla="*/ 18288 h 18288"/>
              <a:gd name="connsiteX12" fmla="*/ 834505 w 3851563"/>
              <a:gd name="connsiteY12" fmla="*/ 18288 h 18288"/>
              <a:gd name="connsiteX13" fmla="*/ 0 w 3851563"/>
              <a:gd name="connsiteY13" fmla="*/ 18288 h 18288"/>
              <a:gd name="connsiteX14" fmla="*/ 0 w 3851563"/>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51563" h="18288" fill="none" extrusionOk="0">
                <a:moveTo>
                  <a:pt x="0" y="0"/>
                </a:moveTo>
                <a:cubicBezTo>
                  <a:pt x="195934" y="10403"/>
                  <a:pt x="550513" y="-3379"/>
                  <a:pt x="718958" y="0"/>
                </a:cubicBezTo>
                <a:cubicBezTo>
                  <a:pt x="887403" y="3379"/>
                  <a:pt x="1238155" y="34184"/>
                  <a:pt x="1437917" y="0"/>
                </a:cubicBezTo>
                <a:cubicBezTo>
                  <a:pt x="1637679" y="-34184"/>
                  <a:pt x="1735575" y="21633"/>
                  <a:pt x="1964297" y="0"/>
                </a:cubicBezTo>
                <a:cubicBezTo>
                  <a:pt x="2193019" y="-21633"/>
                  <a:pt x="2398398" y="-18127"/>
                  <a:pt x="2606224" y="0"/>
                </a:cubicBezTo>
                <a:cubicBezTo>
                  <a:pt x="2814050" y="18127"/>
                  <a:pt x="3010763" y="-3923"/>
                  <a:pt x="3171120" y="0"/>
                </a:cubicBezTo>
                <a:cubicBezTo>
                  <a:pt x="3331477" y="3923"/>
                  <a:pt x="3662318" y="22618"/>
                  <a:pt x="3851563" y="0"/>
                </a:cubicBezTo>
                <a:cubicBezTo>
                  <a:pt x="3851602" y="7328"/>
                  <a:pt x="3852182" y="9982"/>
                  <a:pt x="3851563" y="18288"/>
                </a:cubicBezTo>
                <a:cubicBezTo>
                  <a:pt x="3539697" y="8623"/>
                  <a:pt x="3360357" y="-7186"/>
                  <a:pt x="3209636" y="18288"/>
                </a:cubicBezTo>
                <a:cubicBezTo>
                  <a:pt x="3058915" y="43762"/>
                  <a:pt x="2810322" y="8087"/>
                  <a:pt x="2644740" y="18288"/>
                </a:cubicBezTo>
                <a:cubicBezTo>
                  <a:pt x="2479158" y="28489"/>
                  <a:pt x="2131941" y="44882"/>
                  <a:pt x="2002813" y="18288"/>
                </a:cubicBezTo>
                <a:cubicBezTo>
                  <a:pt x="1873685" y="-8306"/>
                  <a:pt x="1675560" y="30966"/>
                  <a:pt x="1399401" y="18288"/>
                </a:cubicBezTo>
                <a:cubicBezTo>
                  <a:pt x="1123242" y="5610"/>
                  <a:pt x="1065368" y="33824"/>
                  <a:pt x="834505" y="18288"/>
                </a:cubicBezTo>
                <a:cubicBezTo>
                  <a:pt x="603642" y="2752"/>
                  <a:pt x="191505" y="58863"/>
                  <a:pt x="0" y="18288"/>
                </a:cubicBezTo>
                <a:cubicBezTo>
                  <a:pt x="-593" y="9736"/>
                  <a:pt x="244" y="6610"/>
                  <a:pt x="0" y="0"/>
                </a:cubicBezTo>
                <a:close/>
              </a:path>
              <a:path w="3851563" h="18288" stroke="0" extrusionOk="0">
                <a:moveTo>
                  <a:pt x="0" y="0"/>
                </a:moveTo>
                <a:cubicBezTo>
                  <a:pt x="289752" y="13020"/>
                  <a:pt x="480313" y="17689"/>
                  <a:pt x="641927" y="0"/>
                </a:cubicBezTo>
                <a:cubicBezTo>
                  <a:pt x="803541" y="-17689"/>
                  <a:pt x="1025789" y="14289"/>
                  <a:pt x="1322370" y="0"/>
                </a:cubicBezTo>
                <a:cubicBezTo>
                  <a:pt x="1618951" y="-14289"/>
                  <a:pt x="1675364" y="4422"/>
                  <a:pt x="1925782" y="0"/>
                </a:cubicBezTo>
                <a:cubicBezTo>
                  <a:pt x="2176200" y="-4422"/>
                  <a:pt x="2354648" y="21578"/>
                  <a:pt x="2644740" y="0"/>
                </a:cubicBezTo>
                <a:cubicBezTo>
                  <a:pt x="2934832" y="-21578"/>
                  <a:pt x="2992732" y="-4264"/>
                  <a:pt x="3286667" y="0"/>
                </a:cubicBezTo>
                <a:cubicBezTo>
                  <a:pt x="3580602" y="4264"/>
                  <a:pt x="3638704" y="20914"/>
                  <a:pt x="3851563" y="0"/>
                </a:cubicBezTo>
                <a:cubicBezTo>
                  <a:pt x="3851890" y="8595"/>
                  <a:pt x="3851491" y="13110"/>
                  <a:pt x="3851563" y="18288"/>
                </a:cubicBezTo>
                <a:cubicBezTo>
                  <a:pt x="3681588" y="-9641"/>
                  <a:pt x="3414286" y="12858"/>
                  <a:pt x="3209636" y="18288"/>
                </a:cubicBezTo>
                <a:cubicBezTo>
                  <a:pt x="3004986" y="23718"/>
                  <a:pt x="2777102" y="31540"/>
                  <a:pt x="2490677" y="18288"/>
                </a:cubicBezTo>
                <a:cubicBezTo>
                  <a:pt x="2204252" y="5036"/>
                  <a:pt x="2142029" y="45834"/>
                  <a:pt x="1810235" y="18288"/>
                </a:cubicBezTo>
                <a:cubicBezTo>
                  <a:pt x="1478441" y="-9258"/>
                  <a:pt x="1432135" y="21272"/>
                  <a:pt x="1245339" y="18288"/>
                </a:cubicBezTo>
                <a:cubicBezTo>
                  <a:pt x="1058543" y="15304"/>
                  <a:pt x="886298" y="9998"/>
                  <a:pt x="718958" y="18288"/>
                </a:cubicBezTo>
                <a:cubicBezTo>
                  <a:pt x="551618" y="26578"/>
                  <a:pt x="308263" y="-12886"/>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ing Street - First Kiss - YouTube">
            <a:extLst>
              <a:ext uri="{FF2B5EF4-FFF2-40B4-BE49-F238E27FC236}">
                <a16:creationId xmlns:a16="http://schemas.microsoft.com/office/drawing/2014/main" id="{9E155A4F-EF51-40C5-82F3-E9C5AB6BCB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991" r="1" b="1"/>
          <a:stretch/>
        </p:blipFill>
        <p:spPr bwMode="auto">
          <a:xfrm>
            <a:off x="4" y="4328340"/>
            <a:ext cx="3912953" cy="2529660"/>
          </a:xfrm>
          <a:custGeom>
            <a:avLst/>
            <a:gdLst/>
            <a:ahLst/>
            <a:cxnLst/>
            <a:rect l="l" t="t" r="r" b="b"/>
            <a:pathLst>
              <a:path w="3912953" h="2529660">
                <a:moveTo>
                  <a:pt x="936025" y="662"/>
                </a:moveTo>
                <a:cubicBezTo>
                  <a:pt x="1035236" y="-744"/>
                  <a:pt x="1134457" y="93"/>
                  <a:pt x="1233691" y="3173"/>
                </a:cubicBezTo>
                <a:cubicBezTo>
                  <a:pt x="1304145" y="5316"/>
                  <a:pt x="1373087" y="24605"/>
                  <a:pt x="1443792" y="29025"/>
                </a:cubicBezTo>
                <a:cubicBezTo>
                  <a:pt x="1628434" y="40276"/>
                  <a:pt x="1812824" y="30901"/>
                  <a:pt x="1996836" y="18310"/>
                </a:cubicBezTo>
                <a:cubicBezTo>
                  <a:pt x="2245239" y="628"/>
                  <a:pt x="2494513" y="2101"/>
                  <a:pt x="2742715" y="22730"/>
                </a:cubicBezTo>
                <a:cubicBezTo>
                  <a:pt x="2962786" y="43947"/>
                  <a:pt x="3184369" y="39942"/>
                  <a:pt x="3403645" y="10808"/>
                </a:cubicBezTo>
                <a:cubicBezTo>
                  <a:pt x="3527916" y="-7007"/>
                  <a:pt x="3653321" y="9067"/>
                  <a:pt x="3778223" y="10808"/>
                </a:cubicBezTo>
                <a:lnTo>
                  <a:pt x="3895044" y="13590"/>
                </a:lnTo>
                <a:lnTo>
                  <a:pt x="3906212" y="275626"/>
                </a:lnTo>
                <a:cubicBezTo>
                  <a:pt x="3913438" y="398465"/>
                  <a:pt x="3909471" y="521632"/>
                  <a:pt x="3894358" y="643899"/>
                </a:cubicBezTo>
                <a:cubicBezTo>
                  <a:pt x="3888995" y="692536"/>
                  <a:pt x="3889982" y="741301"/>
                  <a:pt x="3888995" y="790066"/>
                </a:cubicBezTo>
                <a:cubicBezTo>
                  <a:pt x="3888712" y="799463"/>
                  <a:pt x="3895063" y="810383"/>
                  <a:pt x="3883632" y="818257"/>
                </a:cubicBezTo>
                <a:lnTo>
                  <a:pt x="3883632" y="830956"/>
                </a:lnTo>
                <a:cubicBezTo>
                  <a:pt x="3896192" y="837941"/>
                  <a:pt x="3889701" y="849370"/>
                  <a:pt x="3890688" y="858514"/>
                </a:cubicBezTo>
                <a:cubicBezTo>
                  <a:pt x="3907355" y="1033621"/>
                  <a:pt x="3909867" y="1209579"/>
                  <a:pt x="3898168" y="1385017"/>
                </a:cubicBezTo>
                <a:cubicBezTo>
                  <a:pt x="3889559" y="1546549"/>
                  <a:pt x="3898449" y="1707827"/>
                  <a:pt x="3908893" y="1869233"/>
                </a:cubicBezTo>
                <a:cubicBezTo>
                  <a:pt x="3921312" y="2061116"/>
                  <a:pt x="3901555" y="2252872"/>
                  <a:pt x="3898591" y="2444754"/>
                </a:cubicBezTo>
                <a:cubicBezTo>
                  <a:pt x="3898309" y="2461962"/>
                  <a:pt x="3899367" y="2479201"/>
                  <a:pt x="3900673" y="2496440"/>
                </a:cubicBezTo>
                <a:lnTo>
                  <a:pt x="3902963" y="2529660"/>
                </a:lnTo>
                <a:lnTo>
                  <a:pt x="0" y="2529660"/>
                </a:lnTo>
                <a:lnTo>
                  <a:pt x="0" y="15736"/>
                </a:lnTo>
                <a:lnTo>
                  <a:pt x="938" y="16032"/>
                </a:lnTo>
                <a:cubicBezTo>
                  <a:pt x="213686" y="39741"/>
                  <a:pt x="426055" y="24338"/>
                  <a:pt x="638426" y="11612"/>
                </a:cubicBezTo>
                <a:cubicBezTo>
                  <a:pt x="737616" y="5719"/>
                  <a:pt x="836815" y="2069"/>
                  <a:pt x="936025" y="662"/>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Sing Street Filming Locations in Dublin, Ireland | Almost Ginger">
            <a:extLst>
              <a:ext uri="{FF2B5EF4-FFF2-40B4-BE49-F238E27FC236}">
                <a16:creationId xmlns:a16="http://schemas.microsoft.com/office/drawing/2014/main" id="{992944B4-4DA1-4122-BAEE-EFAEE937F88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930" r="19180"/>
          <a:stretch/>
        </p:blipFill>
        <p:spPr bwMode="auto">
          <a:xfrm>
            <a:off x="4110923" y="3791169"/>
            <a:ext cx="3058821" cy="3066831"/>
          </a:xfrm>
          <a:custGeom>
            <a:avLst/>
            <a:gdLst/>
            <a:ahLst/>
            <a:cxnLst/>
            <a:rect l="l" t="t" r="r" b="b"/>
            <a:pathLst>
              <a:path w="3058821" h="3066831">
                <a:moveTo>
                  <a:pt x="2787020" y="1261"/>
                </a:moveTo>
                <a:cubicBezTo>
                  <a:pt x="2839709" y="-518"/>
                  <a:pt x="2892422" y="-414"/>
                  <a:pt x="2945069" y="1571"/>
                </a:cubicBezTo>
                <a:lnTo>
                  <a:pt x="3038769" y="8460"/>
                </a:lnTo>
                <a:lnTo>
                  <a:pt x="3040494" y="37341"/>
                </a:lnTo>
                <a:cubicBezTo>
                  <a:pt x="3041244" y="71882"/>
                  <a:pt x="3039776" y="106360"/>
                  <a:pt x="3033397" y="140806"/>
                </a:cubicBezTo>
                <a:cubicBezTo>
                  <a:pt x="3014006" y="247842"/>
                  <a:pt x="3013240" y="353093"/>
                  <a:pt x="3049089" y="457834"/>
                </a:cubicBezTo>
                <a:cubicBezTo>
                  <a:pt x="3061974" y="495214"/>
                  <a:pt x="3059933" y="536166"/>
                  <a:pt x="3055085" y="576225"/>
                </a:cubicBezTo>
                <a:cubicBezTo>
                  <a:pt x="3043731" y="670377"/>
                  <a:pt x="3028167" y="764784"/>
                  <a:pt x="3035311" y="859828"/>
                </a:cubicBezTo>
                <a:cubicBezTo>
                  <a:pt x="3053554" y="1099545"/>
                  <a:pt x="3026891" y="1339261"/>
                  <a:pt x="3038883" y="1578850"/>
                </a:cubicBezTo>
                <a:cubicBezTo>
                  <a:pt x="3039113" y="1594185"/>
                  <a:pt x="3038526" y="1609507"/>
                  <a:pt x="3037097" y="1624778"/>
                </a:cubicBezTo>
                <a:cubicBezTo>
                  <a:pt x="3032504" y="1713061"/>
                  <a:pt x="3017960" y="1801599"/>
                  <a:pt x="3043476" y="1889499"/>
                </a:cubicBezTo>
                <a:cubicBezTo>
                  <a:pt x="3046015" y="1904618"/>
                  <a:pt x="3045632" y="1920080"/>
                  <a:pt x="3042328" y="1935044"/>
                </a:cubicBezTo>
                <a:cubicBezTo>
                  <a:pt x="3031394" y="2011884"/>
                  <a:pt x="3028524" y="2089667"/>
                  <a:pt x="3033780" y="2167106"/>
                </a:cubicBezTo>
                <a:cubicBezTo>
                  <a:pt x="3048962" y="2335903"/>
                  <a:pt x="3051130" y="2505606"/>
                  <a:pt x="3040286" y="2674734"/>
                </a:cubicBezTo>
                <a:cubicBezTo>
                  <a:pt x="3036459" y="2750260"/>
                  <a:pt x="3031611" y="2825530"/>
                  <a:pt x="3028294" y="2900035"/>
                </a:cubicBezTo>
                <a:cubicBezTo>
                  <a:pt x="3027210" y="2934608"/>
                  <a:pt x="3025392" y="2969245"/>
                  <a:pt x="3026078" y="3003803"/>
                </a:cubicBezTo>
                <a:lnTo>
                  <a:pt x="3033892" y="3066831"/>
                </a:lnTo>
                <a:lnTo>
                  <a:pt x="23851" y="3066831"/>
                </a:lnTo>
                <a:lnTo>
                  <a:pt x="42401" y="2704831"/>
                </a:lnTo>
                <a:cubicBezTo>
                  <a:pt x="45364" y="2461136"/>
                  <a:pt x="53409" y="2216933"/>
                  <a:pt x="28288" y="1974000"/>
                </a:cubicBezTo>
                <a:cubicBezTo>
                  <a:pt x="11213" y="1809420"/>
                  <a:pt x="17986" y="1645602"/>
                  <a:pt x="21091" y="1481150"/>
                </a:cubicBezTo>
                <a:cubicBezTo>
                  <a:pt x="24619" y="1296377"/>
                  <a:pt x="22926" y="1111480"/>
                  <a:pt x="22926" y="926707"/>
                </a:cubicBezTo>
                <a:cubicBezTo>
                  <a:pt x="22643" y="846322"/>
                  <a:pt x="27442" y="766445"/>
                  <a:pt x="35627" y="686441"/>
                </a:cubicBezTo>
                <a:cubicBezTo>
                  <a:pt x="47340" y="570372"/>
                  <a:pt x="33228" y="454937"/>
                  <a:pt x="14458" y="340646"/>
                </a:cubicBezTo>
                <a:cubicBezTo>
                  <a:pt x="3337" y="261010"/>
                  <a:pt x="-1375" y="180751"/>
                  <a:pt x="346" y="100506"/>
                </a:cubicBezTo>
                <a:lnTo>
                  <a:pt x="2424" y="12627"/>
                </a:lnTo>
                <a:lnTo>
                  <a:pt x="3495" y="12901"/>
                </a:lnTo>
                <a:cubicBezTo>
                  <a:pt x="343898" y="-3971"/>
                  <a:pt x="684174" y="17086"/>
                  <a:pt x="1024451" y="18263"/>
                </a:cubicBezTo>
                <a:cubicBezTo>
                  <a:pt x="1134033" y="18655"/>
                  <a:pt x="1243235" y="13685"/>
                  <a:pt x="1352564" y="9238"/>
                </a:cubicBezTo>
                <a:cubicBezTo>
                  <a:pt x="1493565" y="3614"/>
                  <a:pt x="1634312" y="14731"/>
                  <a:pt x="1775060" y="12508"/>
                </a:cubicBezTo>
                <a:cubicBezTo>
                  <a:pt x="2008160" y="8846"/>
                  <a:pt x="2241134" y="19571"/>
                  <a:pt x="2474235" y="12508"/>
                </a:cubicBezTo>
                <a:cubicBezTo>
                  <a:pt x="2578497" y="9238"/>
                  <a:pt x="2682758" y="4268"/>
                  <a:pt x="2787020" y="1261"/>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D9FB82A-76A8-4D55-B6EA-4DBEB5658A9C}"/>
              </a:ext>
            </a:extLst>
          </p:cNvPr>
          <p:cNvSpPr>
            <a:spLocks noGrp="1"/>
          </p:cNvSpPr>
          <p:nvPr>
            <p:ph idx="1"/>
          </p:nvPr>
        </p:nvSpPr>
        <p:spPr>
          <a:xfrm>
            <a:off x="7169744" y="2508287"/>
            <a:ext cx="5019208" cy="4349713"/>
          </a:xfrm>
        </p:spPr>
        <p:txBody>
          <a:bodyPr>
            <a:normAutofit/>
          </a:bodyPr>
          <a:lstStyle/>
          <a:p>
            <a:pPr marL="0" indent="0">
              <a:buNone/>
            </a:pPr>
            <a:r>
              <a:rPr lang="en-IE" dirty="0"/>
              <a:t>The relationship between Conor and </a:t>
            </a:r>
            <a:r>
              <a:rPr lang="en-IE" dirty="0" err="1"/>
              <a:t>Raphena</a:t>
            </a:r>
            <a:r>
              <a:rPr lang="en-IE" dirty="0"/>
              <a:t> begins to develop. Even though </a:t>
            </a:r>
            <a:r>
              <a:rPr lang="en-IE" dirty="0" err="1"/>
              <a:t>Raphena</a:t>
            </a:r>
            <a:r>
              <a:rPr lang="en-IE" dirty="0"/>
              <a:t> has a boyfriend, it is clear to us that she has feelings for Conor. Camera angles show many close up shots of each of the characters looking affectionately at each other. </a:t>
            </a:r>
          </a:p>
        </p:txBody>
      </p:sp>
    </p:spTree>
    <p:extLst>
      <p:ext uri="{BB962C8B-B14F-4D97-AF65-F5344CB8AC3E}">
        <p14:creationId xmlns:p14="http://schemas.microsoft.com/office/powerpoint/2010/main" val="8144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07CD0D-BC09-487B-A866-FBFC815249D3}"/>
              </a:ext>
            </a:extLst>
          </p:cNvPr>
          <p:cNvSpPr>
            <a:spLocks noGrp="1"/>
          </p:cNvSpPr>
          <p:nvPr>
            <p:ph idx="1"/>
          </p:nvPr>
        </p:nvSpPr>
        <p:spPr>
          <a:xfrm>
            <a:off x="4037826" y="-10147"/>
            <a:ext cx="8154173" cy="6857999"/>
          </a:xfrm>
        </p:spPr>
        <p:txBody>
          <a:bodyPr anchor="ctr">
            <a:normAutofit lnSpcReduction="10000"/>
          </a:bodyPr>
          <a:lstStyle/>
          <a:p>
            <a:r>
              <a:rPr lang="en-IE" sz="3200" dirty="0"/>
              <a:t>Along with the blossoming relationship between Conor and </a:t>
            </a:r>
            <a:r>
              <a:rPr lang="en-IE" sz="3200" dirty="0" err="1"/>
              <a:t>Raphena</a:t>
            </a:r>
            <a:r>
              <a:rPr lang="en-IE" sz="3200" dirty="0"/>
              <a:t>, the band are also starting to develop their skills and talent with music. The setting of this scene again contrasts against the bleak reality of life in school or at home. Characters are enjoying a sunny day at the beach and there is also positive music playing on the soundtrack. </a:t>
            </a:r>
          </a:p>
          <a:p>
            <a:r>
              <a:rPr lang="en-IE" sz="3200" dirty="0"/>
              <a:t>The most significant moment for audiences in this scene is the moment when </a:t>
            </a:r>
            <a:r>
              <a:rPr lang="en-IE" sz="3200" dirty="0" err="1"/>
              <a:t>Raphena</a:t>
            </a:r>
            <a:r>
              <a:rPr lang="en-IE" sz="3200" dirty="0"/>
              <a:t> jumps into the sea, and Conor goes to rescue her. This moment allows Conor to have his first kiss. Along with also showing the importance of art and creativity as </a:t>
            </a:r>
            <a:r>
              <a:rPr lang="en-IE" sz="3200" dirty="0" err="1"/>
              <a:t>Raphena</a:t>
            </a:r>
            <a:r>
              <a:rPr lang="en-IE" sz="3200" dirty="0"/>
              <a:t> tells Conor ‘I did it for our art, you must never do things by halves.’ </a:t>
            </a:r>
          </a:p>
        </p:txBody>
      </p:sp>
    </p:spTree>
    <p:extLst>
      <p:ext uri="{BB962C8B-B14F-4D97-AF65-F5344CB8AC3E}">
        <p14:creationId xmlns:p14="http://schemas.microsoft.com/office/powerpoint/2010/main" val="204513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D55CEC5-9BA7-4C6E-8CA8-E011EC91F0E2}"/>
              </a:ext>
            </a:extLst>
          </p:cNvPr>
          <p:cNvPicPr>
            <a:picLocks noGrp="1" noChangeAspect="1"/>
          </p:cNvPicPr>
          <p:nvPr>
            <p:ph idx="1"/>
          </p:nvPr>
        </p:nvPicPr>
        <p:blipFill rotWithShape="1">
          <a:blip r:embed="rId2"/>
          <a:srcRect t="11516" b="325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997245-DE0A-4A44-B858-47066ED750A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500">
                <a:solidFill>
                  <a:schemeClr val="tx1">
                    <a:lumMod val="85000"/>
                    <a:lumOff val="15000"/>
                  </a:schemeClr>
                </a:solidFill>
              </a:rPr>
              <a:t>What do you think the movie is going to be about? What are your expectations?</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819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47EDD3-39E1-4287-9F30-3FDEA1B1B840}"/>
              </a:ext>
            </a:extLst>
          </p:cNvPr>
          <p:cNvPicPr>
            <a:picLocks noChangeAspect="1"/>
          </p:cNvPicPr>
          <p:nvPr/>
        </p:nvPicPr>
        <p:blipFill rotWithShape="1">
          <a:blip r:embed="rId2"/>
          <a:srcRect t="32989" b="1945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3B0FD18C-491E-45A1-8B07-AABF4209E7E3}"/>
              </a:ext>
            </a:extLst>
          </p:cNvPr>
          <p:cNvSpPr>
            <a:spLocks noGrp="1"/>
          </p:cNvSpPr>
          <p:nvPr>
            <p:ph idx="1"/>
          </p:nvPr>
        </p:nvSpPr>
        <p:spPr>
          <a:xfrm>
            <a:off x="2353293" y="3949798"/>
            <a:ext cx="7485413" cy="2452687"/>
          </a:xfrm>
        </p:spPr>
        <p:txBody>
          <a:bodyPr anchor="ctr">
            <a:normAutofit lnSpcReduction="10000"/>
          </a:bodyPr>
          <a:lstStyle/>
          <a:p>
            <a:r>
              <a:rPr lang="en-IE" sz="3200" dirty="0"/>
              <a:t>This scene also further develops the theme of escapism is the film. Conor tells </a:t>
            </a:r>
            <a:r>
              <a:rPr lang="en-IE" sz="3200" dirty="0" err="1"/>
              <a:t>Raphena</a:t>
            </a:r>
            <a:r>
              <a:rPr lang="en-IE" sz="3200" dirty="0"/>
              <a:t> the story of his grandad’s boat and we see the main lands of the UK in the distance, while each character imagine what it would be like to leave Ireland. </a:t>
            </a:r>
          </a:p>
        </p:txBody>
      </p:sp>
    </p:spTree>
    <p:extLst>
      <p:ext uri="{BB962C8B-B14F-4D97-AF65-F5344CB8AC3E}">
        <p14:creationId xmlns:p14="http://schemas.microsoft.com/office/powerpoint/2010/main" val="1492302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0D1031-AD57-42D6-909C-ED4AD48F591B}"/>
              </a:ext>
            </a:extLst>
          </p:cNvPr>
          <p:cNvSpPr>
            <a:spLocks noGrp="1"/>
          </p:cNvSpPr>
          <p:nvPr>
            <p:ph type="title"/>
          </p:nvPr>
        </p:nvSpPr>
        <p:spPr>
          <a:xfrm>
            <a:off x="466722" y="586855"/>
            <a:ext cx="3201366" cy="3387497"/>
          </a:xfrm>
        </p:spPr>
        <p:txBody>
          <a:bodyPr anchor="b">
            <a:normAutofit/>
          </a:bodyPr>
          <a:lstStyle/>
          <a:p>
            <a:pPr algn="r"/>
            <a:r>
              <a:rPr lang="en-IE"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Section 3 </a:t>
            </a:r>
            <a:br>
              <a:rPr lang="en-IE"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br>
              <a:rPr lang="en-IE"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IE"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Watch 49mins  - 57mins</a:t>
            </a:r>
            <a:endParaRPr lang="en-IE" sz="4000" dirty="0">
              <a:solidFill>
                <a:srgbClr val="FFFFFF"/>
              </a:solidFill>
            </a:endParaRPr>
          </a:p>
        </p:txBody>
      </p:sp>
      <p:sp>
        <p:nvSpPr>
          <p:cNvPr id="3" name="Content Placeholder 2">
            <a:extLst>
              <a:ext uri="{FF2B5EF4-FFF2-40B4-BE49-F238E27FC236}">
                <a16:creationId xmlns:a16="http://schemas.microsoft.com/office/drawing/2014/main" id="{11A973E1-568D-4BC0-8DCA-D6F075E0914C}"/>
              </a:ext>
            </a:extLst>
          </p:cNvPr>
          <p:cNvSpPr>
            <a:spLocks noGrp="1"/>
          </p:cNvSpPr>
          <p:nvPr>
            <p:ph idx="1"/>
          </p:nvPr>
        </p:nvSpPr>
        <p:spPr>
          <a:xfrm>
            <a:off x="4037826" y="10138"/>
            <a:ext cx="8154173" cy="6858000"/>
          </a:xfrm>
        </p:spPr>
        <p:txBody>
          <a:bodyPr anchor="ctr">
            <a:normAutofit lnSpcReduction="10000"/>
          </a:bodyPr>
          <a:lstStyle/>
          <a:p>
            <a:r>
              <a:rPr lang="en-IE"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How are the characters image and appearance changing? </a:t>
            </a:r>
          </a:p>
          <a:p>
            <a:pPr marL="0" indent="0">
              <a:buNone/>
            </a:pPr>
            <a:r>
              <a:rPr lang="en-IE" sz="2400" dirty="0">
                <a:effectLst/>
                <a:latin typeface="Calibri" panose="020F0502020204030204" pitchFamily="34" charset="0"/>
                <a:ea typeface="Calibri" panose="020F0502020204030204" pitchFamily="34" charset="0"/>
                <a:cs typeface="Times New Roman" panose="02020603050405020304" pitchFamily="18" charset="0"/>
              </a:rPr>
              <a:t>As a form of expression the boys are becoming more creative and original with their appearance. They wear long black coats, ankle boots and hats to explore the image they want their band to convey. </a:t>
            </a:r>
          </a:p>
          <a:p>
            <a:r>
              <a:rPr lang="en-IE"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Describe Conor and Brendan’s relationship. </a:t>
            </a:r>
          </a:p>
          <a:p>
            <a:pPr marL="0" indent="0">
              <a:buNone/>
            </a:pPr>
            <a:r>
              <a:rPr lang="en-IE" sz="2400" dirty="0">
                <a:effectLst/>
                <a:latin typeface="Calibri" panose="020F0502020204030204" pitchFamily="34" charset="0"/>
                <a:ea typeface="Calibri" panose="020F0502020204030204" pitchFamily="34" charset="0"/>
                <a:cs typeface="Times New Roman" panose="02020603050405020304" pitchFamily="18" charset="0"/>
              </a:rPr>
              <a:t>Their love of music is bringing the brothers closer together. Brendan supports and guides Conor in his dream of creating a band. Brendan gives Conor advice on being original and on winning </a:t>
            </a:r>
            <a:r>
              <a:rPr lang="en-IE" sz="2400" dirty="0" err="1">
                <a:effectLst/>
                <a:latin typeface="Calibri" panose="020F0502020204030204" pitchFamily="34" charset="0"/>
                <a:ea typeface="Calibri" panose="020F0502020204030204" pitchFamily="34" charset="0"/>
                <a:cs typeface="Times New Roman" panose="02020603050405020304" pitchFamily="18" charset="0"/>
              </a:rPr>
              <a:t>Raphina’s</a:t>
            </a:r>
            <a:r>
              <a:rPr lang="en-IE" sz="2400" dirty="0">
                <a:effectLst/>
                <a:latin typeface="Calibri" panose="020F0502020204030204" pitchFamily="34" charset="0"/>
                <a:ea typeface="Calibri" panose="020F0502020204030204" pitchFamily="34" charset="0"/>
                <a:cs typeface="Times New Roman" panose="02020603050405020304" pitchFamily="18" charset="0"/>
              </a:rPr>
              <a:t> heart. </a:t>
            </a:r>
          </a:p>
          <a:p>
            <a:r>
              <a:rPr lang="en-IE"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How does Cosmo’s interaction with Barry differ from their first encounter? </a:t>
            </a:r>
          </a:p>
          <a:p>
            <a:pPr marL="0" indent="0">
              <a:buNone/>
            </a:pPr>
            <a:r>
              <a:rPr lang="en-IE" sz="2400" dirty="0">
                <a:effectLst/>
                <a:latin typeface="Calibri" panose="020F0502020204030204" pitchFamily="34" charset="0"/>
                <a:ea typeface="Calibri" panose="020F0502020204030204" pitchFamily="34" charset="0"/>
                <a:cs typeface="Times New Roman" panose="02020603050405020304" pitchFamily="18" charset="0"/>
              </a:rPr>
              <a:t>Cosmo stands up to Barry and no longer accepts his ridicule or intimidation. He no longer will be treated as victim of bullying. He’s not afraid to be himself and express himself. </a:t>
            </a:r>
          </a:p>
          <a:p>
            <a:r>
              <a:rPr lang="en-IE"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‘You only have the power to stop things but not create’ – Explain how this quote conveys the main message of the film.</a:t>
            </a:r>
          </a:p>
          <a:p>
            <a:pPr marL="0" indent="0">
              <a:buNone/>
            </a:pPr>
            <a:r>
              <a:rPr lang="en-IE" sz="2400" dirty="0">
                <a:effectLst/>
                <a:latin typeface="Calibri" panose="020F0502020204030204" pitchFamily="34" charset="0"/>
                <a:ea typeface="Calibri" panose="020F0502020204030204" pitchFamily="34" charset="0"/>
                <a:cs typeface="Times New Roman" panose="02020603050405020304" pitchFamily="18" charset="0"/>
              </a:rPr>
              <a:t>The main message of the film is about following your dreams and creating your own path in life not stopping other people from achieving their goals. </a:t>
            </a:r>
          </a:p>
        </p:txBody>
      </p:sp>
    </p:spTree>
    <p:extLst>
      <p:ext uri="{BB962C8B-B14F-4D97-AF65-F5344CB8AC3E}">
        <p14:creationId xmlns:p14="http://schemas.microsoft.com/office/powerpoint/2010/main" val="316297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down)">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0AF6E6-9533-42CF-9053-030922427EE8}"/>
              </a:ext>
            </a:extLst>
          </p:cNvPr>
          <p:cNvSpPr>
            <a:spLocks noGrp="1"/>
          </p:cNvSpPr>
          <p:nvPr>
            <p:ph type="title"/>
          </p:nvPr>
        </p:nvSpPr>
        <p:spPr>
          <a:xfrm>
            <a:off x="466722" y="586855"/>
            <a:ext cx="3201366" cy="3387497"/>
          </a:xfrm>
        </p:spPr>
        <p:txBody>
          <a:bodyPr anchor="b">
            <a:normAutofit/>
          </a:bodyPr>
          <a:lstStyle/>
          <a:p>
            <a:pPr algn="r"/>
            <a:r>
              <a:rPr lang="en-IE"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Section 4</a:t>
            </a:r>
            <a:br>
              <a:rPr lang="en-IE"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br>
              <a:rPr lang="en-IE"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IE"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Watch 57 mins – 1 hr 19mins </a:t>
            </a:r>
            <a:endParaRPr lang="en-IE" sz="4000" dirty="0">
              <a:solidFill>
                <a:srgbClr val="FFFFFF"/>
              </a:solidFill>
            </a:endParaRPr>
          </a:p>
        </p:txBody>
      </p:sp>
      <p:sp>
        <p:nvSpPr>
          <p:cNvPr id="3" name="Content Placeholder 2">
            <a:extLst>
              <a:ext uri="{FF2B5EF4-FFF2-40B4-BE49-F238E27FC236}">
                <a16:creationId xmlns:a16="http://schemas.microsoft.com/office/drawing/2014/main" id="{9363726F-454C-445B-B5C5-88BA878BCF2A}"/>
              </a:ext>
            </a:extLst>
          </p:cNvPr>
          <p:cNvSpPr>
            <a:spLocks noGrp="1"/>
          </p:cNvSpPr>
          <p:nvPr>
            <p:ph idx="1"/>
          </p:nvPr>
        </p:nvSpPr>
        <p:spPr>
          <a:xfrm>
            <a:off x="4037826" y="0"/>
            <a:ext cx="8154173" cy="6847862"/>
          </a:xfrm>
        </p:spPr>
        <p:txBody>
          <a:bodyPr anchor="ctr">
            <a:normAutofit/>
          </a:bodyPr>
          <a:lstStyle/>
          <a:p>
            <a:r>
              <a:rPr lang="en-IE"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Who do you think Cosmo is writing his song about?</a:t>
            </a:r>
          </a:p>
          <a:p>
            <a:pPr marL="0" indent="0">
              <a:buNone/>
            </a:pPr>
            <a:r>
              <a:rPr lang="en-IE" sz="2400" dirty="0">
                <a:effectLst/>
                <a:latin typeface="Calibri" panose="020F0502020204030204" pitchFamily="34" charset="0"/>
                <a:ea typeface="Calibri" panose="020F0502020204030204" pitchFamily="34" charset="0"/>
                <a:cs typeface="Times New Roman" panose="02020603050405020304" pitchFamily="18" charset="0"/>
              </a:rPr>
              <a:t>Brother Baxter </a:t>
            </a:r>
          </a:p>
          <a:p>
            <a:r>
              <a:rPr lang="en-IE"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How does music help Conor and Brendan escape from reality?</a:t>
            </a:r>
          </a:p>
          <a:p>
            <a:pPr marL="0" indent="0">
              <a:buNone/>
            </a:pPr>
            <a:r>
              <a:rPr lang="en-IE" sz="2400" dirty="0">
                <a:effectLst/>
                <a:latin typeface="Calibri" panose="020F0502020204030204" pitchFamily="34" charset="0"/>
                <a:ea typeface="Calibri" panose="020F0502020204030204" pitchFamily="34" charset="0"/>
                <a:cs typeface="Times New Roman" panose="02020603050405020304" pitchFamily="18" charset="0"/>
              </a:rPr>
              <a:t>They are escaping from their parents fragile relationship as they argue all the time. They find music uplifting and are passionate about it. Escape mechanism. </a:t>
            </a:r>
          </a:p>
          <a:p>
            <a:r>
              <a:rPr lang="en-IE"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How does Conor compare the boat to a musical instrument?</a:t>
            </a:r>
          </a:p>
          <a:p>
            <a:pPr marL="0" indent="0">
              <a:buNone/>
            </a:pPr>
            <a:r>
              <a:rPr lang="en-IE" sz="2400" dirty="0">
                <a:effectLst/>
                <a:latin typeface="Calibri" panose="020F0502020204030204" pitchFamily="34" charset="0"/>
                <a:ea typeface="Calibri" panose="020F0502020204030204" pitchFamily="34" charset="0"/>
                <a:cs typeface="Times New Roman" panose="02020603050405020304" pitchFamily="18" charset="0"/>
              </a:rPr>
              <a:t>You have to use both of them regularly. </a:t>
            </a:r>
          </a:p>
          <a:p>
            <a:r>
              <a:rPr lang="en-IE"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 do Conor’s parents tell their children during the family meeting?</a:t>
            </a:r>
          </a:p>
          <a:p>
            <a:pPr marL="0" indent="0">
              <a:buNone/>
            </a:pPr>
            <a:r>
              <a:rPr lang="en-IE" sz="2400" dirty="0">
                <a:effectLst/>
                <a:latin typeface="Calibri" panose="020F0502020204030204" pitchFamily="34" charset="0"/>
                <a:ea typeface="Calibri" panose="020F0502020204030204" pitchFamily="34" charset="0"/>
                <a:cs typeface="Times New Roman" panose="02020603050405020304" pitchFamily="18" charset="0"/>
              </a:rPr>
              <a:t>Their splitting up and selling the house. </a:t>
            </a:r>
          </a:p>
          <a:p>
            <a:r>
              <a:rPr lang="en-IE"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 does Brendan refuse to do? </a:t>
            </a:r>
          </a:p>
          <a:p>
            <a:pPr marL="0" indent="0">
              <a:buNone/>
            </a:pPr>
            <a:r>
              <a:rPr lang="en-IE" sz="2400" dirty="0">
                <a:effectLst/>
                <a:latin typeface="Calibri" panose="020F0502020204030204" pitchFamily="34" charset="0"/>
                <a:ea typeface="Calibri" panose="020F0502020204030204" pitchFamily="34" charset="0"/>
                <a:cs typeface="Times New Roman" panose="02020603050405020304" pitchFamily="18" charset="0"/>
              </a:rPr>
              <a:t>He refuses to stay with his mother’s love affair, Tony. </a:t>
            </a:r>
          </a:p>
          <a:p>
            <a:endParaRPr lang="en-IE" sz="2400" dirty="0"/>
          </a:p>
        </p:txBody>
      </p:sp>
    </p:spTree>
    <p:extLst>
      <p:ext uri="{BB962C8B-B14F-4D97-AF65-F5344CB8AC3E}">
        <p14:creationId xmlns:p14="http://schemas.microsoft.com/office/powerpoint/2010/main" val="93545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wipe(down)">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wipe(down)">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C5B5CA-83CE-4677-B9FC-75FBBF80E46C}"/>
              </a:ext>
            </a:extLst>
          </p:cNvPr>
          <p:cNvSpPr>
            <a:spLocks noGrp="1"/>
          </p:cNvSpPr>
          <p:nvPr>
            <p:ph type="title"/>
          </p:nvPr>
        </p:nvSpPr>
        <p:spPr>
          <a:xfrm>
            <a:off x="466722" y="586855"/>
            <a:ext cx="3201366" cy="3387497"/>
          </a:xfrm>
        </p:spPr>
        <p:txBody>
          <a:bodyPr anchor="b">
            <a:normAutofit/>
          </a:bodyPr>
          <a:lstStyle/>
          <a:p>
            <a:pPr algn="r"/>
            <a:endParaRPr lang="en-IE" sz="4000">
              <a:solidFill>
                <a:srgbClr val="FFFFFF"/>
              </a:solidFill>
            </a:endParaRPr>
          </a:p>
        </p:txBody>
      </p:sp>
      <p:sp>
        <p:nvSpPr>
          <p:cNvPr id="3" name="Content Placeholder 2">
            <a:extLst>
              <a:ext uri="{FF2B5EF4-FFF2-40B4-BE49-F238E27FC236}">
                <a16:creationId xmlns:a16="http://schemas.microsoft.com/office/drawing/2014/main" id="{AC4B3E28-7D18-41EC-AF95-A9108AC16123}"/>
              </a:ext>
            </a:extLst>
          </p:cNvPr>
          <p:cNvSpPr>
            <a:spLocks noGrp="1"/>
          </p:cNvSpPr>
          <p:nvPr>
            <p:ph idx="1"/>
          </p:nvPr>
        </p:nvSpPr>
        <p:spPr>
          <a:xfrm>
            <a:off x="4037826" y="10138"/>
            <a:ext cx="8154173" cy="6858000"/>
          </a:xfrm>
        </p:spPr>
        <p:txBody>
          <a:bodyPr anchor="ctr">
            <a:noAutofit/>
          </a:bodyPr>
          <a:lstStyle/>
          <a:p>
            <a:r>
              <a:rPr lang="en-IE"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 names do people call Brendan?</a:t>
            </a:r>
          </a:p>
          <a:p>
            <a:pPr marL="0" indent="0">
              <a:buNone/>
            </a:pPr>
            <a:r>
              <a:rPr lang="en-IE" sz="2400" dirty="0">
                <a:effectLst/>
                <a:latin typeface="Calibri" panose="020F0502020204030204" pitchFamily="34" charset="0"/>
                <a:ea typeface="Calibri" panose="020F0502020204030204" pitchFamily="34" charset="0"/>
                <a:cs typeface="Times New Roman" panose="02020603050405020304" pitchFamily="18" charset="0"/>
              </a:rPr>
              <a:t>A stoner and a college drop out. He feels like a failure. </a:t>
            </a:r>
          </a:p>
          <a:p>
            <a:r>
              <a:rPr lang="en-IE"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Why does the camera zoom into the gym doors during the music video? </a:t>
            </a:r>
          </a:p>
          <a:p>
            <a:pPr marL="0" indent="0">
              <a:buNone/>
            </a:pPr>
            <a:r>
              <a:rPr lang="en-IE" sz="2400" dirty="0">
                <a:effectLst/>
                <a:latin typeface="Calibri" panose="020F0502020204030204" pitchFamily="34" charset="0"/>
                <a:ea typeface="Calibri" panose="020F0502020204030204" pitchFamily="34" charset="0"/>
                <a:cs typeface="Times New Roman" panose="02020603050405020304" pitchFamily="18" charset="0"/>
              </a:rPr>
              <a:t>Conor is waiting for </a:t>
            </a:r>
            <a:r>
              <a:rPr lang="en-IE" sz="2400" dirty="0" err="1">
                <a:effectLst/>
                <a:latin typeface="Calibri" panose="020F0502020204030204" pitchFamily="34" charset="0"/>
                <a:ea typeface="Calibri" panose="020F0502020204030204" pitchFamily="34" charset="0"/>
                <a:cs typeface="Times New Roman" panose="02020603050405020304" pitchFamily="18" charset="0"/>
              </a:rPr>
              <a:t>Raphina</a:t>
            </a:r>
            <a:r>
              <a:rPr lang="en-IE" sz="2400" dirty="0">
                <a:effectLst/>
                <a:latin typeface="Calibri" panose="020F0502020204030204" pitchFamily="34" charset="0"/>
                <a:ea typeface="Calibri" panose="020F0502020204030204" pitchFamily="34" charset="0"/>
                <a:cs typeface="Times New Roman" panose="02020603050405020304" pitchFamily="18" charset="0"/>
              </a:rPr>
              <a:t> to walk in. The camera zooming into the doors creates a sense of anticipation and suspense as the viewer wait to see will she walk through the doors.  </a:t>
            </a:r>
          </a:p>
          <a:p>
            <a:r>
              <a:rPr lang="en-IE"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 does Conor imagine happening at the school disco? (Include 5 points) </a:t>
            </a:r>
          </a:p>
          <a:p>
            <a:pPr lvl="1"/>
            <a:r>
              <a:rPr lang="en-IE" sz="2000" dirty="0">
                <a:effectLst/>
                <a:latin typeface="Calibri" panose="020F0502020204030204" pitchFamily="34" charset="0"/>
                <a:ea typeface="Calibri" panose="020F0502020204030204" pitchFamily="34" charset="0"/>
                <a:cs typeface="Times New Roman" panose="02020603050405020304" pitchFamily="18" charset="0"/>
              </a:rPr>
              <a:t>The school hall is full of people dressed up in 50’s style. </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lvl="1"/>
            <a:r>
              <a:rPr lang="en-IE" sz="2000" dirty="0">
                <a:effectLst/>
                <a:latin typeface="Calibri" panose="020F0502020204030204" pitchFamily="34" charset="0"/>
                <a:ea typeface="Calibri" panose="020F0502020204030204" pitchFamily="34" charset="0"/>
                <a:cs typeface="Times New Roman" panose="02020603050405020304" pitchFamily="18" charset="0"/>
              </a:rPr>
              <a:t>Conor’s parents are there and they are dancing happily together. </a:t>
            </a:r>
          </a:p>
          <a:p>
            <a:pPr lvl="1"/>
            <a:r>
              <a:rPr lang="en-IE" sz="2000" dirty="0" err="1">
                <a:effectLst/>
                <a:latin typeface="Calibri" panose="020F0502020204030204" pitchFamily="34" charset="0"/>
                <a:ea typeface="Calibri" panose="020F0502020204030204" pitchFamily="34" charset="0"/>
                <a:cs typeface="Times New Roman" panose="02020603050405020304" pitchFamily="18" charset="0"/>
              </a:rPr>
              <a:t>Raphina</a:t>
            </a:r>
            <a:r>
              <a:rPr lang="en-IE" sz="2000" dirty="0">
                <a:effectLst/>
                <a:latin typeface="Calibri" panose="020F0502020204030204" pitchFamily="34" charset="0"/>
                <a:ea typeface="Calibri" panose="020F0502020204030204" pitchFamily="34" charset="0"/>
                <a:cs typeface="Times New Roman" panose="02020603050405020304" pitchFamily="18" charset="0"/>
              </a:rPr>
              <a:t> is dancing in the crowd. </a:t>
            </a:r>
          </a:p>
          <a:p>
            <a:pPr lvl="1"/>
            <a:r>
              <a:rPr lang="en-IE" sz="2000" dirty="0">
                <a:effectLst/>
                <a:latin typeface="Calibri" panose="020F0502020204030204" pitchFamily="34" charset="0"/>
                <a:ea typeface="Calibri" panose="020F0502020204030204" pitchFamily="34" charset="0"/>
                <a:cs typeface="Times New Roman" panose="02020603050405020304" pitchFamily="18" charset="0"/>
              </a:rPr>
              <a:t>Brendan arrives on a motorbike and fights with </a:t>
            </a:r>
            <a:r>
              <a:rPr lang="en-IE" sz="2000" dirty="0" err="1">
                <a:effectLst/>
                <a:latin typeface="Calibri" panose="020F0502020204030204" pitchFamily="34" charset="0"/>
                <a:ea typeface="Calibri" panose="020F0502020204030204" pitchFamily="34" charset="0"/>
                <a:cs typeface="Times New Roman" panose="02020603050405020304" pitchFamily="18" charset="0"/>
              </a:rPr>
              <a:t>Raphina’s</a:t>
            </a:r>
            <a:r>
              <a:rPr lang="en-IE" sz="2000" dirty="0">
                <a:effectLst/>
                <a:latin typeface="Calibri" panose="020F0502020204030204" pitchFamily="34" charset="0"/>
                <a:ea typeface="Calibri" panose="020F0502020204030204" pitchFamily="34" charset="0"/>
                <a:cs typeface="Times New Roman" panose="02020603050405020304" pitchFamily="18" charset="0"/>
              </a:rPr>
              <a:t> boyfriend to protect her. </a:t>
            </a:r>
          </a:p>
          <a:p>
            <a:pPr lvl="1"/>
            <a:r>
              <a:rPr lang="en-IE" sz="2000" dirty="0">
                <a:effectLst/>
                <a:latin typeface="Calibri" panose="020F0502020204030204" pitchFamily="34" charset="0"/>
                <a:ea typeface="Calibri" panose="020F0502020204030204" pitchFamily="34" charset="0"/>
                <a:cs typeface="Times New Roman" panose="02020603050405020304" pitchFamily="18" charset="0"/>
              </a:rPr>
              <a:t>Brother Baxter cartwheels through the doors and shows support for Conor and the band. </a:t>
            </a:r>
          </a:p>
        </p:txBody>
      </p:sp>
    </p:spTree>
    <p:extLst>
      <p:ext uri="{BB962C8B-B14F-4D97-AF65-F5344CB8AC3E}">
        <p14:creationId xmlns:p14="http://schemas.microsoft.com/office/powerpoint/2010/main" val="211468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fade">
                                      <p:cBhvr>
                                        <p:cTn id="66" dur="1000"/>
                                        <p:tgtEl>
                                          <p:spTgt spid="3">
                                            <p:txEl>
                                              <p:pRg st="9" end="9"/>
                                            </p:txEl>
                                          </p:spTgt>
                                        </p:tgtEl>
                                      </p:cBhvr>
                                    </p:animEffect>
                                    <p:anim calcmode="lin" valueType="num">
                                      <p:cBhvr>
                                        <p:cTn id="6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47AB74-B279-4540-8E80-733DFA45325C}"/>
              </a:ext>
            </a:extLst>
          </p:cNvPr>
          <p:cNvSpPr>
            <a:spLocks noGrp="1"/>
          </p:cNvSpPr>
          <p:nvPr>
            <p:ph type="title"/>
          </p:nvPr>
        </p:nvSpPr>
        <p:spPr>
          <a:xfrm>
            <a:off x="466722" y="586855"/>
            <a:ext cx="3201366" cy="3387497"/>
          </a:xfrm>
        </p:spPr>
        <p:txBody>
          <a:bodyPr anchor="b">
            <a:normAutofit/>
          </a:bodyPr>
          <a:lstStyle/>
          <a:p>
            <a:pPr algn="r"/>
            <a:endParaRPr lang="en-IE" sz="4000">
              <a:solidFill>
                <a:srgbClr val="FFFFFF"/>
              </a:solidFill>
            </a:endParaRPr>
          </a:p>
        </p:txBody>
      </p:sp>
      <p:sp>
        <p:nvSpPr>
          <p:cNvPr id="3" name="Content Placeholder 2">
            <a:extLst>
              <a:ext uri="{FF2B5EF4-FFF2-40B4-BE49-F238E27FC236}">
                <a16:creationId xmlns:a16="http://schemas.microsoft.com/office/drawing/2014/main" id="{A7665076-42CC-42B9-93A1-D9DFE1C2297B}"/>
              </a:ext>
            </a:extLst>
          </p:cNvPr>
          <p:cNvSpPr>
            <a:spLocks noGrp="1"/>
          </p:cNvSpPr>
          <p:nvPr>
            <p:ph idx="1"/>
          </p:nvPr>
        </p:nvSpPr>
        <p:spPr>
          <a:xfrm>
            <a:off x="4642339" y="10138"/>
            <a:ext cx="7287064" cy="6714219"/>
          </a:xfrm>
        </p:spPr>
        <p:txBody>
          <a:bodyPr anchor="ctr">
            <a:noAutofit/>
          </a:bodyPr>
          <a:lstStyle/>
          <a:p>
            <a:r>
              <a:rPr lang="en-IE" sz="3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 news does Conor find out when he goes looking for </a:t>
            </a:r>
            <a:r>
              <a:rPr lang="en-IE" sz="3600" dirty="0" err="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Raphina</a:t>
            </a:r>
            <a:r>
              <a:rPr lang="en-IE" sz="3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IE" sz="3600" dirty="0">
                <a:effectLst/>
                <a:latin typeface="Calibri" panose="020F0502020204030204" pitchFamily="34" charset="0"/>
                <a:ea typeface="Calibri" panose="020F0502020204030204" pitchFamily="34" charset="0"/>
                <a:cs typeface="Times New Roman" panose="02020603050405020304" pitchFamily="18" charset="0"/>
              </a:rPr>
              <a:t>She has moved to London with her boyfriend. </a:t>
            </a:r>
          </a:p>
          <a:p>
            <a:r>
              <a:rPr lang="en-IE" sz="3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Describe how Conor is feeling at this point in the film? </a:t>
            </a:r>
          </a:p>
          <a:p>
            <a:pPr marL="0" indent="0">
              <a:buNone/>
            </a:pPr>
            <a:r>
              <a:rPr lang="en-IE" sz="3600" dirty="0">
                <a:effectLst/>
                <a:latin typeface="Calibri" panose="020F0502020204030204" pitchFamily="34" charset="0"/>
                <a:ea typeface="Calibri" panose="020F0502020204030204" pitchFamily="34" charset="0"/>
                <a:cs typeface="Times New Roman" panose="02020603050405020304" pitchFamily="18" charset="0"/>
              </a:rPr>
              <a:t>He feels disheartened, fed up, sad, let down – he’s parents are splitting up and </a:t>
            </a:r>
            <a:r>
              <a:rPr lang="en-IE" sz="3600" dirty="0" err="1">
                <a:effectLst/>
                <a:latin typeface="Calibri" panose="020F0502020204030204" pitchFamily="34" charset="0"/>
                <a:ea typeface="Calibri" panose="020F0502020204030204" pitchFamily="34" charset="0"/>
                <a:cs typeface="Times New Roman" panose="02020603050405020304" pitchFamily="18" charset="0"/>
              </a:rPr>
              <a:t>Raphina</a:t>
            </a:r>
            <a:r>
              <a:rPr lang="en-IE" sz="3600" dirty="0">
                <a:effectLst/>
                <a:latin typeface="Calibri" panose="020F0502020204030204" pitchFamily="34" charset="0"/>
                <a:ea typeface="Calibri" panose="020F0502020204030204" pitchFamily="34" charset="0"/>
                <a:cs typeface="Times New Roman" panose="02020603050405020304" pitchFamily="18" charset="0"/>
              </a:rPr>
              <a:t> has left without saying goodbye. </a:t>
            </a:r>
          </a:p>
        </p:txBody>
      </p:sp>
    </p:spTree>
    <p:extLst>
      <p:ext uri="{BB962C8B-B14F-4D97-AF65-F5344CB8AC3E}">
        <p14:creationId xmlns:p14="http://schemas.microsoft.com/office/powerpoint/2010/main" val="156068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FA524E-A9B8-44A2-BC34-3209BE206B82}"/>
              </a:ext>
            </a:extLst>
          </p:cNvPr>
          <p:cNvSpPr>
            <a:spLocks noGrp="1"/>
          </p:cNvSpPr>
          <p:nvPr>
            <p:ph type="title"/>
          </p:nvPr>
        </p:nvSpPr>
        <p:spPr>
          <a:xfrm>
            <a:off x="466722" y="586855"/>
            <a:ext cx="3201366" cy="3387497"/>
          </a:xfrm>
        </p:spPr>
        <p:txBody>
          <a:bodyPr anchor="b">
            <a:normAutofit/>
          </a:bodyPr>
          <a:lstStyle/>
          <a:p>
            <a:pPr algn="r"/>
            <a:endParaRPr lang="en-IE" sz="4000">
              <a:solidFill>
                <a:srgbClr val="FFFFFF"/>
              </a:solidFill>
            </a:endParaRPr>
          </a:p>
        </p:txBody>
      </p:sp>
      <p:sp>
        <p:nvSpPr>
          <p:cNvPr id="3" name="Content Placeholder 2">
            <a:extLst>
              <a:ext uri="{FF2B5EF4-FFF2-40B4-BE49-F238E27FC236}">
                <a16:creationId xmlns:a16="http://schemas.microsoft.com/office/drawing/2014/main" id="{C3E9A1DA-480B-4DD8-8F41-3DFC9F055EA3}"/>
              </a:ext>
            </a:extLst>
          </p:cNvPr>
          <p:cNvSpPr>
            <a:spLocks noGrp="1"/>
          </p:cNvSpPr>
          <p:nvPr>
            <p:ph idx="1"/>
          </p:nvPr>
        </p:nvSpPr>
        <p:spPr>
          <a:xfrm>
            <a:off x="4134810" y="126610"/>
            <a:ext cx="8054141" cy="6721252"/>
          </a:xfrm>
        </p:spPr>
        <p:txBody>
          <a:bodyPr anchor="ctr">
            <a:normAutofit/>
          </a:bodyPr>
          <a:lstStyle/>
          <a:p>
            <a:r>
              <a:rPr lang="en-IE" sz="3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How does </a:t>
            </a:r>
            <a:r>
              <a:rPr lang="en-IE" sz="3200" dirty="0" err="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Raphina</a:t>
            </a:r>
            <a:r>
              <a:rPr lang="en-IE" sz="3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convey that she feels worthless?</a:t>
            </a:r>
          </a:p>
          <a:p>
            <a:pPr marL="0" indent="0">
              <a:buNone/>
            </a:pPr>
            <a:r>
              <a:rPr lang="en-IE" sz="3200" dirty="0">
                <a:effectLst/>
                <a:latin typeface="Calibri" panose="020F0502020204030204" pitchFamily="34" charset="0"/>
                <a:ea typeface="Calibri" panose="020F0502020204030204" pitchFamily="34" charset="0"/>
                <a:cs typeface="Times New Roman" panose="02020603050405020304" pitchFamily="18" charset="0"/>
              </a:rPr>
              <a:t>She says that she deserved to be hit by her boyfriend. </a:t>
            </a:r>
          </a:p>
          <a:p>
            <a:r>
              <a:rPr lang="en-IE" sz="3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 does Conor say is the most important thing in life?</a:t>
            </a:r>
          </a:p>
          <a:p>
            <a:pPr marL="0" indent="0">
              <a:buNone/>
            </a:pPr>
            <a:r>
              <a:rPr lang="en-IE" sz="3200" dirty="0">
                <a:effectLst/>
                <a:latin typeface="Calibri" panose="020F0502020204030204" pitchFamily="34" charset="0"/>
                <a:ea typeface="Calibri" panose="020F0502020204030204" pitchFamily="34" charset="0"/>
                <a:cs typeface="Times New Roman" panose="02020603050405020304" pitchFamily="18" charset="0"/>
              </a:rPr>
              <a:t>Happiness </a:t>
            </a:r>
          </a:p>
          <a:p>
            <a:r>
              <a:rPr lang="en-IE" sz="3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Why does Conor leave the park quickly without telling </a:t>
            </a:r>
            <a:r>
              <a:rPr lang="en-IE" sz="3200" dirty="0" err="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Raphina</a:t>
            </a:r>
            <a:r>
              <a:rPr lang="en-IE" sz="3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about his gig?</a:t>
            </a:r>
          </a:p>
          <a:p>
            <a:pPr marL="0" indent="0">
              <a:buNone/>
            </a:pPr>
            <a:r>
              <a:rPr lang="en-IE" sz="3200" dirty="0">
                <a:effectLst/>
                <a:latin typeface="Calibri" panose="020F0502020204030204" pitchFamily="34" charset="0"/>
                <a:ea typeface="Calibri" panose="020F0502020204030204" pitchFamily="34" charset="0"/>
                <a:cs typeface="Times New Roman" panose="02020603050405020304" pitchFamily="18" charset="0"/>
              </a:rPr>
              <a:t>She insulted him and he feels hurt that she said she was mad for hanging around with a 15 year old school boy. </a:t>
            </a:r>
          </a:p>
          <a:p>
            <a:endParaRPr lang="en-IE" sz="3200" dirty="0"/>
          </a:p>
        </p:txBody>
      </p:sp>
    </p:spTree>
    <p:extLst>
      <p:ext uri="{BB962C8B-B14F-4D97-AF65-F5344CB8AC3E}">
        <p14:creationId xmlns:p14="http://schemas.microsoft.com/office/powerpoint/2010/main" val="166533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5303B5-D8BB-458A-84E9-89EB2C3B65C5}"/>
              </a:ext>
            </a:extLst>
          </p:cNvPr>
          <p:cNvSpPr>
            <a:spLocks noGrp="1"/>
          </p:cNvSpPr>
          <p:nvPr>
            <p:ph type="title"/>
          </p:nvPr>
        </p:nvSpPr>
        <p:spPr>
          <a:xfrm>
            <a:off x="466722" y="586855"/>
            <a:ext cx="3201366" cy="3387497"/>
          </a:xfrm>
        </p:spPr>
        <p:txBody>
          <a:bodyPr anchor="b">
            <a:normAutofit/>
          </a:bodyPr>
          <a:lstStyle/>
          <a:p>
            <a:pPr algn="r"/>
            <a:r>
              <a:rPr lang="en-IE"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Section 5</a:t>
            </a:r>
            <a:br>
              <a:rPr lang="en-IE"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br>
              <a:rPr lang="en-IE" sz="4000" dirty="0">
                <a:solidFill>
                  <a:srgbClr val="FFFFFF"/>
                </a:solidFill>
                <a:latin typeface="Calibri" panose="020F0502020204030204" pitchFamily="34" charset="0"/>
                <a:ea typeface="Calibri" panose="020F0502020204030204" pitchFamily="34" charset="0"/>
                <a:cs typeface="Times New Roman" panose="02020603050405020304" pitchFamily="18" charset="0"/>
              </a:rPr>
            </a:br>
            <a:r>
              <a:rPr lang="en-IE"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Watch 1hr 19mins – 1hr 45mins </a:t>
            </a:r>
            <a:endParaRPr lang="en-IE" sz="4000" dirty="0">
              <a:solidFill>
                <a:srgbClr val="FFFFFF"/>
              </a:solidFill>
            </a:endParaRPr>
          </a:p>
        </p:txBody>
      </p:sp>
      <p:sp>
        <p:nvSpPr>
          <p:cNvPr id="3" name="Content Placeholder 2">
            <a:extLst>
              <a:ext uri="{FF2B5EF4-FFF2-40B4-BE49-F238E27FC236}">
                <a16:creationId xmlns:a16="http://schemas.microsoft.com/office/drawing/2014/main" id="{72166D2D-437E-46E8-A625-29712C558A2A}"/>
              </a:ext>
            </a:extLst>
          </p:cNvPr>
          <p:cNvSpPr>
            <a:spLocks noGrp="1"/>
          </p:cNvSpPr>
          <p:nvPr>
            <p:ph idx="1"/>
          </p:nvPr>
        </p:nvSpPr>
        <p:spPr>
          <a:xfrm>
            <a:off x="4037826" y="10138"/>
            <a:ext cx="8151125" cy="6858000"/>
          </a:xfrm>
        </p:spPr>
        <p:txBody>
          <a:bodyPr anchor="ctr">
            <a:normAutofit/>
          </a:bodyPr>
          <a:lstStyle/>
          <a:p>
            <a:r>
              <a:rPr lang="en-I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Why does Conor invite Brendan to play a solo at his gig?</a:t>
            </a:r>
          </a:p>
          <a:p>
            <a:pPr marL="0" indent="0">
              <a:buNone/>
            </a:pPr>
            <a:r>
              <a:rPr lang="en-IE" dirty="0">
                <a:effectLst/>
                <a:latin typeface="Calibri" panose="020F0502020204030204" pitchFamily="34" charset="0"/>
                <a:ea typeface="Calibri" panose="020F0502020204030204" pitchFamily="34" charset="0"/>
                <a:cs typeface="Times New Roman" panose="02020603050405020304" pitchFamily="18" charset="0"/>
              </a:rPr>
              <a:t>To help build Brendan’s confidence and give him a purpose in life. </a:t>
            </a:r>
          </a:p>
          <a:p>
            <a:r>
              <a:rPr lang="en-I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Why do Conor and Darren visit Barry?</a:t>
            </a:r>
          </a:p>
          <a:p>
            <a:pPr marL="0" indent="0">
              <a:buNone/>
            </a:pPr>
            <a:r>
              <a:rPr lang="en-IE" dirty="0">
                <a:effectLst/>
                <a:latin typeface="Calibri" panose="020F0502020204030204" pitchFamily="34" charset="0"/>
                <a:ea typeface="Calibri" panose="020F0502020204030204" pitchFamily="34" charset="0"/>
                <a:cs typeface="Times New Roman" panose="02020603050405020304" pitchFamily="18" charset="0"/>
              </a:rPr>
              <a:t>To ask him to be involved in the security of the band </a:t>
            </a:r>
          </a:p>
          <a:p>
            <a:r>
              <a:rPr lang="en-I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 does Darren say they all have in common?</a:t>
            </a:r>
          </a:p>
          <a:p>
            <a:pPr marL="0" indent="0">
              <a:buNone/>
            </a:pPr>
            <a:r>
              <a:rPr lang="en-IE" dirty="0">
                <a:effectLst/>
                <a:latin typeface="Calibri" panose="020F0502020204030204" pitchFamily="34" charset="0"/>
                <a:ea typeface="Calibri" panose="020F0502020204030204" pitchFamily="34" charset="0"/>
                <a:cs typeface="Times New Roman" panose="02020603050405020304" pitchFamily="18" charset="0"/>
              </a:rPr>
              <a:t>That they don’t have any academic prospects in life. They’re no good in school. </a:t>
            </a:r>
          </a:p>
          <a:p>
            <a:r>
              <a:rPr lang="en-I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How would you describe Barry’s homelife? </a:t>
            </a:r>
          </a:p>
          <a:p>
            <a:pPr marL="0" indent="0">
              <a:buNone/>
            </a:pPr>
            <a:r>
              <a:rPr lang="en-IE" dirty="0">
                <a:effectLst/>
                <a:latin typeface="Calibri" panose="020F0502020204030204" pitchFamily="34" charset="0"/>
                <a:ea typeface="Calibri" panose="020F0502020204030204" pitchFamily="34" charset="0"/>
                <a:cs typeface="Times New Roman" panose="02020603050405020304" pitchFamily="18" charset="0"/>
              </a:rPr>
              <a:t>Dysfunctional family life where he is subjected to violent outbursts from his parents. </a:t>
            </a:r>
          </a:p>
        </p:txBody>
      </p:sp>
    </p:spTree>
    <p:extLst>
      <p:ext uri="{BB962C8B-B14F-4D97-AF65-F5344CB8AC3E}">
        <p14:creationId xmlns:p14="http://schemas.microsoft.com/office/powerpoint/2010/main" val="266933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circle(in)">
                                      <p:cBhvr>
                                        <p:cTn id="34" dur="2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29D75E-B94A-490E-BD8B-D49B78935F59}"/>
              </a:ext>
            </a:extLst>
          </p:cNvPr>
          <p:cNvSpPr>
            <a:spLocks noGrp="1"/>
          </p:cNvSpPr>
          <p:nvPr>
            <p:ph type="title"/>
          </p:nvPr>
        </p:nvSpPr>
        <p:spPr>
          <a:xfrm>
            <a:off x="466722" y="586855"/>
            <a:ext cx="3201366" cy="3387497"/>
          </a:xfrm>
        </p:spPr>
        <p:txBody>
          <a:bodyPr anchor="b">
            <a:normAutofit/>
          </a:bodyPr>
          <a:lstStyle/>
          <a:p>
            <a:pPr algn="r"/>
            <a:endParaRPr lang="en-IE" sz="4000">
              <a:solidFill>
                <a:srgbClr val="FFFFFF"/>
              </a:solidFill>
            </a:endParaRPr>
          </a:p>
        </p:txBody>
      </p:sp>
      <p:sp>
        <p:nvSpPr>
          <p:cNvPr id="3" name="Content Placeholder 2">
            <a:extLst>
              <a:ext uri="{FF2B5EF4-FFF2-40B4-BE49-F238E27FC236}">
                <a16:creationId xmlns:a16="http://schemas.microsoft.com/office/drawing/2014/main" id="{08F9D693-0652-409C-8151-5E0D3AA44C0B}"/>
              </a:ext>
            </a:extLst>
          </p:cNvPr>
          <p:cNvSpPr>
            <a:spLocks noGrp="1"/>
          </p:cNvSpPr>
          <p:nvPr>
            <p:ph idx="1"/>
          </p:nvPr>
        </p:nvSpPr>
        <p:spPr>
          <a:xfrm>
            <a:off x="4134809" y="168813"/>
            <a:ext cx="7907135" cy="6679049"/>
          </a:xfrm>
        </p:spPr>
        <p:txBody>
          <a:bodyPr anchor="ctr">
            <a:normAutofit/>
          </a:bodyPr>
          <a:lstStyle/>
          <a:p>
            <a:r>
              <a:rPr lang="en-I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How could joining the band help Barry? </a:t>
            </a:r>
          </a:p>
          <a:p>
            <a:pPr marL="0" indent="0">
              <a:buNone/>
            </a:pPr>
            <a:r>
              <a:rPr lang="en-IE" dirty="0">
                <a:effectLst/>
                <a:latin typeface="Calibri" panose="020F0502020204030204" pitchFamily="34" charset="0"/>
                <a:ea typeface="Calibri" panose="020F0502020204030204" pitchFamily="34" charset="0"/>
                <a:cs typeface="Times New Roman" panose="02020603050405020304" pitchFamily="18" charset="0"/>
              </a:rPr>
              <a:t>Give him a focus and ambition in life. Allow him to feel apart of something. </a:t>
            </a:r>
          </a:p>
          <a:p>
            <a:r>
              <a:rPr lang="en-I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How does Cosmo convey his dream and ambitions for the bands future at the school disco?</a:t>
            </a:r>
          </a:p>
          <a:p>
            <a:pPr marL="0" indent="0">
              <a:buNone/>
            </a:pPr>
            <a:r>
              <a:rPr lang="en-IE" dirty="0">
                <a:effectLst/>
                <a:latin typeface="Calibri" panose="020F0502020204030204" pitchFamily="34" charset="0"/>
                <a:ea typeface="Calibri" panose="020F0502020204030204" pitchFamily="34" charset="0"/>
                <a:cs typeface="Times New Roman" panose="02020603050405020304" pitchFamily="18" charset="0"/>
              </a:rPr>
              <a:t>He says ‘Hello Dublin’ which conveys his dream the band will be successful and play live concerts at huge venues. </a:t>
            </a:r>
          </a:p>
          <a:p>
            <a:r>
              <a:rPr lang="en-I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 bold move do the band make at the gig? </a:t>
            </a:r>
          </a:p>
          <a:p>
            <a:pPr marL="0" indent="0">
              <a:buNone/>
            </a:pPr>
            <a:r>
              <a:rPr lang="en-IE" dirty="0">
                <a:effectLst/>
                <a:latin typeface="Calibri" panose="020F0502020204030204" pitchFamily="34" charset="0"/>
                <a:ea typeface="Calibri" panose="020F0502020204030204" pitchFamily="34" charset="0"/>
                <a:cs typeface="Times New Roman" panose="02020603050405020304" pitchFamily="18" charset="0"/>
              </a:rPr>
              <a:t>They choose to play an original slow song. </a:t>
            </a:r>
          </a:p>
          <a:p>
            <a:r>
              <a:rPr lang="en-I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Who does Cosmo dedicate the final song to? </a:t>
            </a:r>
          </a:p>
          <a:p>
            <a:pPr marL="0" indent="0">
              <a:buNone/>
            </a:pPr>
            <a:r>
              <a:rPr lang="en-IE" dirty="0">
                <a:effectLst/>
                <a:latin typeface="Calibri" panose="020F0502020204030204" pitchFamily="34" charset="0"/>
                <a:ea typeface="Calibri" panose="020F0502020204030204" pitchFamily="34" charset="0"/>
                <a:cs typeface="Times New Roman" panose="02020603050405020304" pitchFamily="18" charset="0"/>
              </a:rPr>
              <a:t>Brother Baxter and all the Christian brothers. </a:t>
            </a:r>
          </a:p>
        </p:txBody>
      </p:sp>
    </p:spTree>
    <p:extLst>
      <p:ext uri="{BB962C8B-B14F-4D97-AF65-F5344CB8AC3E}">
        <p14:creationId xmlns:p14="http://schemas.microsoft.com/office/powerpoint/2010/main" val="415816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down)">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7EF51F-A7EB-4B61-AE34-27BBAECB7140}"/>
              </a:ext>
            </a:extLst>
          </p:cNvPr>
          <p:cNvSpPr>
            <a:spLocks noGrp="1"/>
          </p:cNvSpPr>
          <p:nvPr>
            <p:ph type="title"/>
          </p:nvPr>
        </p:nvSpPr>
        <p:spPr>
          <a:xfrm>
            <a:off x="466722" y="586855"/>
            <a:ext cx="3201366" cy="3387497"/>
          </a:xfrm>
        </p:spPr>
        <p:txBody>
          <a:bodyPr anchor="b">
            <a:normAutofit/>
          </a:bodyPr>
          <a:lstStyle/>
          <a:p>
            <a:pPr algn="r"/>
            <a:endParaRPr lang="en-IE" sz="4000">
              <a:solidFill>
                <a:srgbClr val="FFFFFF"/>
              </a:solidFill>
            </a:endParaRPr>
          </a:p>
        </p:txBody>
      </p:sp>
      <p:sp>
        <p:nvSpPr>
          <p:cNvPr id="3" name="Content Placeholder 2">
            <a:extLst>
              <a:ext uri="{FF2B5EF4-FFF2-40B4-BE49-F238E27FC236}">
                <a16:creationId xmlns:a16="http://schemas.microsoft.com/office/drawing/2014/main" id="{8F12B60C-83E1-490C-92C2-45322451ABF6}"/>
              </a:ext>
            </a:extLst>
          </p:cNvPr>
          <p:cNvSpPr>
            <a:spLocks noGrp="1"/>
          </p:cNvSpPr>
          <p:nvPr>
            <p:ph idx="1"/>
          </p:nvPr>
        </p:nvSpPr>
        <p:spPr>
          <a:xfrm>
            <a:off x="4134810" y="10138"/>
            <a:ext cx="8054141" cy="6837724"/>
          </a:xfrm>
        </p:spPr>
        <p:txBody>
          <a:bodyPr anchor="ctr">
            <a:normAutofit/>
          </a:bodyPr>
          <a:lstStyle/>
          <a:p>
            <a:r>
              <a:rPr lang="en-IE"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Describe Cosmo’s behaviour at the gig?</a:t>
            </a:r>
          </a:p>
          <a:p>
            <a:pPr marL="0" indent="0">
              <a:buNone/>
            </a:pPr>
            <a:r>
              <a:rPr lang="en-IE" sz="2400" dirty="0">
                <a:effectLst/>
                <a:latin typeface="Calibri" panose="020F0502020204030204" pitchFamily="34" charset="0"/>
                <a:ea typeface="Calibri" panose="020F0502020204030204" pitchFamily="34" charset="0"/>
                <a:cs typeface="Times New Roman" panose="02020603050405020304" pitchFamily="18" charset="0"/>
              </a:rPr>
              <a:t>Brave, rebellious, confident, determined and passionate to sing about what he believes in. </a:t>
            </a:r>
          </a:p>
          <a:p>
            <a:r>
              <a:rPr lang="en-IE"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Describe the atmosphere in the school hall?</a:t>
            </a:r>
          </a:p>
          <a:p>
            <a:pPr marL="0" indent="0">
              <a:buNone/>
            </a:pPr>
            <a:r>
              <a:rPr lang="en-IE" sz="2400" dirty="0">
                <a:effectLst/>
                <a:latin typeface="Calibri" panose="020F0502020204030204" pitchFamily="34" charset="0"/>
                <a:ea typeface="Calibri" panose="020F0502020204030204" pitchFamily="34" charset="0"/>
                <a:cs typeface="Times New Roman" panose="02020603050405020304" pitchFamily="18" charset="0"/>
              </a:rPr>
              <a:t>Lively, excitement, joy, empowerment </a:t>
            </a:r>
          </a:p>
          <a:p>
            <a:r>
              <a:rPr lang="en-IE"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How does Brendan support his brother?</a:t>
            </a:r>
          </a:p>
          <a:p>
            <a:pPr marL="0" indent="0">
              <a:buNone/>
            </a:pPr>
            <a:r>
              <a:rPr lang="en-IE" sz="2400" dirty="0">
                <a:effectLst/>
                <a:latin typeface="Calibri" panose="020F0502020204030204" pitchFamily="34" charset="0"/>
                <a:ea typeface="Calibri" panose="020F0502020204030204" pitchFamily="34" charset="0"/>
                <a:cs typeface="Times New Roman" panose="02020603050405020304" pitchFamily="18" charset="0"/>
              </a:rPr>
              <a:t>Driving Conor and </a:t>
            </a:r>
            <a:r>
              <a:rPr lang="en-IE" sz="2400" dirty="0" err="1">
                <a:effectLst/>
                <a:latin typeface="Calibri" panose="020F0502020204030204" pitchFamily="34" charset="0"/>
                <a:ea typeface="Calibri" panose="020F0502020204030204" pitchFamily="34" charset="0"/>
                <a:cs typeface="Times New Roman" panose="02020603050405020304" pitchFamily="18" charset="0"/>
              </a:rPr>
              <a:t>Raphina</a:t>
            </a:r>
            <a:r>
              <a:rPr lang="en-IE" sz="2400" dirty="0">
                <a:effectLst/>
                <a:latin typeface="Calibri" panose="020F0502020204030204" pitchFamily="34" charset="0"/>
                <a:ea typeface="Calibri" panose="020F0502020204030204" pitchFamily="34" charset="0"/>
                <a:cs typeface="Times New Roman" panose="02020603050405020304" pitchFamily="18" charset="0"/>
              </a:rPr>
              <a:t> to the port so they can sail to London. </a:t>
            </a:r>
          </a:p>
          <a:p>
            <a:r>
              <a:rPr lang="en-IE"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Describe how Brendan feels as he says goodbye to his brother.</a:t>
            </a:r>
          </a:p>
          <a:p>
            <a:pPr marL="0" indent="0">
              <a:buNone/>
            </a:pPr>
            <a:r>
              <a:rPr lang="en-IE" sz="2400" dirty="0">
                <a:effectLst/>
                <a:latin typeface="Calibri" panose="020F0502020204030204" pitchFamily="34" charset="0"/>
                <a:ea typeface="Calibri" panose="020F0502020204030204" pitchFamily="34" charset="0"/>
                <a:cs typeface="Times New Roman" panose="02020603050405020304" pitchFamily="18" charset="0"/>
              </a:rPr>
              <a:t>Emotional, sadness, regret that he didn’t pursue his dreams and a sense of joy to see his brother follow his dreams. </a:t>
            </a:r>
          </a:p>
          <a:p>
            <a:r>
              <a:rPr lang="en-IE"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Describe the final scene of the film?</a:t>
            </a:r>
          </a:p>
          <a:p>
            <a:pPr marL="0" indent="0">
              <a:buNone/>
            </a:pPr>
            <a:r>
              <a:rPr lang="en-IE" sz="2400" dirty="0">
                <a:effectLst/>
                <a:latin typeface="Calibri" panose="020F0502020204030204" pitchFamily="34" charset="0"/>
                <a:ea typeface="Calibri" panose="020F0502020204030204" pitchFamily="34" charset="0"/>
                <a:cs typeface="Times New Roman" panose="02020603050405020304" pitchFamily="18" charset="0"/>
              </a:rPr>
              <a:t>Dramatic, uplifting, inspiring, - Conor and </a:t>
            </a:r>
            <a:r>
              <a:rPr lang="en-IE" sz="2400" dirty="0" err="1">
                <a:effectLst/>
                <a:latin typeface="Calibri" panose="020F0502020204030204" pitchFamily="34" charset="0"/>
                <a:ea typeface="Calibri" panose="020F0502020204030204" pitchFamily="34" charset="0"/>
                <a:cs typeface="Times New Roman" panose="02020603050405020304" pitchFamily="18" charset="0"/>
              </a:rPr>
              <a:t>Raphina</a:t>
            </a:r>
            <a:r>
              <a:rPr lang="en-IE" sz="2400" dirty="0">
                <a:effectLst/>
                <a:latin typeface="Calibri" panose="020F0502020204030204" pitchFamily="34" charset="0"/>
                <a:ea typeface="Calibri" panose="020F0502020204030204" pitchFamily="34" charset="0"/>
                <a:cs typeface="Times New Roman" panose="02020603050405020304" pitchFamily="18" charset="0"/>
              </a:rPr>
              <a:t> are oblivious to the danger surrounding them at sea. They are so empowered to be following their dreams and ambitions that nothing can stop them. </a:t>
            </a:r>
          </a:p>
        </p:txBody>
      </p:sp>
    </p:spTree>
    <p:extLst>
      <p:ext uri="{BB962C8B-B14F-4D97-AF65-F5344CB8AC3E}">
        <p14:creationId xmlns:p14="http://schemas.microsoft.com/office/powerpoint/2010/main" val="9531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in)">
                                      <p:cBhvr>
                                        <p:cTn id="35" dur="2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circle(in)">
                                      <p:cBhvr>
                                        <p:cTn id="40" dur="20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1000"/>
                                        <p:tgtEl>
                                          <p:spTgt spid="3">
                                            <p:txEl>
                                              <p:pRg st="8" end="8"/>
                                            </p:txEl>
                                          </p:spTgt>
                                        </p:tgtEl>
                                      </p:cBhvr>
                                    </p:animEffect>
                                    <p:anim calcmode="lin" valueType="num">
                                      <p:cBhvr>
                                        <p:cTn id="4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E8C57-CE33-4CAC-A2D7-35CFDE338D38}"/>
              </a:ext>
            </a:extLst>
          </p:cNvPr>
          <p:cNvSpPr>
            <a:spLocks noGrp="1"/>
          </p:cNvSpPr>
          <p:nvPr>
            <p:ph type="title"/>
          </p:nvPr>
        </p:nvSpPr>
        <p:spPr>
          <a:xfrm>
            <a:off x="466722" y="586855"/>
            <a:ext cx="3201366" cy="3387497"/>
          </a:xfrm>
        </p:spPr>
        <p:txBody>
          <a:bodyPr anchor="b">
            <a:normAutofit/>
          </a:bodyPr>
          <a:lstStyle/>
          <a:p>
            <a:pPr algn="r"/>
            <a:endParaRPr lang="en-IE" sz="4000">
              <a:solidFill>
                <a:srgbClr val="FFFFFF"/>
              </a:solidFill>
            </a:endParaRPr>
          </a:p>
        </p:txBody>
      </p:sp>
      <p:sp>
        <p:nvSpPr>
          <p:cNvPr id="3" name="Content Placeholder 2">
            <a:extLst>
              <a:ext uri="{FF2B5EF4-FFF2-40B4-BE49-F238E27FC236}">
                <a16:creationId xmlns:a16="http://schemas.microsoft.com/office/drawing/2014/main" id="{643BBD76-C5B7-4EA6-928B-BE09EBC3C0E8}"/>
              </a:ext>
            </a:extLst>
          </p:cNvPr>
          <p:cNvSpPr>
            <a:spLocks noGrp="1"/>
          </p:cNvSpPr>
          <p:nvPr>
            <p:ph idx="1"/>
          </p:nvPr>
        </p:nvSpPr>
        <p:spPr>
          <a:xfrm>
            <a:off x="4504549" y="649480"/>
            <a:ext cx="6861058" cy="5950103"/>
          </a:xfrm>
        </p:spPr>
        <p:txBody>
          <a:bodyPr anchor="ctr">
            <a:normAutofit/>
          </a:bodyPr>
          <a:lstStyle/>
          <a:p>
            <a:r>
              <a:rPr lang="en-IE" sz="3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Who is the film dedicated to? </a:t>
            </a:r>
          </a:p>
          <a:p>
            <a:pPr marL="0" indent="0">
              <a:buNone/>
            </a:pPr>
            <a:r>
              <a:rPr lang="en-IE" sz="3200" dirty="0">
                <a:effectLst/>
                <a:latin typeface="Calibri" panose="020F0502020204030204" pitchFamily="34" charset="0"/>
                <a:ea typeface="Calibri" panose="020F0502020204030204" pitchFamily="34" charset="0"/>
                <a:cs typeface="Times New Roman" panose="02020603050405020304" pitchFamily="18" charset="0"/>
              </a:rPr>
              <a:t>For brothers everywhere. </a:t>
            </a:r>
          </a:p>
          <a:p>
            <a:r>
              <a:rPr lang="en-IE" sz="3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 important life lessons does this film teach viewers?</a:t>
            </a:r>
          </a:p>
          <a:p>
            <a:pPr lvl="1"/>
            <a:r>
              <a:rPr lang="en-IE" dirty="0">
                <a:effectLst/>
                <a:latin typeface="Calibri" panose="020F0502020204030204" pitchFamily="34" charset="0"/>
                <a:ea typeface="Calibri" panose="020F0502020204030204" pitchFamily="34" charset="0"/>
                <a:cs typeface="Times New Roman" panose="02020603050405020304" pitchFamily="18" charset="0"/>
              </a:rPr>
              <a:t>To follow your dreams. </a:t>
            </a:r>
            <a:endParaRPr lang="en-IE" dirty="0">
              <a:latin typeface="Calibri" panose="020F0502020204030204" pitchFamily="34" charset="0"/>
              <a:ea typeface="Calibri" panose="020F0502020204030204" pitchFamily="34" charset="0"/>
              <a:cs typeface="Times New Roman" panose="02020603050405020304" pitchFamily="18" charset="0"/>
            </a:endParaRPr>
          </a:p>
          <a:p>
            <a:pPr lvl="1"/>
            <a:r>
              <a:rPr lang="en-IE" dirty="0">
                <a:effectLst/>
                <a:latin typeface="Calibri" panose="020F0502020204030204" pitchFamily="34" charset="0"/>
                <a:ea typeface="Calibri" panose="020F0502020204030204" pitchFamily="34" charset="0"/>
                <a:cs typeface="Times New Roman" panose="02020603050405020304" pitchFamily="18" charset="0"/>
              </a:rPr>
              <a:t>To work hard and your dreams will come through.</a:t>
            </a:r>
          </a:p>
          <a:p>
            <a:pPr lvl="1"/>
            <a:r>
              <a:rPr lang="en-IE" dirty="0">
                <a:effectLst/>
                <a:latin typeface="Calibri" panose="020F0502020204030204" pitchFamily="34" charset="0"/>
                <a:ea typeface="Calibri" panose="020F0502020204030204" pitchFamily="34" charset="0"/>
                <a:cs typeface="Times New Roman" panose="02020603050405020304" pitchFamily="18" charset="0"/>
              </a:rPr>
              <a:t>Stand up to the bullies. </a:t>
            </a:r>
          </a:p>
          <a:p>
            <a:pPr lvl="1"/>
            <a:r>
              <a:rPr lang="en-IE" dirty="0">
                <a:effectLst/>
                <a:latin typeface="Calibri" panose="020F0502020204030204" pitchFamily="34" charset="0"/>
                <a:ea typeface="Calibri" panose="020F0502020204030204" pitchFamily="34" charset="0"/>
                <a:cs typeface="Times New Roman" panose="02020603050405020304" pitchFamily="18" charset="0"/>
              </a:rPr>
              <a:t>Don’t be afraid to stand out from the crowd. </a:t>
            </a:r>
          </a:p>
          <a:p>
            <a:pPr lvl="1"/>
            <a:r>
              <a:rPr lang="en-IE" dirty="0">
                <a:effectLst/>
                <a:latin typeface="Calibri" panose="020F0502020204030204" pitchFamily="34" charset="0"/>
                <a:ea typeface="Calibri" panose="020F0502020204030204" pitchFamily="34" charset="0"/>
                <a:cs typeface="Times New Roman" panose="02020603050405020304" pitchFamily="18" charset="0"/>
              </a:rPr>
              <a:t>Live life to the fullest even when challenges are presented. </a:t>
            </a:r>
          </a:p>
          <a:p>
            <a:pPr marL="457200"/>
            <a:endParaRPr lang="en-IE"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012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10">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19127D-3A48-4936-AFF1-6402C0DE83E5}"/>
              </a:ext>
            </a:extLst>
          </p:cNvPr>
          <p:cNvSpPr>
            <a:spLocks noGrp="1"/>
          </p:cNvSpPr>
          <p:nvPr>
            <p:ph type="title"/>
          </p:nvPr>
        </p:nvSpPr>
        <p:spPr>
          <a:xfrm>
            <a:off x="649270" y="4615840"/>
            <a:ext cx="3885141" cy="1526741"/>
          </a:xfrm>
        </p:spPr>
        <p:txBody>
          <a:bodyPr>
            <a:normAutofit/>
          </a:bodyPr>
          <a:lstStyle/>
          <a:p>
            <a:pPr algn="r"/>
            <a:endParaRPr lang="en-IE" sz="3000">
              <a:solidFill>
                <a:schemeClr val="bg1"/>
              </a:solidFill>
            </a:endParaRPr>
          </a:p>
        </p:txBody>
      </p:sp>
      <p:pic>
        <p:nvPicPr>
          <p:cNvPr id="5" name="Picture 4">
            <a:extLst>
              <a:ext uri="{FF2B5EF4-FFF2-40B4-BE49-F238E27FC236}">
                <a16:creationId xmlns:a16="http://schemas.microsoft.com/office/drawing/2014/main" id="{AE7C9CAE-1BEE-4473-AAEF-B22553FFE6EF}"/>
              </a:ext>
            </a:extLst>
          </p:cNvPr>
          <p:cNvPicPr>
            <a:picLocks noChangeAspect="1"/>
          </p:cNvPicPr>
          <p:nvPr/>
        </p:nvPicPr>
        <p:blipFill>
          <a:blip r:embed="rId2"/>
          <a:stretch>
            <a:fillRect/>
          </a:stretch>
        </p:blipFill>
        <p:spPr>
          <a:xfrm>
            <a:off x="1351120" y="4040488"/>
            <a:ext cx="9103330" cy="2412382"/>
          </a:xfrm>
          <a:prstGeom prst="rect">
            <a:avLst/>
          </a:prstGeom>
        </p:spPr>
      </p:pic>
      <p:pic>
        <p:nvPicPr>
          <p:cNvPr id="6" name="Content Placeholder 4">
            <a:extLst>
              <a:ext uri="{FF2B5EF4-FFF2-40B4-BE49-F238E27FC236}">
                <a16:creationId xmlns:a16="http://schemas.microsoft.com/office/drawing/2014/main" id="{8EB6AD81-0067-4791-A659-3D12861E7C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1516" b="3257"/>
          <a:stretch/>
        </p:blipFill>
        <p:spPr>
          <a:xfrm>
            <a:off x="2567850" y="71331"/>
            <a:ext cx="7056300" cy="3969157"/>
          </a:xfrm>
          <a:prstGeom prst="rect">
            <a:avLst/>
          </a:prstGeom>
        </p:spPr>
      </p:pic>
      <p:cxnSp>
        <p:nvCxnSpPr>
          <p:cNvPr id="35" name="Straight Connector 12">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448E2EF-EB54-4B42-985F-59DE3AF47694}"/>
              </a:ext>
            </a:extLst>
          </p:cNvPr>
          <p:cNvSpPr>
            <a:spLocks noGrp="1"/>
          </p:cNvSpPr>
          <p:nvPr>
            <p:ph idx="1"/>
          </p:nvPr>
        </p:nvSpPr>
        <p:spPr>
          <a:xfrm>
            <a:off x="4945336" y="4615840"/>
            <a:ext cx="6609921" cy="1526741"/>
          </a:xfrm>
        </p:spPr>
        <p:txBody>
          <a:bodyPr anchor="ctr">
            <a:normAutofit/>
          </a:bodyPr>
          <a:lstStyle/>
          <a:p>
            <a:endParaRPr lang="en-IE" sz="2200">
              <a:solidFill>
                <a:schemeClr val="bg1"/>
              </a:solidFill>
            </a:endParaRPr>
          </a:p>
        </p:txBody>
      </p:sp>
    </p:spTree>
    <p:extLst>
      <p:ext uri="{BB962C8B-B14F-4D97-AF65-F5344CB8AC3E}">
        <p14:creationId xmlns:p14="http://schemas.microsoft.com/office/powerpoint/2010/main" val="111883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4818BA-F3D2-4570-A214-A2319BEA3461}"/>
              </a:ext>
            </a:extLst>
          </p:cNvPr>
          <p:cNvSpPr>
            <a:spLocks noGrp="1"/>
          </p:cNvSpPr>
          <p:nvPr>
            <p:ph type="title"/>
          </p:nvPr>
        </p:nvSpPr>
        <p:spPr>
          <a:xfrm>
            <a:off x="4654296" y="329184"/>
            <a:ext cx="6894576" cy="1783080"/>
          </a:xfrm>
        </p:spPr>
        <p:txBody>
          <a:bodyPr anchor="b">
            <a:normAutofit/>
          </a:bodyPr>
          <a:lstStyle/>
          <a:p>
            <a:r>
              <a:rPr lang="en-IE" sz="5400" b="1">
                <a:effectLst>
                  <a:outerShdw blurRad="38100" dist="38100" dir="2700000" algn="tl">
                    <a:srgbClr val="000000">
                      <a:alpha val="43137"/>
                    </a:srgbClr>
                  </a:outerShdw>
                </a:effectLst>
              </a:rPr>
              <a:t>The Ending </a:t>
            </a:r>
          </a:p>
        </p:txBody>
      </p:sp>
      <p:pic>
        <p:nvPicPr>
          <p:cNvPr id="2052" name="Picture 4" descr="Facebook">
            <a:extLst>
              <a:ext uri="{FF2B5EF4-FFF2-40B4-BE49-F238E27FC236}">
                <a16:creationId xmlns:a16="http://schemas.microsoft.com/office/drawing/2014/main" id="{9C9D3317-D4BB-4557-8E7F-723D3E165F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4041316"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a:noFill/>
          <a:extLst>
            <a:ext uri="{909E8E84-426E-40DD-AFC4-6F175D3DCCD1}">
              <a14:hiddenFill xmlns:a14="http://schemas.microsoft.com/office/drawing/2010/main">
                <a:solidFill>
                  <a:srgbClr val="FFFFFF"/>
                </a:solidFill>
              </a14:hiddenFill>
            </a:ext>
          </a:extLst>
        </p:spPr>
      </p:pic>
      <p:sp>
        <p:nvSpPr>
          <p:cNvPr id="139"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46318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ING STREET - Film Reviews - Crossfader">
            <a:extLst>
              <a:ext uri="{FF2B5EF4-FFF2-40B4-BE49-F238E27FC236}">
                <a16:creationId xmlns:a16="http://schemas.microsoft.com/office/drawing/2014/main" id="{8471DD60-8CA0-4487-8D11-E48C417E2A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
          <a:stretch/>
        </p:blipFill>
        <p:spPr bwMode="auto">
          <a:xfrm>
            <a:off x="1" y="4267200"/>
            <a:ext cx="405108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F0A91EB-AADE-4365-A47B-779B6B0A7672}"/>
              </a:ext>
            </a:extLst>
          </p:cNvPr>
          <p:cNvSpPr>
            <a:spLocks noGrp="1"/>
          </p:cNvSpPr>
          <p:nvPr>
            <p:ph idx="1"/>
          </p:nvPr>
        </p:nvSpPr>
        <p:spPr>
          <a:xfrm>
            <a:off x="4654296" y="2706624"/>
            <a:ext cx="6894576" cy="3483864"/>
          </a:xfrm>
        </p:spPr>
        <p:txBody>
          <a:bodyPr>
            <a:normAutofit fontScale="92500" lnSpcReduction="10000"/>
          </a:bodyPr>
          <a:lstStyle/>
          <a:p>
            <a:r>
              <a:rPr lang="en-IE" dirty="0"/>
              <a:t>The ending presents audiences once again with the main themes of the film; young love and escapism. Conor has performed at the end of year disco with his band and is celebrating its success. This is happening at the same time that his life at home continues to be difficult for him. The concert and his music continues to offer him an escape from his sad reality. </a:t>
            </a:r>
          </a:p>
          <a:p>
            <a:r>
              <a:rPr lang="en-IE" dirty="0" err="1"/>
              <a:t>Raphena</a:t>
            </a:r>
            <a:r>
              <a:rPr lang="en-IE" dirty="0"/>
              <a:t> comes to his concert and it is clear to audiences that she has fallen in love with Conor. </a:t>
            </a:r>
          </a:p>
        </p:txBody>
      </p:sp>
    </p:spTree>
    <p:extLst>
      <p:ext uri="{BB962C8B-B14F-4D97-AF65-F5344CB8AC3E}">
        <p14:creationId xmlns:p14="http://schemas.microsoft.com/office/powerpoint/2010/main" val="2285861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The Stars Of Sing Street On Fame, Dublin And The Film's Ending">
            <a:extLst>
              <a:ext uri="{FF2B5EF4-FFF2-40B4-BE49-F238E27FC236}">
                <a16:creationId xmlns:a16="http://schemas.microsoft.com/office/drawing/2014/main" id="{D758B80A-B983-4CDF-A75C-0204B1E4C6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870" r="15228" b="1"/>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9DAFD78-8094-484B-81AF-AD30D40EEAAF}"/>
              </a:ext>
            </a:extLst>
          </p:cNvPr>
          <p:cNvSpPr>
            <a:spLocks noGrp="1"/>
          </p:cNvSpPr>
          <p:nvPr>
            <p:ph idx="1"/>
          </p:nvPr>
        </p:nvSpPr>
        <p:spPr>
          <a:xfrm>
            <a:off x="6096000" y="281354"/>
            <a:ext cx="6096000" cy="6575059"/>
          </a:xfrm>
        </p:spPr>
        <p:txBody>
          <a:bodyPr>
            <a:normAutofit/>
          </a:bodyPr>
          <a:lstStyle/>
          <a:p>
            <a:r>
              <a:rPr lang="en-IE" sz="3200" dirty="0"/>
              <a:t>The young couple decide that there is nothing left for them in Ireland. They are going to run away together to London and try and forge a career as a model and a musician. </a:t>
            </a:r>
          </a:p>
          <a:p>
            <a:r>
              <a:rPr lang="en-IE" sz="3200" dirty="0"/>
              <a:t>This idea presents audiences with a very romantic, almost fairy-tale version of young love. The music used in the soundtrack at this point in the film is upbeat and exciting to match the action of the characters on screen. </a:t>
            </a:r>
          </a:p>
        </p:txBody>
      </p:sp>
    </p:spTree>
    <p:extLst>
      <p:ext uri="{BB962C8B-B14F-4D97-AF65-F5344CB8AC3E}">
        <p14:creationId xmlns:p14="http://schemas.microsoft.com/office/powerpoint/2010/main" val="2166451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ing Street Movie Review">
            <a:extLst>
              <a:ext uri="{FF2B5EF4-FFF2-40B4-BE49-F238E27FC236}">
                <a16:creationId xmlns:a16="http://schemas.microsoft.com/office/drawing/2014/main" id="{7217AA0E-D42F-4159-94CA-BC892CD967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454" r="31566" b="2"/>
          <a:stretch/>
        </p:blipFill>
        <p:spPr bwMode="auto">
          <a:xfrm>
            <a:off x="1068130" y="1028701"/>
            <a:ext cx="3876165" cy="433817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F3330C2-4BA4-4763-82EE-176DE81389DE}"/>
              </a:ext>
            </a:extLst>
          </p:cNvPr>
          <p:cNvSpPr>
            <a:spLocks noGrp="1"/>
          </p:cNvSpPr>
          <p:nvPr>
            <p:ph idx="1"/>
          </p:nvPr>
        </p:nvSpPr>
        <p:spPr>
          <a:xfrm>
            <a:off x="5134708" y="436098"/>
            <a:ext cx="7057290" cy="5964274"/>
          </a:xfrm>
        </p:spPr>
        <p:txBody>
          <a:bodyPr anchor="t">
            <a:normAutofit/>
          </a:bodyPr>
          <a:lstStyle/>
          <a:p>
            <a:r>
              <a:rPr lang="en-IE" dirty="0"/>
              <a:t>Conor returns home to collect his stuff and say one final goodbye to his mum, as he gets set to leave his old life behind. Conor’s older brother, Brendan gives them a lift to the harbour. </a:t>
            </a:r>
          </a:p>
          <a:p>
            <a:r>
              <a:rPr lang="en-IE" dirty="0"/>
              <a:t>This part of the film is emotional, as Conor must say goodbye to his brother, whom he loves dearly. </a:t>
            </a:r>
          </a:p>
          <a:p>
            <a:r>
              <a:rPr lang="en-IE" dirty="0"/>
              <a:t>The closing scene of the movie is symbolic of Brendan’s comment of being a ‘jet stream’ – Conor and </a:t>
            </a:r>
            <a:r>
              <a:rPr lang="en-IE" dirty="0" err="1"/>
              <a:t>Raphena</a:t>
            </a:r>
            <a:r>
              <a:rPr lang="en-IE" dirty="0"/>
              <a:t> have decided to follow their dream, they are unsure what their future holds, but are happy to be together, against all odds.</a:t>
            </a:r>
          </a:p>
        </p:txBody>
      </p:sp>
      <p:sp>
        <p:nvSpPr>
          <p:cNvPr id="73" name="Rectangle 72">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902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979C8-67C2-4F96-ADFF-62CC3640166F}"/>
              </a:ext>
            </a:extLst>
          </p:cNvPr>
          <p:cNvSpPr>
            <a:spLocks noGrp="1"/>
          </p:cNvSpPr>
          <p:nvPr>
            <p:ph type="title"/>
          </p:nvPr>
        </p:nvSpPr>
        <p:spPr>
          <a:xfrm>
            <a:off x="466722" y="586855"/>
            <a:ext cx="3201366" cy="3387497"/>
          </a:xfrm>
        </p:spPr>
        <p:txBody>
          <a:bodyPr anchor="b">
            <a:normAutofit/>
          </a:bodyPr>
          <a:lstStyle/>
          <a:p>
            <a:pPr algn="r"/>
            <a:r>
              <a:rPr lang="en-IE" sz="4000">
                <a:solidFill>
                  <a:srgbClr val="FFFFFF"/>
                </a:solidFill>
              </a:rPr>
              <a:t>Before we watch it take down some notes:</a:t>
            </a:r>
          </a:p>
        </p:txBody>
      </p:sp>
      <p:sp>
        <p:nvSpPr>
          <p:cNvPr id="3" name="Content Placeholder 2">
            <a:extLst>
              <a:ext uri="{FF2B5EF4-FFF2-40B4-BE49-F238E27FC236}">
                <a16:creationId xmlns:a16="http://schemas.microsoft.com/office/drawing/2014/main" id="{1CABB95D-20C5-4E01-9B71-1EB6AF61D9C6}"/>
              </a:ext>
            </a:extLst>
          </p:cNvPr>
          <p:cNvSpPr>
            <a:spLocks noGrp="1"/>
          </p:cNvSpPr>
          <p:nvPr>
            <p:ph idx="1"/>
          </p:nvPr>
        </p:nvSpPr>
        <p:spPr>
          <a:xfrm>
            <a:off x="4134810" y="10138"/>
            <a:ext cx="8054141" cy="6728287"/>
          </a:xfrm>
        </p:spPr>
        <p:txBody>
          <a:bodyPr anchor="ctr">
            <a:normAutofit/>
          </a:bodyPr>
          <a:lstStyle/>
          <a:p>
            <a:r>
              <a:rPr lang="en-IE" sz="3200" dirty="0">
                <a:effectLst/>
                <a:latin typeface="Calibri" panose="020F0502020204030204" pitchFamily="34" charset="0"/>
                <a:ea typeface="Calibri" panose="020F0502020204030204" pitchFamily="34" charset="0"/>
                <a:cs typeface="Times New Roman" panose="02020603050405020304" pitchFamily="18" charset="0"/>
              </a:rPr>
              <a:t>Who directed the film? John Carney </a:t>
            </a:r>
          </a:p>
          <a:p>
            <a:r>
              <a:rPr lang="en-IE" sz="3200" dirty="0">
                <a:effectLst/>
                <a:latin typeface="Calibri" panose="020F0502020204030204" pitchFamily="34" charset="0"/>
                <a:ea typeface="Calibri" panose="020F0502020204030204" pitchFamily="34" charset="0"/>
                <a:cs typeface="Times New Roman" panose="02020603050405020304" pitchFamily="18" charset="0"/>
              </a:rPr>
              <a:t>Who produced the film? Irish Film Board </a:t>
            </a:r>
          </a:p>
          <a:p>
            <a:r>
              <a:rPr lang="en-IE" sz="3200" dirty="0">
                <a:effectLst/>
                <a:latin typeface="Calibri" panose="020F0502020204030204" pitchFamily="34" charset="0"/>
                <a:ea typeface="Calibri" panose="020F0502020204030204" pitchFamily="34" charset="0"/>
                <a:cs typeface="Times New Roman" panose="02020603050405020304" pitchFamily="18" charset="0"/>
              </a:rPr>
              <a:t>What year is the film set in? 1985 </a:t>
            </a:r>
          </a:p>
          <a:p>
            <a:r>
              <a:rPr lang="en-IE" sz="3200" dirty="0">
                <a:effectLst/>
                <a:latin typeface="Calibri" panose="020F0502020204030204" pitchFamily="34" charset="0"/>
                <a:ea typeface="Calibri" panose="020F0502020204030204" pitchFamily="34" charset="0"/>
                <a:cs typeface="Times New Roman" panose="02020603050405020304" pitchFamily="18" charset="0"/>
              </a:rPr>
              <a:t>What was life like in this era?  High unemployment rates due to a recession, a lot of young Irish people were emigrating, ongoing troubles in the North.</a:t>
            </a:r>
          </a:p>
          <a:p>
            <a:r>
              <a:rPr lang="en-IE" sz="3200" dirty="0">
                <a:effectLst/>
                <a:latin typeface="Calibri" panose="020F0502020204030204" pitchFamily="34" charset="0"/>
                <a:ea typeface="Calibri" panose="020F0502020204030204" pitchFamily="34" charset="0"/>
                <a:cs typeface="Times New Roman" panose="02020603050405020304" pitchFamily="18" charset="0"/>
              </a:rPr>
              <a:t>What were some of the main struggles for people? Financial struggles, social problems. </a:t>
            </a:r>
          </a:p>
          <a:p>
            <a:r>
              <a:rPr lang="en-IE" sz="3200" dirty="0">
                <a:effectLst/>
                <a:latin typeface="Calibri" panose="020F0502020204030204" pitchFamily="34" charset="0"/>
                <a:ea typeface="Calibri" panose="020F0502020204030204" pitchFamily="34" charset="0"/>
                <a:cs typeface="Times New Roman" panose="02020603050405020304" pitchFamily="18" charset="0"/>
              </a:rPr>
              <a:t>What town is the film set in? Dublin city. </a:t>
            </a:r>
          </a:p>
          <a:p>
            <a:endParaRPr lang="en-IE" sz="3200" dirty="0"/>
          </a:p>
        </p:txBody>
      </p:sp>
    </p:spTree>
    <p:extLst>
      <p:ext uri="{BB962C8B-B14F-4D97-AF65-F5344CB8AC3E}">
        <p14:creationId xmlns:p14="http://schemas.microsoft.com/office/powerpoint/2010/main" val="1688200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EA502-EEDE-4033-A79A-B08DBDBE2332}"/>
              </a:ext>
            </a:extLst>
          </p:cNvPr>
          <p:cNvSpPr>
            <a:spLocks noGrp="1"/>
          </p:cNvSpPr>
          <p:nvPr>
            <p:ph type="title"/>
          </p:nvPr>
        </p:nvSpPr>
        <p:spPr/>
        <p:txBody>
          <a:bodyPr/>
          <a:lstStyle/>
          <a:p>
            <a:r>
              <a:rPr lang="en-IE" b="1" dirty="0">
                <a:latin typeface="Arial" panose="020B0604020202020204" pitchFamily="34" charset="0"/>
                <a:cs typeface="Arial" panose="020B0604020202020204" pitchFamily="34" charset="0"/>
              </a:rPr>
              <a:t>Studied Film Checklist</a:t>
            </a:r>
          </a:p>
        </p:txBody>
      </p:sp>
      <p:sp>
        <p:nvSpPr>
          <p:cNvPr id="3" name="Content Placeholder 2">
            <a:extLst>
              <a:ext uri="{FF2B5EF4-FFF2-40B4-BE49-F238E27FC236}">
                <a16:creationId xmlns:a16="http://schemas.microsoft.com/office/drawing/2014/main" id="{D2016A04-17E5-4F68-8F15-44DB2B18F1C3}"/>
              </a:ext>
            </a:extLst>
          </p:cNvPr>
          <p:cNvSpPr>
            <a:spLocks noGrp="1"/>
          </p:cNvSpPr>
          <p:nvPr>
            <p:ph idx="1"/>
          </p:nvPr>
        </p:nvSpPr>
        <p:spPr>
          <a:xfrm>
            <a:off x="838200" y="1690688"/>
            <a:ext cx="10515600" cy="4351338"/>
          </a:xfrm>
        </p:spPr>
        <p:txBody>
          <a:bodyPr>
            <a:normAutofit/>
          </a:bodyPr>
          <a:lstStyle/>
          <a:p>
            <a:pPr>
              <a:buFont typeface="Wingdings" panose="05000000000000000000" pitchFamily="2" charset="2"/>
              <a:buChar char="ü"/>
            </a:pPr>
            <a:r>
              <a:rPr lang="en-IE" sz="3200" dirty="0"/>
              <a:t>Characters </a:t>
            </a:r>
          </a:p>
          <a:p>
            <a:pPr>
              <a:buFont typeface="Wingdings" panose="05000000000000000000" pitchFamily="2" charset="2"/>
              <a:buChar char="ü"/>
            </a:pPr>
            <a:r>
              <a:rPr lang="en-IE" sz="3200" dirty="0"/>
              <a:t>Setting </a:t>
            </a:r>
          </a:p>
          <a:p>
            <a:pPr>
              <a:buFont typeface="Wingdings" panose="05000000000000000000" pitchFamily="2" charset="2"/>
              <a:buChar char="ü"/>
            </a:pPr>
            <a:r>
              <a:rPr lang="en-IE" sz="3200" dirty="0"/>
              <a:t>Plot </a:t>
            </a:r>
          </a:p>
          <a:p>
            <a:pPr>
              <a:buFont typeface="Wingdings" panose="05000000000000000000" pitchFamily="2" charset="2"/>
              <a:buChar char="ü"/>
            </a:pPr>
            <a:r>
              <a:rPr lang="en-IE" sz="3200" dirty="0"/>
              <a:t>Theme </a:t>
            </a:r>
          </a:p>
          <a:p>
            <a:pPr>
              <a:buFont typeface="Wingdings" panose="05000000000000000000" pitchFamily="2" charset="2"/>
              <a:buChar char="ü"/>
            </a:pPr>
            <a:r>
              <a:rPr lang="en-IE" sz="3200" dirty="0"/>
              <a:t>Images </a:t>
            </a:r>
          </a:p>
          <a:p>
            <a:pPr>
              <a:buFont typeface="Wingdings" panose="05000000000000000000" pitchFamily="2" charset="2"/>
              <a:buChar char="ü"/>
            </a:pPr>
            <a:r>
              <a:rPr lang="en-IE" sz="3200" dirty="0"/>
              <a:t>Cinematography</a:t>
            </a:r>
          </a:p>
          <a:p>
            <a:pPr>
              <a:buFont typeface="Wingdings" panose="05000000000000000000" pitchFamily="2" charset="2"/>
              <a:buChar char="ü"/>
            </a:pPr>
            <a:r>
              <a:rPr lang="en-IE" sz="3200" dirty="0"/>
              <a:t>Personal response  </a:t>
            </a:r>
          </a:p>
        </p:txBody>
      </p:sp>
    </p:spTree>
    <p:extLst>
      <p:ext uri="{BB962C8B-B14F-4D97-AF65-F5344CB8AC3E}">
        <p14:creationId xmlns:p14="http://schemas.microsoft.com/office/powerpoint/2010/main" val="1840846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DF6B0F-72F5-423F-9F00-8216F54127CA}"/>
              </a:ext>
            </a:extLst>
          </p:cNvPr>
          <p:cNvSpPr>
            <a:spLocks noGrp="1"/>
          </p:cNvSpPr>
          <p:nvPr>
            <p:ph type="title"/>
          </p:nvPr>
        </p:nvSpPr>
        <p:spPr>
          <a:xfrm>
            <a:off x="466722" y="586855"/>
            <a:ext cx="3201366" cy="3387497"/>
          </a:xfrm>
        </p:spPr>
        <p:txBody>
          <a:bodyPr anchor="b">
            <a:normAutofit/>
          </a:bodyPr>
          <a:lstStyle/>
          <a:p>
            <a:pPr algn="r"/>
            <a:r>
              <a:rPr lang="en-IE" sz="40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Watch up to 20:30</a:t>
            </a:r>
            <a:endParaRPr lang="en-IE" sz="4000">
              <a:solidFill>
                <a:srgbClr val="FFFFFF"/>
              </a:solidFill>
            </a:endParaRPr>
          </a:p>
        </p:txBody>
      </p:sp>
      <p:sp>
        <p:nvSpPr>
          <p:cNvPr id="3" name="Content Placeholder 2">
            <a:extLst>
              <a:ext uri="{FF2B5EF4-FFF2-40B4-BE49-F238E27FC236}">
                <a16:creationId xmlns:a16="http://schemas.microsoft.com/office/drawing/2014/main" id="{898627F9-51CA-4C35-A24E-E8FDCBE04590}"/>
              </a:ext>
            </a:extLst>
          </p:cNvPr>
          <p:cNvSpPr>
            <a:spLocks noGrp="1"/>
          </p:cNvSpPr>
          <p:nvPr>
            <p:ph idx="1"/>
          </p:nvPr>
        </p:nvSpPr>
        <p:spPr>
          <a:xfrm>
            <a:off x="4037826" y="30417"/>
            <a:ext cx="8151125" cy="6858001"/>
          </a:xfrm>
        </p:spPr>
        <p:txBody>
          <a:bodyPr anchor="ctr">
            <a:noAutofit/>
          </a:bodyPr>
          <a:lstStyle/>
          <a:p>
            <a:r>
              <a:rPr lang="en-IE" sz="3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What’s the name of the main character?   </a:t>
            </a:r>
          </a:p>
          <a:p>
            <a:pPr marL="0" indent="0">
              <a:buNone/>
            </a:pPr>
            <a:r>
              <a:rPr lang="en-IE" sz="3000" dirty="0">
                <a:effectLst/>
                <a:latin typeface="Calibri" panose="020F0502020204030204" pitchFamily="34" charset="0"/>
                <a:ea typeface="Calibri" panose="020F0502020204030204" pitchFamily="34" charset="0"/>
                <a:cs typeface="Times New Roman" panose="02020603050405020304" pitchFamily="18" charset="0"/>
              </a:rPr>
              <a:t>Conor Lawlor </a:t>
            </a:r>
          </a:p>
          <a:p>
            <a:r>
              <a:rPr lang="en-IE" sz="3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 instrument is he playing in the opening scene? </a:t>
            </a:r>
          </a:p>
          <a:p>
            <a:pPr marL="0" indent="0">
              <a:buNone/>
            </a:pPr>
            <a:r>
              <a:rPr lang="en-IE" sz="3000" dirty="0">
                <a:effectLst/>
                <a:latin typeface="Calibri" panose="020F0502020204030204" pitchFamily="34" charset="0"/>
                <a:ea typeface="Calibri" panose="020F0502020204030204" pitchFamily="34" charset="0"/>
                <a:cs typeface="Times New Roman" panose="02020603050405020304" pitchFamily="18" charset="0"/>
              </a:rPr>
              <a:t>Guitar </a:t>
            </a:r>
          </a:p>
          <a:p>
            <a:r>
              <a:rPr lang="en-IE" sz="3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 problems are Conor’s parents experiencing? </a:t>
            </a:r>
          </a:p>
          <a:p>
            <a:pPr marL="0" indent="0">
              <a:buNone/>
            </a:pPr>
            <a:r>
              <a:rPr lang="en-IE" sz="3000" dirty="0">
                <a:effectLst/>
                <a:latin typeface="Calibri" panose="020F0502020204030204" pitchFamily="34" charset="0"/>
                <a:ea typeface="Calibri" panose="020F0502020204030204" pitchFamily="34" charset="0"/>
                <a:cs typeface="Times New Roman" panose="02020603050405020304" pitchFamily="18" charset="0"/>
              </a:rPr>
              <a:t>They are struggling financially </a:t>
            </a:r>
          </a:p>
          <a:p>
            <a:r>
              <a:rPr lang="en-IE" sz="3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 is Conor forced to do? </a:t>
            </a:r>
          </a:p>
          <a:p>
            <a:pPr marL="0" indent="0">
              <a:buNone/>
            </a:pPr>
            <a:r>
              <a:rPr lang="en-IE" sz="3000" dirty="0">
                <a:effectLst/>
                <a:latin typeface="Calibri" panose="020F0502020204030204" pitchFamily="34" charset="0"/>
                <a:ea typeface="Calibri" panose="020F0502020204030204" pitchFamily="34" charset="0"/>
                <a:cs typeface="Times New Roman" panose="02020603050405020304" pitchFamily="18" charset="0"/>
              </a:rPr>
              <a:t>To move schools </a:t>
            </a:r>
          </a:p>
          <a:p>
            <a:r>
              <a:rPr lang="en-IE" sz="3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 is your initial impression of Conor’s new school? </a:t>
            </a:r>
          </a:p>
          <a:p>
            <a:pPr marL="0" indent="0">
              <a:buNone/>
            </a:pPr>
            <a:r>
              <a:rPr lang="en-IE" sz="3000" dirty="0">
                <a:effectLst/>
                <a:latin typeface="Calibri" panose="020F0502020204030204" pitchFamily="34" charset="0"/>
                <a:ea typeface="Calibri" panose="020F0502020204030204" pitchFamily="34" charset="0"/>
                <a:cs typeface="Times New Roman" panose="02020603050405020304" pitchFamily="18" charset="0"/>
              </a:rPr>
              <a:t>Full of loud, intimidating, boisterous  young boys. </a:t>
            </a:r>
          </a:p>
        </p:txBody>
      </p:sp>
    </p:spTree>
    <p:extLst>
      <p:ext uri="{BB962C8B-B14F-4D97-AF65-F5344CB8AC3E}">
        <p14:creationId xmlns:p14="http://schemas.microsoft.com/office/powerpoint/2010/main" val="99441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655753-A195-4478-A93B-483950DA3AC3}"/>
              </a:ext>
            </a:extLst>
          </p:cNvPr>
          <p:cNvSpPr>
            <a:spLocks noGrp="1"/>
          </p:cNvSpPr>
          <p:nvPr>
            <p:ph idx="1"/>
          </p:nvPr>
        </p:nvSpPr>
        <p:spPr>
          <a:xfrm>
            <a:off x="450575" y="477078"/>
            <a:ext cx="11516138" cy="6380922"/>
          </a:xfrm>
        </p:spPr>
        <p:txBody>
          <a:bodyPr>
            <a:normAutofit fontScale="92500" lnSpcReduction="10000"/>
          </a:bodyPr>
          <a:lstStyle/>
          <a:p>
            <a:r>
              <a:rPr lang="en-IE" sz="2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How do the other students treat him? </a:t>
            </a:r>
          </a:p>
          <a:p>
            <a:pPr marL="0" indent="0">
              <a:buNone/>
            </a:pPr>
            <a:r>
              <a:rPr lang="en-IE" sz="2800" dirty="0">
                <a:effectLst/>
                <a:latin typeface="Calibri" panose="020F0502020204030204" pitchFamily="34" charset="0"/>
                <a:ea typeface="Calibri" panose="020F0502020204030204" pitchFamily="34" charset="0"/>
                <a:cs typeface="Times New Roman" panose="02020603050405020304" pitchFamily="18" charset="0"/>
              </a:rPr>
              <a:t>They exclude him and they judge him.</a:t>
            </a:r>
          </a:p>
          <a:p>
            <a:r>
              <a:rPr lang="en-IE" sz="2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 are some of the social problems mentioned in the film?</a:t>
            </a:r>
          </a:p>
          <a:p>
            <a:pPr marL="0" indent="0">
              <a:buNone/>
            </a:pPr>
            <a:r>
              <a:rPr lang="en-IE" sz="2800" dirty="0">
                <a:effectLst/>
                <a:latin typeface="Calibri" panose="020F0502020204030204" pitchFamily="34" charset="0"/>
                <a:ea typeface="Calibri" panose="020F0502020204030204" pitchFamily="34" charset="0"/>
                <a:cs typeface="Times New Roman" panose="02020603050405020304" pitchFamily="18" charset="0"/>
              </a:rPr>
              <a:t>Unemployment, drug addiction </a:t>
            </a:r>
          </a:p>
          <a:p>
            <a:r>
              <a:rPr lang="en-IE" sz="2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What’s the name of the student who befriends Conor? </a:t>
            </a:r>
          </a:p>
          <a:p>
            <a:pPr marL="0" indent="0">
              <a:buNone/>
            </a:pPr>
            <a:r>
              <a:rPr lang="en-IE" sz="2800" dirty="0">
                <a:effectLst/>
                <a:latin typeface="Calibri" panose="020F0502020204030204" pitchFamily="34" charset="0"/>
                <a:ea typeface="Calibri" panose="020F0502020204030204" pitchFamily="34" charset="0"/>
                <a:cs typeface="Times New Roman" panose="02020603050405020304" pitchFamily="18" charset="0"/>
              </a:rPr>
              <a:t>Darren </a:t>
            </a:r>
          </a:p>
          <a:p>
            <a:r>
              <a:rPr lang="en-IE" sz="2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Who’s house does he bring him to?  </a:t>
            </a:r>
          </a:p>
          <a:p>
            <a:pPr marL="0" indent="0">
              <a:buNone/>
            </a:pPr>
            <a:r>
              <a:rPr lang="en-IE" sz="2800" dirty="0">
                <a:effectLst/>
                <a:latin typeface="Calibri" panose="020F0502020204030204" pitchFamily="34" charset="0"/>
                <a:ea typeface="Calibri" panose="020F0502020204030204" pitchFamily="34" charset="0"/>
                <a:cs typeface="Times New Roman" panose="02020603050405020304" pitchFamily="18" charset="0"/>
              </a:rPr>
              <a:t>Eamon’s house </a:t>
            </a:r>
          </a:p>
          <a:p>
            <a:r>
              <a:rPr lang="en-IE" sz="2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What’s a futurist? </a:t>
            </a:r>
          </a:p>
          <a:p>
            <a:pPr marL="0" indent="0">
              <a:buNone/>
            </a:pPr>
            <a:r>
              <a:rPr lang="en-IE" sz="2800" dirty="0">
                <a:effectLst/>
                <a:latin typeface="Calibri" panose="020F0502020204030204" pitchFamily="34" charset="0"/>
                <a:ea typeface="Calibri" panose="020F0502020204030204" pitchFamily="34" charset="0"/>
                <a:cs typeface="Times New Roman" panose="02020603050405020304" pitchFamily="18" charset="0"/>
              </a:rPr>
              <a:t>Someone who looks to the future </a:t>
            </a:r>
          </a:p>
          <a:p>
            <a:r>
              <a:rPr lang="en-IE" sz="2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Who do the boys ask to join the band? </a:t>
            </a:r>
          </a:p>
          <a:p>
            <a:pPr marL="0" indent="0">
              <a:buNone/>
            </a:pPr>
            <a:r>
              <a:rPr lang="en-IE" sz="2800" dirty="0" err="1">
                <a:effectLst/>
                <a:latin typeface="Calibri" panose="020F0502020204030204" pitchFamily="34" charset="0"/>
                <a:ea typeface="Calibri" panose="020F0502020204030204" pitchFamily="34" charset="0"/>
                <a:cs typeface="Times New Roman" panose="02020603050405020304" pitchFamily="18" charset="0"/>
              </a:rPr>
              <a:t>Ngig</a:t>
            </a:r>
            <a:endParaRPr lang="en-IE" sz="2800" dirty="0">
              <a:effectLst/>
              <a:latin typeface="Calibri" panose="020F0502020204030204" pitchFamily="34" charset="0"/>
              <a:ea typeface="Calibri" panose="020F0502020204030204" pitchFamily="34" charset="0"/>
              <a:cs typeface="Times New Roman" panose="02020603050405020304" pitchFamily="18" charset="0"/>
            </a:endParaRPr>
          </a:p>
          <a:p>
            <a:r>
              <a:rPr lang="en-IE" sz="2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 is the name of the band? </a:t>
            </a:r>
          </a:p>
          <a:p>
            <a:pPr marL="0" indent="0">
              <a:buNone/>
            </a:pPr>
            <a:r>
              <a:rPr lang="fr-FR" sz="2800" dirty="0" err="1">
                <a:effectLst/>
                <a:latin typeface="Calibri" panose="020F0502020204030204" pitchFamily="34" charset="0"/>
                <a:ea typeface="Calibri" panose="020F0502020204030204" pitchFamily="34" charset="0"/>
                <a:cs typeface="Times New Roman" panose="02020603050405020304" pitchFamily="18" charset="0"/>
              </a:rPr>
              <a:t>Sing</a:t>
            </a:r>
            <a:r>
              <a:rPr lang="fr-FR" sz="2800" dirty="0">
                <a:effectLst/>
                <a:latin typeface="Calibri" panose="020F0502020204030204" pitchFamily="34" charset="0"/>
                <a:ea typeface="Calibri" panose="020F0502020204030204" pitchFamily="34" charset="0"/>
                <a:cs typeface="Times New Roman" panose="02020603050405020304" pitchFamily="18" charset="0"/>
              </a:rPr>
              <a:t> Street </a:t>
            </a:r>
            <a:endParaRPr lang="en-IE"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62338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arn(inVertical)">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circle(in)">
                                      <p:cBhvr>
                                        <p:cTn id="59" dur="2000"/>
                                        <p:tgtEl>
                                          <p:spTgt spid="3">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circle(in)">
                                      <p:cBhvr>
                                        <p:cTn id="64" dur="2000"/>
                                        <p:tgtEl>
                                          <p:spTgt spid="3">
                                            <p:txEl>
                                              <p:pRg st="11" end="1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Effect transition="in" filter="barn(inVertical)">
                                      <p:cBhvr>
                                        <p:cTn id="69" dur="500"/>
                                        <p:tgtEl>
                                          <p:spTgt spid="3">
                                            <p:txEl>
                                              <p:pRg st="12" end="1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3">
                                            <p:txEl>
                                              <p:pRg st="13" end="13"/>
                                            </p:txEl>
                                          </p:spTgt>
                                        </p:tgtEl>
                                        <p:attrNameLst>
                                          <p:attrName>style.visibility</p:attrName>
                                        </p:attrNameLst>
                                      </p:cBhvr>
                                      <p:to>
                                        <p:strVal val="visible"/>
                                      </p:to>
                                    </p:set>
                                    <p:animEffect transition="in" filter="barn(inVertical)">
                                      <p:cBhvr>
                                        <p:cTn id="7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person, table, food, sitting&#10;&#10;Description automatically generated">
            <a:extLst>
              <a:ext uri="{FF2B5EF4-FFF2-40B4-BE49-F238E27FC236}">
                <a16:creationId xmlns:a16="http://schemas.microsoft.com/office/drawing/2014/main" id="{E0D23475-07F7-4BBB-9F3E-74F369B2D302}"/>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7815" b="-2"/>
          <a:stretch/>
        </p:blipFill>
        <p:spPr>
          <a:xfrm>
            <a:off x="4038599" y="10"/>
            <a:ext cx="8160026" cy="6875809"/>
          </a:xfrm>
          <a:prstGeom prst="rect">
            <a:avLst/>
          </a:prstGeom>
        </p:spPr>
      </p:pic>
      <p:sp>
        <p:nvSpPr>
          <p:cNvPr id="17" name="Freeform: Shape 1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FAB1B6B-90FB-44B1-81A5-4C438E3BF924}"/>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Section1 – What have we learned so far?</a:t>
            </a:r>
          </a:p>
        </p:txBody>
      </p:sp>
      <p:sp>
        <p:nvSpPr>
          <p:cNvPr id="6" name="TextBox 5">
            <a:extLst>
              <a:ext uri="{FF2B5EF4-FFF2-40B4-BE49-F238E27FC236}">
                <a16:creationId xmlns:a16="http://schemas.microsoft.com/office/drawing/2014/main" id="{F18E26CC-0750-461C-B31A-2E16DD6B55D7}"/>
              </a:ext>
            </a:extLst>
          </p:cNvPr>
          <p:cNvSpPr txBox="1"/>
          <p:nvPr/>
        </p:nvSpPr>
        <p:spPr>
          <a:xfrm>
            <a:off x="9758534" y="6675764"/>
            <a:ext cx="2440091"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www.film-rezensionen.de/2016/05/sing-street/">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IE" sz="700">
              <a:solidFill>
                <a:srgbClr val="FFFFFF"/>
              </a:solidFill>
            </a:endParaRPr>
          </a:p>
        </p:txBody>
      </p:sp>
    </p:spTree>
    <p:extLst>
      <p:ext uri="{BB962C8B-B14F-4D97-AF65-F5344CB8AC3E}">
        <p14:creationId xmlns:p14="http://schemas.microsoft.com/office/powerpoint/2010/main" val="2305648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310864-056E-4532-86E8-ECA20331A648}"/>
              </a:ext>
            </a:extLst>
          </p:cNvPr>
          <p:cNvSpPr>
            <a:spLocks noGrp="1"/>
          </p:cNvSpPr>
          <p:nvPr>
            <p:ph type="title"/>
          </p:nvPr>
        </p:nvSpPr>
        <p:spPr>
          <a:xfrm>
            <a:off x="466722" y="586855"/>
            <a:ext cx="3201366" cy="3387497"/>
          </a:xfrm>
        </p:spPr>
        <p:txBody>
          <a:bodyPr anchor="b">
            <a:normAutofit/>
          </a:bodyPr>
          <a:lstStyle/>
          <a:p>
            <a:pPr algn="r"/>
            <a:r>
              <a:rPr lang="en-IE" sz="4000" b="1">
                <a:solidFill>
                  <a:srgbClr val="FFFFFF"/>
                </a:solidFill>
                <a:latin typeface="Arial" panose="020B0604020202020204" pitchFamily="34" charset="0"/>
                <a:cs typeface="Arial" panose="020B0604020202020204" pitchFamily="34" charset="0"/>
              </a:rPr>
              <a:t>Characters</a:t>
            </a:r>
          </a:p>
        </p:txBody>
      </p:sp>
      <p:sp>
        <p:nvSpPr>
          <p:cNvPr id="3" name="Content Placeholder 2">
            <a:extLst>
              <a:ext uri="{FF2B5EF4-FFF2-40B4-BE49-F238E27FC236}">
                <a16:creationId xmlns:a16="http://schemas.microsoft.com/office/drawing/2014/main" id="{37810CE1-97F4-4313-A67D-CF69592C48C6}"/>
              </a:ext>
            </a:extLst>
          </p:cNvPr>
          <p:cNvSpPr>
            <a:spLocks noGrp="1"/>
          </p:cNvSpPr>
          <p:nvPr>
            <p:ph idx="1"/>
          </p:nvPr>
        </p:nvSpPr>
        <p:spPr>
          <a:xfrm>
            <a:off x="4810259" y="649480"/>
            <a:ext cx="6555347" cy="5546047"/>
          </a:xfrm>
        </p:spPr>
        <p:txBody>
          <a:bodyPr anchor="ctr">
            <a:normAutofit/>
          </a:bodyPr>
          <a:lstStyle/>
          <a:p>
            <a:r>
              <a:rPr lang="en-IE" sz="4000" dirty="0"/>
              <a:t>Conor </a:t>
            </a:r>
          </a:p>
          <a:p>
            <a:r>
              <a:rPr lang="en-IE" sz="4000" dirty="0" err="1"/>
              <a:t>Raphina</a:t>
            </a:r>
            <a:r>
              <a:rPr lang="en-IE" sz="4000" dirty="0"/>
              <a:t> </a:t>
            </a:r>
          </a:p>
          <a:p>
            <a:r>
              <a:rPr lang="en-IE" sz="4000" dirty="0"/>
              <a:t>Conor’s mum and dad  </a:t>
            </a:r>
          </a:p>
          <a:p>
            <a:r>
              <a:rPr lang="en-IE" sz="4000" dirty="0"/>
              <a:t>Conor’s brother </a:t>
            </a:r>
          </a:p>
          <a:p>
            <a:r>
              <a:rPr lang="en-IE" sz="4000" dirty="0"/>
              <a:t>Eamonn </a:t>
            </a:r>
          </a:p>
          <a:p>
            <a:r>
              <a:rPr lang="en-IE" sz="4000" dirty="0"/>
              <a:t>Barry</a:t>
            </a:r>
          </a:p>
          <a:p>
            <a:r>
              <a:rPr lang="en-IE" sz="4000" dirty="0"/>
              <a:t>Brother Baxter </a:t>
            </a:r>
          </a:p>
        </p:txBody>
      </p:sp>
    </p:spTree>
    <p:extLst>
      <p:ext uri="{BB962C8B-B14F-4D97-AF65-F5344CB8AC3E}">
        <p14:creationId xmlns:p14="http://schemas.microsoft.com/office/powerpoint/2010/main" val="2655963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2567</Words>
  <Application>Microsoft Office PowerPoint</Application>
  <PresentationFormat>Widescreen</PresentationFormat>
  <Paragraphs>196</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Aldhabi</vt:lpstr>
      <vt:lpstr>Arial</vt:lpstr>
      <vt:lpstr>Arial Black</vt:lpstr>
      <vt:lpstr>Calibri</vt:lpstr>
      <vt:lpstr>Calibri Light</vt:lpstr>
      <vt:lpstr>Wingdings</vt:lpstr>
      <vt:lpstr>Office Theme</vt:lpstr>
      <vt:lpstr>Sing Street</vt:lpstr>
      <vt:lpstr>What do you think the movie is going to be about? What are your expectations?</vt:lpstr>
      <vt:lpstr>PowerPoint Presentation</vt:lpstr>
      <vt:lpstr>Before we watch it take down some notes:</vt:lpstr>
      <vt:lpstr>Studied Film Checklist</vt:lpstr>
      <vt:lpstr>Watch up to 20:30</vt:lpstr>
      <vt:lpstr>PowerPoint Presentation</vt:lpstr>
      <vt:lpstr>Section1 – What have we learned so far?</vt:lpstr>
      <vt:lpstr>Characters</vt:lpstr>
      <vt:lpstr>Setting </vt:lpstr>
      <vt:lpstr>(Plot) Opening </vt:lpstr>
      <vt:lpstr>PowerPoint Presentation</vt:lpstr>
      <vt:lpstr>Task </vt:lpstr>
      <vt:lpstr>Section 2  20mins 30 secs – 49mins 40secs </vt:lpstr>
      <vt:lpstr>PowerPoint Presentation</vt:lpstr>
      <vt:lpstr>Conor’s first meeting with Raphena </vt:lpstr>
      <vt:lpstr>PowerPoint Presentation</vt:lpstr>
      <vt:lpstr>Conor and Raphena’s first kiss. </vt:lpstr>
      <vt:lpstr>PowerPoint Presentation</vt:lpstr>
      <vt:lpstr>PowerPoint Presentation</vt:lpstr>
      <vt:lpstr>Section 3   Watch 49mins  - 57mins</vt:lpstr>
      <vt:lpstr>Section 4  Watch 57 mins – 1 hr 19mins </vt:lpstr>
      <vt:lpstr>PowerPoint Presentation</vt:lpstr>
      <vt:lpstr>PowerPoint Presentation</vt:lpstr>
      <vt:lpstr>PowerPoint Presentation</vt:lpstr>
      <vt:lpstr>Section 5  Watch 1hr 19mins – 1hr 45mins </vt:lpstr>
      <vt:lpstr>PowerPoint Presentation</vt:lpstr>
      <vt:lpstr>PowerPoint Presentation</vt:lpstr>
      <vt:lpstr>PowerPoint Presentation</vt:lpstr>
      <vt:lpstr>The Ending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 Street</dc:title>
  <dc:creator>Ciara Deasy</dc:creator>
  <cp:lastModifiedBy>Ciara Deasy</cp:lastModifiedBy>
  <cp:revision>13</cp:revision>
  <dcterms:created xsi:type="dcterms:W3CDTF">2021-03-03T12:13:31Z</dcterms:created>
  <dcterms:modified xsi:type="dcterms:W3CDTF">2021-03-03T18:49:58Z</dcterms:modified>
</cp:coreProperties>
</file>