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867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7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866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269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00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86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910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739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883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14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513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2119-F0B1-4C60-A604-B44311FDE355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73DC-A0C2-4545-81BF-96B9D068F8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806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Sestina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Elizabeth Bishop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2709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Final Three Lines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final three lines suggest that sorrow will be a growing feature of the child’s future life.</a:t>
            </a:r>
          </a:p>
          <a:p>
            <a:r>
              <a:rPr lang="en-IE" dirty="0" smtClean="0"/>
              <a:t>The sense of life going on amidst sorrow and loss is conveyed by the grandmother continuing to hide her grief by </a:t>
            </a:r>
            <a:r>
              <a:rPr lang="en-IE" dirty="0" smtClean="0"/>
              <a:t>singing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631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‘inscrutable’ nature of the drawing points to the child’s on-going difficulties in coming to terms with the strange nature of her home life- a life without a father and mother. 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78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SESTINA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sestina is a challenging form in which, rather than simply rhyming, the actual line-ending words are repeated in successive stanzas in a designated rotating order. A sestina consists of six six-line stanzas, concluding with a three-line “envoi” which incorporates all the line-ending words, some hidden inside the closing lines. The prescribed pattern for using the six line-ending words is</a:t>
            </a:r>
            <a:r>
              <a:rPr lang="en-IE" dirty="0" smtClean="0"/>
              <a:t>: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769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/>
              <a:t>1st stanza 1 2 3 4 5 6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2nd stanza 6 1 5 2 4 3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3rd stanza 3 6 4 1 2 5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4th stanza 5 3 2 6 1 4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5th stanza 4 5 1 3 6 2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6th stanza 2 4 6 5 3 1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envoi 2--5 4--3 6--1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87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Highly personal poem inspired by a childhood memory – her recollection of the period following her mother’s permanent institutionalism</a:t>
            </a:r>
          </a:p>
          <a:p>
            <a:endParaRPr lang="en-IE" dirty="0"/>
          </a:p>
          <a:p>
            <a:r>
              <a:rPr lang="en-IE" dirty="0" smtClean="0"/>
              <a:t>Opening stanza refers to September (dying year), evening (dying day) and rain – immediately evoking a sense of gloom.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6137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Stove, jokes, laughing- sense of warmth and cosy domesticity</a:t>
            </a:r>
          </a:p>
          <a:p>
            <a:r>
              <a:rPr lang="en-IE" dirty="0" smtClean="0"/>
              <a:t>Closing line in stanza 1 reinforces the sense of sadness with which the poem opens</a:t>
            </a:r>
          </a:p>
          <a:p>
            <a:endParaRPr lang="en-IE" dirty="0"/>
          </a:p>
          <a:p>
            <a:r>
              <a:rPr lang="en-IE" dirty="0" smtClean="0"/>
              <a:t>The sense of despondency we feel in the opening stanza pervades the entire poem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144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Two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Presents us with the thoughts of the grandmother</a:t>
            </a:r>
          </a:p>
          <a:p>
            <a:r>
              <a:rPr lang="en-IE" dirty="0" smtClean="0"/>
              <a:t>Towards the end we return to the domestic world as the grandmother prepares tea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450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Three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this stanza we see the child’s perspective on the situation</a:t>
            </a:r>
          </a:p>
          <a:p>
            <a:r>
              <a:rPr lang="en-IE" dirty="0" smtClean="0"/>
              <a:t>She tries to comprehend her feelings by exploring them through the concrete objects around her.</a:t>
            </a:r>
          </a:p>
          <a:p>
            <a:r>
              <a:rPr lang="en-IE" dirty="0" smtClean="0"/>
              <a:t>The reference to the rain underscores the melancholy mood.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78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However, the sense of life going on is conveyed by the image of the grandmother “tidying up”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9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Four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Depicts the almanac in an ominous light as a bird of prey</a:t>
            </a:r>
          </a:p>
          <a:p>
            <a:r>
              <a:rPr lang="en-IE" dirty="0" smtClean="0"/>
              <a:t>The child’s consciousness of the sorrow that envelopes the house is reflected in the manner in which she sees so much around her in terms of tears</a:t>
            </a:r>
          </a:p>
          <a:p>
            <a:r>
              <a:rPr lang="en-IE" dirty="0" smtClean="0"/>
              <a:t>Again, however, we see domestic activity continuing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659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Five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Surreal quality</a:t>
            </a:r>
          </a:p>
          <a:p>
            <a:r>
              <a:rPr lang="en-IE" dirty="0" smtClean="0"/>
              <a:t>Child imagines objects around her coming to life and engaging in conversation.</a:t>
            </a:r>
          </a:p>
          <a:p>
            <a:r>
              <a:rPr lang="en-IE" dirty="0" smtClean="0"/>
              <a:t>Stove suggests inevitability of situation</a:t>
            </a:r>
          </a:p>
          <a:p>
            <a:r>
              <a:rPr lang="en-IE" dirty="0" smtClean="0"/>
              <a:t>House- suggests desire for stable home life</a:t>
            </a:r>
          </a:p>
          <a:p>
            <a:r>
              <a:rPr lang="en-IE" dirty="0" smtClean="0"/>
              <a:t>Man – father she never knew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603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Six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While there are tears everywhere in this poem, the child herself never cries</a:t>
            </a:r>
          </a:p>
          <a:p>
            <a:r>
              <a:rPr lang="en-IE" dirty="0" smtClean="0"/>
              <a:t>Here we see the child’s efforts to create an ideal home within the realms of her imagination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78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442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Sestina</vt:lpstr>
      <vt:lpstr>PowerPoint Presentation</vt:lpstr>
      <vt:lpstr>PowerPoint Presentation</vt:lpstr>
      <vt:lpstr>Stanza Two</vt:lpstr>
      <vt:lpstr>Stanza Three</vt:lpstr>
      <vt:lpstr>PowerPoint Presentation</vt:lpstr>
      <vt:lpstr>Stanza Four</vt:lpstr>
      <vt:lpstr>Stanza Five</vt:lpstr>
      <vt:lpstr>Stanza Six</vt:lpstr>
      <vt:lpstr>Final Three Lines</vt:lpstr>
      <vt:lpstr>PowerPoint Presentation</vt:lpstr>
      <vt:lpstr>SESTINA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Sestina</dc:title>
  <dc:creator>Ciara</dc:creator>
  <cp:lastModifiedBy>Ciara</cp:lastModifiedBy>
  <cp:revision>12</cp:revision>
  <dcterms:created xsi:type="dcterms:W3CDTF">2013-03-05T12:18:26Z</dcterms:created>
  <dcterms:modified xsi:type="dcterms:W3CDTF">2013-03-11T13:05:20Z</dcterms:modified>
</cp:coreProperties>
</file>