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57" r:id="rId7"/>
    <p:sldId id="264" r:id="rId8"/>
    <p:sldId id="265" r:id="rId9"/>
    <p:sldId id="266" r:id="rId10"/>
    <p:sldId id="267" r:id="rId11"/>
    <p:sldId id="269" r:id="rId12"/>
    <p:sldId id="270" r:id="rId13"/>
    <p:sldId id="271" r:id="rId14"/>
    <p:sldId id="272" r:id="rId15"/>
    <p:sldId id="273" r:id="rId16"/>
    <p:sldId id="274"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F56362CB-54A5-4641-8F09-B8640A44D1B5}" type="datetimeFigureOut">
              <a:rPr lang="en-IE" smtClean="0"/>
              <a:t>16/09/2013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A849168-40F1-4E41-879C-D8041202B9C1}" type="slidenum">
              <a:rPr lang="en-IE" smtClean="0"/>
              <a:t>‹#›</a:t>
            </a:fld>
            <a:endParaRPr lang="en-IE"/>
          </a:p>
        </p:txBody>
      </p:sp>
    </p:spTree>
    <p:extLst>
      <p:ext uri="{BB962C8B-B14F-4D97-AF65-F5344CB8AC3E}">
        <p14:creationId xmlns:p14="http://schemas.microsoft.com/office/powerpoint/2010/main" val="1931749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F56362CB-54A5-4641-8F09-B8640A44D1B5}" type="datetimeFigureOut">
              <a:rPr lang="en-IE" smtClean="0"/>
              <a:t>16/09/2013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A849168-40F1-4E41-879C-D8041202B9C1}" type="slidenum">
              <a:rPr lang="en-IE" smtClean="0"/>
              <a:t>‹#›</a:t>
            </a:fld>
            <a:endParaRPr lang="en-IE"/>
          </a:p>
        </p:txBody>
      </p:sp>
    </p:spTree>
    <p:extLst>
      <p:ext uri="{BB962C8B-B14F-4D97-AF65-F5344CB8AC3E}">
        <p14:creationId xmlns:p14="http://schemas.microsoft.com/office/powerpoint/2010/main" val="602803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F56362CB-54A5-4641-8F09-B8640A44D1B5}" type="datetimeFigureOut">
              <a:rPr lang="en-IE" smtClean="0"/>
              <a:t>16/09/2013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A849168-40F1-4E41-879C-D8041202B9C1}" type="slidenum">
              <a:rPr lang="en-IE" smtClean="0"/>
              <a:t>‹#›</a:t>
            </a:fld>
            <a:endParaRPr lang="en-IE"/>
          </a:p>
        </p:txBody>
      </p:sp>
    </p:spTree>
    <p:extLst>
      <p:ext uri="{BB962C8B-B14F-4D97-AF65-F5344CB8AC3E}">
        <p14:creationId xmlns:p14="http://schemas.microsoft.com/office/powerpoint/2010/main" val="2805443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F56362CB-54A5-4641-8F09-B8640A44D1B5}" type="datetimeFigureOut">
              <a:rPr lang="en-IE" smtClean="0"/>
              <a:t>16/09/2013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A849168-40F1-4E41-879C-D8041202B9C1}" type="slidenum">
              <a:rPr lang="en-IE" smtClean="0"/>
              <a:t>‹#›</a:t>
            </a:fld>
            <a:endParaRPr lang="en-IE"/>
          </a:p>
        </p:txBody>
      </p:sp>
    </p:spTree>
    <p:extLst>
      <p:ext uri="{BB962C8B-B14F-4D97-AF65-F5344CB8AC3E}">
        <p14:creationId xmlns:p14="http://schemas.microsoft.com/office/powerpoint/2010/main" val="1476191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6362CB-54A5-4641-8F09-B8640A44D1B5}" type="datetimeFigureOut">
              <a:rPr lang="en-IE" smtClean="0"/>
              <a:t>16/09/2013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A849168-40F1-4E41-879C-D8041202B9C1}" type="slidenum">
              <a:rPr lang="en-IE" smtClean="0"/>
              <a:t>‹#›</a:t>
            </a:fld>
            <a:endParaRPr lang="en-IE"/>
          </a:p>
        </p:txBody>
      </p:sp>
    </p:spTree>
    <p:extLst>
      <p:ext uri="{BB962C8B-B14F-4D97-AF65-F5344CB8AC3E}">
        <p14:creationId xmlns:p14="http://schemas.microsoft.com/office/powerpoint/2010/main" val="2931760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F56362CB-54A5-4641-8F09-B8640A44D1B5}" type="datetimeFigureOut">
              <a:rPr lang="en-IE" smtClean="0"/>
              <a:t>16/09/2013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A849168-40F1-4E41-879C-D8041202B9C1}" type="slidenum">
              <a:rPr lang="en-IE" smtClean="0"/>
              <a:t>‹#›</a:t>
            </a:fld>
            <a:endParaRPr lang="en-IE"/>
          </a:p>
        </p:txBody>
      </p:sp>
    </p:spTree>
    <p:extLst>
      <p:ext uri="{BB962C8B-B14F-4D97-AF65-F5344CB8AC3E}">
        <p14:creationId xmlns:p14="http://schemas.microsoft.com/office/powerpoint/2010/main" val="2893749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F56362CB-54A5-4641-8F09-B8640A44D1B5}" type="datetimeFigureOut">
              <a:rPr lang="en-IE" smtClean="0"/>
              <a:t>16/09/2013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3A849168-40F1-4E41-879C-D8041202B9C1}" type="slidenum">
              <a:rPr lang="en-IE" smtClean="0"/>
              <a:t>‹#›</a:t>
            </a:fld>
            <a:endParaRPr lang="en-IE"/>
          </a:p>
        </p:txBody>
      </p:sp>
    </p:spTree>
    <p:extLst>
      <p:ext uri="{BB962C8B-B14F-4D97-AF65-F5344CB8AC3E}">
        <p14:creationId xmlns:p14="http://schemas.microsoft.com/office/powerpoint/2010/main" val="2271189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F56362CB-54A5-4641-8F09-B8640A44D1B5}" type="datetimeFigureOut">
              <a:rPr lang="en-IE" smtClean="0"/>
              <a:t>16/09/2013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3A849168-40F1-4E41-879C-D8041202B9C1}" type="slidenum">
              <a:rPr lang="en-IE" smtClean="0"/>
              <a:t>‹#›</a:t>
            </a:fld>
            <a:endParaRPr lang="en-IE"/>
          </a:p>
        </p:txBody>
      </p:sp>
    </p:spTree>
    <p:extLst>
      <p:ext uri="{BB962C8B-B14F-4D97-AF65-F5344CB8AC3E}">
        <p14:creationId xmlns:p14="http://schemas.microsoft.com/office/powerpoint/2010/main" val="385229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6362CB-54A5-4641-8F09-B8640A44D1B5}" type="datetimeFigureOut">
              <a:rPr lang="en-IE" smtClean="0"/>
              <a:t>16/09/2013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3A849168-40F1-4E41-879C-D8041202B9C1}" type="slidenum">
              <a:rPr lang="en-IE" smtClean="0"/>
              <a:t>‹#›</a:t>
            </a:fld>
            <a:endParaRPr lang="en-IE"/>
          </a:p>
        </p:txBody>
      </p:sp>
    </p:spTree>
    <p:extLst>
      <p:ext uri="{BB962C8B-B14F-4D97-AF65-F5344CB8AC3E}">
        <p14:creationId xmlns:p14="http://schemas.microsoft.com/office/powerpoint/2010/main" val="2583310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6362CB-54A5-4641-8F09-B8640A44D1B5}" type="datetimeFigureOut">
              <a:rPr lang="en-IE" smtClean="0"/>
              <a:t>16/09/2013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A849168-40F1-4E41-879C-D8041202B9C1}" type="slidenum">
              <a:rPr lang="en-IE" smtClean="0"/>
              <a:t>‹#›</a:t>
            </a:fld>
            <a:endParaRPr lang="en-IE"/>
          </a:p>
        </p:txBody>
      </p:sp>
    </p:spTree>
    <p:extLst>
      <p:ext uri="{BB962C8B-B14F-4D97-AF65-F5344CB8AC3E}">
        <p14:creationId xmlns:p14="http://schemas.microsoft.com/office/powerpoint/2010/main" val="4046340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6362CB-54A5-4641-8F09-B8640A44D1B5}" type="datetimeFigureOut">
              <a:rPr lang="en-IE" smtClean="0"/>
              <a:t>16/09/2013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A849168-40F1-4E41-879C-D8041202B9C1}" type="slidenum">
              <a:rPr lang="en-IE" smtClean="0"/>
              <a:t>‹#›</a:t>
            </a:fld>
            <a:endParaRPr lang="en-IE"/>
          </a:p>
        </p:txBody>
      </p:sp>
    </p:spTree>
    <p:extLst>
      <p:ext uri="{BB962C8B-B14F-4D97-AF65-F5344CB8AC3E}">
        <p14:creationId xmlns:p14="http://schemas.microsoft.com/office/powerpoint/2010/main" val="3596354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2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6362CB-54A5-4641-8F09-B8640A44D1B5}" type="datetimeFigureOut">
              <a:rPr lang="en-IE" smtClean="0"/>
              <a:t>16/09/2013</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49168-40F1-4E41-879C-D8041202B9C1}" type="slidenum">
              <a:rPr lang="en-IE" smtClean="0"/>
              <a:t>‹#›</a:t>
            </a:fld>
            <a:endParaRPr lang="en-IE"/>
          </a:p>
        </p:txBody>
      </p:sp>
    </p:spTree>
    <p:extLst>
      <p:ext uri="{BB962C8B-B14F-4D97-AF65-F5344CB8AC3E}">
        <p14:creationId xmlns:p14="http://schemas.microsoft.com/office/powerpoint/2010/main" val="3190696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September 1913</a:t>
            </a:r>
            <a:endParaRPr lang="en-IE" dirty="0"/>
          </a:p>
        </p:txBody>
      </p:sp>
      <p:sp>
        <p:nvSpPr>
          <p:cNvPr id="3" name="Subtitle 2"/>
          <p:cNvSpPr>
            <a:spLocks noGrp="1"/>
          </p:cNvSpPr>
          <p:nvPr>
            <p:ph type="subTitle" idx="1"/>
          </p:nvPr>
        </p:nvSpPr>
        <p:spPr/>
        <p:txBody>
          <a:bodyPr/>
          <a:lstStyle/>
          <a:p>
            <a:r>
              <a:rPr lang="en-IE" dirty="0" smtClean="0"/>
              <a:t>WB Yeats</a:t>
            </a:r>
            <a:endParaRPr lang="en-IE" dirty="0"/>
          </a:p>
        </p:txBody>
      </p:sp>
    </p:spTree>
    <p:extLst>
      <p:ext uri="{BB962C8B-B14F-4D97-AF65-F5344CB8AC3E}">
        <p14:creationId xmlns:p14="http://schemas.microsoft.com/office/powerpoint/2010/main" val="2973876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pPr marL="0" indent="0">
              <a:buNone/>
            </a:pPr>
            <a:r>
              <a:rPr lang="en-IE" dirty="0" smtClean="0"/>
              <a:t>4. </a:t>
            </a:r>
            <a:r>
              <a:rPr lang="en-IE" b="1" dirty="0"/>
              <a:t>M</a:t>
            </a:r>
            <a:r>
              <a:rPr lang="en-IE" b="1" dirty="0" smtClean="0"/>
              <a:t>odel </a:t>
            </a:r>
            <a:r>
              <a:rPr lang="en-IE" b="1" dirty="0"/>
              <a:t>Irish </a:t>
            </a:r>
            <a:r>
              <a:rPr lang="en-IE" b="1" dirty="0" smtClean="0"/>
              <a:t>society</a:t>
            </a:r>
            <a:endParaRPr lang="en-IE" b="1" dirty="0"/>
          </a:p>
          <a:p>
            <a:pPr marL="400050" lvl="1" indent="0">
              <a:buNone/>
            </a:pPr>
            <a:r>
              <a:rPr lang="en-IE" dirty="0"/>
              <a:t>Romantic, patriotic and heroic:</a:t>
            </a:r>
            <a:r>
              <a:rPr lang="en-IE" dirty="0" smtClean="0"/>
              <a:t/>
            </a:r>
            <a:br>
              <a:rPr lang="en-IE" dirty="0" smtClean="0"/>
            </a:br>
            <a:r>
              <a:rPr lang="en-IE" dirty="0"/>
              <a:t> ‘Yet they were of a different kind,</a:t>
            </a:r>
            <a:r>
              <a:rPr lang="en-IE" dirty="0" smtClean="0"/>
              <a:t/>
            </a:r>
            <a:br>
              <a:rPr lang="en-IE" dirty="0" smtClean="0"/>
            </a:br>
            <a:r>
              <a:rPr lang="en-IE" dirty="0"/>
              <a:t> The names that stilled your childish play,</a:t>
            </a:r>
            <a:r>
              <a:rPr lang="en-IE" dirty="0" smtClean="0"/>
              <a:t/>
            </a:r>
            <a:br>
              <a:rPr lang="en-IE" dirty="0" smtClean="0"/>
            </a:br>
            <a:r>
              <a:rPr lang="en-IE" dirty="0"/>
              <a:t> They have gone about the world like wind’</a:t>
            </a:r>
          </a:p>
        </p:txBody>
      </p:sp>
    </p:spTree>
    <p:extLst>
      <p:ext uri="{BB962C8B-B14F-4D97-AF65-F5344CB8AC3E}">
        <p14:creationId xmlns:p14="http://schemas.microsoft.com/office/powerpoint/2010/main" val="2671015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Tone</a:t>
            </a:r>
            <a:endParaRPr lang="en-IE" dirty="0"/>
          </a:p>
        </p:txBody>
      </p:sp>
      <p:sp>
        <p:nvSpPr>
          <p:cNvPr id="3" name="Content Placeholder 2"/>
          <p:cNvSpPr>
            <a:spLocks noGrp="1"/>
          </p:cNvSpPr>
          <p:nvPr>
            <p:ph idx="1"/>
          </p:nvPr>
        </p:nvSpPr>
        <p:spPr/>
        <p:txBody>
          <a:bodyPr/>
          <a:lstStyle/>
          <a:p>
            <a:r>
              <a:rPr lang="en-IE" b="1" i="1" dirty="0"/>
              <a:t>Scornful and sarcastic:</a:t>
            </a:r>
            <a:r>
              <a:rPr lang="en-IE" dirty="0"/>
              <a:t> ‘What need you, being come to sense,</a:t>
            </a:r>
            <a:r>
              <a:rPr lang="en-IE" dirty="0" smtClean="0"/>
              <a:t/>
            </a:r>
            <a:br>
              <a:rPr lang="en-IE" dirty="0" smtClean="0"/>
            </a:br>
            <a:r>
              <a:rPr lang="en-IE" dirty="0"/>
              <a:t> But fumble in a greasy till</a:t>
            </a:r>
            <a:r>
              <a:rPr lang="en-IE" dirty="0" smtClean="0"/>
              <a:t>’</a:t>
            </a:r>
          </a:p>
          <a:p>
            <a:endParaRPr lang="en-IE" dirty="0"/>
          </a:p>
          <a:p>
            <a:r>
              <a:rPr lang="en-IE" b="1" i="1" dirty="0"/>
              <a:t>Ironic:</a:t>
            </a:r>
            <a:r>
              <a:rPr lang="en-IE" dirty="0"/>
              <a:t> ‘For men were born to pray and save’ [September 1913]</a:t>
            </a:r>
          </a:p>
        </p:txBody>
      </p:sp>
    </p:spTree>
    <p:extLst>
      <p:ext uri="{BB962C8B-B14F-4D97-AF65-F5344CB8AC3E}">
        <p14:creationId xmlns:p14="http://schemas.microsoft.com/office/powerpoint/2010/main" val="1897027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b="1" dirty="0"/>
              <a:t>Metaphor:</a:t>
            </a:r>
            <a:br>
              <a:rPr lang="en-IE" b="1" dirty="0"/>
            </a:br>
            <a:r>
              <a:rPr lang="en-IE" dirty="0"/>
              <a:t>‘delirium of the brave’ [September 1916</a:t>
            </a:r>
            <a:r>
              <a:rPr lang="en-IE" dirty="0" smtClean="0"/>
              <a:t>]</a:t>
            </a:r>
          </a:p>
          <a:p>
            <a:r>
              <a:rPr lang="en-IE" b="1" dirty="0"/>
              <a:t>Symbol:</a:t>
            </a:r>
            <a:br>
              <a:rPr lang="en-IE" b="1" dirty="0"/>
            </a:br>
            <a:r>
              <a:rPr lang="en-IE" dirty="0"/>
              <a:t>‘a greasy till’ in ‘</a:t>
            </a:r>
            <a:r>
              <a:rPr lang="en-IE" b="1" dirty="0"/>
              <a:t>September 1913’</a:t>
            </a:r>
            <a:r>
              <a:rPr lang="en-IE" dirty="0"/>
              <a:t> represents the mean policies of the merchant classes and portrays them as misers</a:t>
            </a:r>
            <a:r>
              <a:rPr lang="en-IE" dirty="0" smtClean="0"/>
              <a:t>.</a:t>
            </a:r>
          </a:p>
          <a:p>
            <a:r>
              <a:rPr lang="en-IE" b="1" dirty="0" smtClean="0"/>
              <a:t>Simile</a:t>
            </a:r>
            <a:r>
              <a:rPr lang="en-IE" dirty="0" smtClean="0"/>
              <a:t>:</a:t>
            </a:r>
            <a:endParaRPr lang="en-IE" dirty="0"/>
          </a:p>
          <a:p>
            <a:pPr marL="400050" lvl="1" indent="0">
              <a:buNone/>
            </a:pPr>
            <a:r>
              <a:rPr lang="en-IE" dirty="0"/>
              <a:t>‘They have gone about the world like wind’ </a:t>
            </a:r>
            <a:endParaRPr lang="en-IE" dirty="0" smtClean="0"/>
          </a:p>
        </p:txBody>
      </p:sp>
    </p:spTree>
    <p:extLst>
      <p:ext uri="{BB962C8B-B14F-4D97-AF65-F5344CB8AC3E}">
        <p14:creationId xmlns:p14="http://schemas.microsoft.com/office/powerpoint/2010/main" val="2073173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b="1" dirty="0" smtClean="0"/>
              <a:t>Direct Address:</a:t>
            </a:r>
          </a:p>
          <a:p>
            <a:pPr marL="0" indent="0">
              <a:buNone/>
            </a:pPr>
            <a:r>
              <a:rPr lang="en-IE"/>
              <a:t>‘What need you, being come to sense’ </a:t>
            </a:r>
            <a:endParaRPr lang="en-IE" b="1"/>
          </a:p>
        </p:txBody>
      </p:sp>
    </p:spTree>
    <p:extLst>
      <p:ext uri="{BB962C8B-B14F-4D97-AF65-F5344CB8AC3E}">
        <p14:creationId xmlns:p14="http://schemas.microsoft.com/office/powerpoint/2010/main" val="4249499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lnSpcReduction="10000"/>
          </a:bodyPr>
          <a:lstStyle/>
          <a:p>
            <a:r>
              <a:rPr lang="en-IE" dirty="0" smtClean="0"/>
              <a:t>The key theme is Yeats’ disillusionment with the materialisation and cynicism of middle-class Ireland</a:t>
            </a:r>
          </a:p>
          <a:p>
            <a:r>
              <a:rPr lang="en-IE" dirty="0" smtClean="0"/>
              <a:t>The contrast between the inspiring heroic past and the dispiriting, mean spirited present is sharply drawn by Yeats</a:t>
            </a:r>
          </a:p>
          <a:p>
            <a:r>
              <a:rPr lang="en-IE" dirty="0" smtClean="0"/>
              <a:t>Yeats juxtaposes the materialistic, cynical merchants with the selfless idealistic heroes of the past </a:t>
            </a:r>
          </a:p>
        </p:txBody>
      </p:sp>
    </p:spTree>
    <p:extLst>
      <p:ext uri="{BB962C8B-B14F-4D97-AF65-F5344CB8AC3E}">
        <p14:creationId xmlns:p14="http://schemas.microsoft.com/office/powerpoint/2010/main" val="2453024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lstStyle/>
          <a:p>
            <a:r>
              <a:rPr lang="en-IE" dirty="0" smtClean="0"/>
              <a:t>There is vivid concrete imagery “fumble in a greasy till”</a:t>
            </a:r>
          </a:p>
          <a:p>
            <a:r>
              <a:rPr lang="en-IE" dirty="0" smtClean="0"/>
              <a:t>Yeats uses irony to underscore his contempt for the merchants’ values</a:t>
            </a:r>
          </a:p>
          <a:p>
            <a:r>
              <a:rPr lang="en-IE" dirty="0" smtClean="0"/>
              <a:t>Use of repetition “for this” underlines the depth of the poet’s disappointment and anger</a:t>
            </a:r>
          </a:p>
          <a:p>
            <a:endParaRPr lang="en-IE" dirty="0"/>
          </a:p>
        </p:txBody>
      </p:sp>
    </p:spTree>
    <p:extLst>
      <p:ext uri="{BB962C8B-B14F-4D97-AF65-F5344CB8AC3E}">
        <p14:creationId xmlns:p14="http://schemas.microsoft.com/office/powerpoint/2010/main" val="3208051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Use of colloquial language suggests the merchants’ uncomprehending response to the patriotism of previous generations “And what, god help us, could they save?”</a:t>
            </a:r>
          </a:p>
          <a:p>
            <a:r>
              <a:rPr lang="en-IE" dirty="0" smtClean="0"/>
              <a:t>The repeated refrain “Romantic Ireland’s…” gives further emphasis to the poet’s profound disillusionment with the values of middle – </a:t>
            </a:r>
            <a:r>
              <a:rPr lang="en-IE" smtClean="0"/>
              <a:t>class Ireland</a:t>
            </a:r>
            <a:endParaRPr lang="en-IE" dirty="0"/>
          </a:p>
        </p:txBody>
      </p:sp>
    </p:spTree>
    <p:extLst>
      <p:ext uri="{BB962C8B-B14F-4D97-AF65-F5344CB8AC3E}">
        <p14:creationId xmlns:p14="http://schemas.microsoft.com/office/powerpoint/2010/main" val="3455178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dirty="0" smtClean="0">
                <a:solidFill>
                  <a:srgbClr val="6600FF"/>
                </a:solidFill>
              </a:rPr>
              <a:t>Language, Imagery and Form</a:t>
            </a:r>
          </a:p>
        </p:txBody>
      </p:sp>
      <p:sp>
        <p:nvSpPr>
          <p:cNvPr id="11267" name="Rectangle 3"/>
          <p:cNvSpPr>
            <a:spLocks noGrp="1" noChangeArrowheads="1"/>
          </p:cNvSpPr>
          <p:nvPr>
            <p:ph type="body" idx="1"/>
          </p:nvPr>
        </p:nvSpPr>
        <p:spPr/>
        <p:txBody>
          <a:bodyPr/>
          <a:lstStyle/>
          <a:p>
            <a:pPr marL="609600" indent="-609600" eaLnBrk="1" hangingPunct="1">
              <a:buFontTx/>
              <a:buAutoNum type="arabicPeriod"/>
            </a:pPr>
            <a:r>
              <a:rPr lang="en-GB" sz="2800" smtClean="0">
                <a:solidFill>
                  <a:srgbClr val="CC3399"/>
                </a:solidFill>
              </a:rPr>
              <a:t>Comment on the use of pronouns in the poem.</a:t>
            </a:r>
          </a:p>
          <a:p>
            <a:pPr marL="609600" indent="-609600" eaLnBrk="1" hangingPunct="1">
              <a:buFontTx/>
              <a:buAutoNum type="arabicPeriod"/>
            </a:pPr>
            <a:r>
              <a:rPr lang="en-GB" sz="2800" smtClean="0">
                <a:solidFill>
                  <a:srgbClr val="9900FF"/>
                </a:solidFill>
              </a:rPr>
              <a:t>Consider the use of consonance in stanza three.</a:t>
            </a:r>
          </a:p>
          <a:p>
            <a:pPr marL="609600" indent="-609600" eaLnBrk="1" hangingPunct="1">
              <a:buFontTx/>
              <a:buAutoNum type="arabicPeriod"/>
            </a:pPr>
            <a:r>
              <a:rPr lang="en-GB" sz="2800" smtClean="0">
                <a:solidFill>
                  <a:srgbClr val="FF0000"/>
                </a:solidFill>
              </a:rPr>
              <a:t>What images are created and what is the effect?</a:t>
            </a:r>
          </a:p>
          <a:p>
            <a:pPr marL="609600" indent="-609600" eaLnBrk="1" hangingPunct="1">
              <a:buFontTx/>
              <a:buAutoNum type="arabicPeriod"/>
            </a:pPr>
            <a:r>
              <a:rPr lang="en-GB" sz="2800" smtClean="0">
                <a:solidFill>
                  <a:srgbClr val="FFCC00"/>
                </a:solidFill>
              </a:rPr>
              <a:t>What is the effect of the repetition of the last two lines of each stanza?</a:t>
            </a:r>
          </a:p>
          <a:p>
            <a:pPr marL="609600" indent="-609600" eaLnBrk="1" hangingPunct="1">
              <a:buFontTx/>
              <a:buAutoNum type="arabicPeriod"/>
            </a:pPr>
            <a:r>
              <a:rPr lang="en-GB" sz="2800" smtClean="0">
                <a:solidFill>
                  <a:srgbClr val="33CC33"/>
                </a:solidFill>
              </a:rPr>
              <a:t>How is an confrontational tone created?</a:t>
            </a:r>
          </a:p>
          <a:p>
            <a:pPr marL="609600" indent="-609600" eaLnBrk="1" hangingPunct="1">
              <a:buFontTx/>
              <a:buAutoNum type="arabicPeriod"/>
            </a:pPr>
            <a:r>
              <a:rPr lang="en-GB" sz="2800" smtClean="0">
                <a:solidFill>
                  <a:srgbClr val="336699"/>
                </a:solidFill>
              </a:rPr>
              <a:t>Comment on the use of rhyme and rhythm.</a:t>
            </a:r>
          </a:p>
          <a:p>
            <a:pPr marL="609600" indent="-609600" eaLnBrk="1" hangingPunct="1">
              <a:buFontTx/>
              <a:buAutoNum type="arabicPeriod"/>
            </a:pPr>
            <a:endParaRPr lang="en-GB" sz="2800" smtClean="0">
              <a:solidFill>
                <a:srgbClr val="336699"/>
              </a:solidFill>
            </a:endParaRPr>
          </a:p>
        </p:txBody>
      </p:sp>
    </p:spTree>
    <p:extLst>
      <p:ext uri="{BB962C8B-B14F-4D97-AF65-F5344CB8AC3E}">
        <p14:creationId xmlns:p14="http://schemas.microsoft.com/office/powerpoint/2010/main" val="3056447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4213" y="260350"/>
            <a:ext cx="8229601" cy="1143000"/>
          </a:xfrm>
        </p:spPr>
        <p:txBody>
          <a:bodyPr/>
          <a:lstStyle/>
          <a:p>
            <a:pPr eaLnBrk="1" hangingPunct="1"/>
            <a:r>
              <a:rPr lang="en-GB" dirty="0" smtClean="0">
                <a:solidFill>
                  <a:srgbClr val="CC3399"/>
                </a:solidFill>
              </a:rPr>
              <a:t>Background…</a:t>
            </a:r>
          </a:p>
        </p:txBody>
      </p:sp>
      <p:sp>
        <p:nvSpPr>
          <p:cNvPr id="3075" name="Rectangle 3"/>
          <p:cNvSpPr>
            <a:spLocks noGrp="1" noChangeArrowheads="1"/>
          </p:cNvSpPr>
          <p:nvPr>
            <p:ph type="body" idx="1"/>
          </p:nvPr>
        </p:nvSpPr>
        <p:spPr/>
        <p:txBody>
          <a:bodyPr/>
          <a:lstStyle/>
          <a:p>
            <a:pPr eaLnBrk="1" hangingPunct="1">
              <a:lnSpc>
                <a:spcPct val="90000"/>
              </a:lnSpc>
              <a:buFontTx/>
              <a:buNone/>
            </a:pPr>
            <a:r>
              <a:rPr lang="en-GB" sz="2800" dirty="0" smtClean="0"/>
              <a:t>	</a:t>
            </a:r>
            <a:r>
              <a:rPr lang="en-GB" sz="2800" b="1" dirty="0" smtClean="0"/>
              <a:t>The</a:t>
            </a:r>
            <a:r>
              <a:rPr lang="en-GB" sz="2800" dirty="0" smtClean="0"/>
              <a:t> </a:t>
            </a:r>
            <a:r>
              <a:rPr lang="en-GB" sz="2800" b="1" dirty="0" smtClean="0"/>
              <a:t>Dublin Lock-out:</a:t>
            </a:r>
          </a:p>
          <a:p>
            <a:pPr eaLnBrk="1" hangingPunct="1">
              <a:lnSpc>
                <a:spcPct val="90000"/>
              </a:lnSpc>
              <a:buFontTx/>
              <a:buNone/>
            </a:pPr>
            <a:endParaRPr lang="en-GB" sz="2800" dirty="0" smtClean="0"/>
          </a:p>
          <a:p>
            <a:pPr eaLnBrk="1" hangingPunct="1">
              <a:lnSpc>
                <a:spcPct val="90000"/>
              </a:lnSpc>
              <a:buFontTx/>
              <a:buNone/>
            </a:pPr>
            <a:r>
              <a:rPr lang="en-GB" sz="2800" dirty="0" smtClean="0"/>
              <a:t>	This was a major industrial dispute between approximately 20,000 workers and 300 employers which took place in Ireland's capital city of Dublin. The dispute lasted from 26 August 1913 to 18 January 1914, and is often viewed as the most severe and significant industrial dispute in Irish history. Central to the dispute was the workers' right to unionise.</a:t>
            </a:r>
          </a:p>
        </p:txBody>
      </p:sp>
      <p:pic>
        <p:nvPicPr>
          <p:cNvPr id="3076" name="Picture 5" descr="1913locko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425" y="333375"/>
            <a:ext cx="246697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24418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539750" y="188913"/>
            <a:ext cx="8229600" cy="3816350"/>
          </a:xfrm>
        </p:spPr>
        <p:txBody>
          <a:bodyPr/>
          <a:lstStyle/>
          <a:p>
            <a:pPr eaLnBrk="1" hangingPunct="1">
              <a:lnSpc>
                <a:spcPct val="80000"/>
              </a:lnSpc>
              <a:buFontTx/>
              <a:buNone/>
            </a:pPr>
            <a:r>
              <a:rPr lang="en-GB" sz="2800" dirty="0" smtClean="0"/>
              <a:t>	Poverty was perpetuated in Dublin by the lack of occupational opportunities for unskilled workers. Prior to the advent of trade unionism in Ireland, unskilled workers lacked any form of representation. Furthermore, there were many more unskilled labourers in Dublin than there were jobs for them. Thus unskilled workers often had to compete with one another for work on a daily basis, the job generally going to whoever agreed to work for the lowest wages.</a:t>
            </a:r>
          </a:p>
          <a:p>
            <a:pPr eaLnBrk="1" hangingPunct="1">
              <a:lnSpc>
                <a:spcPct val="80000"/>
              </a:lnSpc>
            </a:pPr>
            <a:endParaRPr lang="en-GB" sz="2800" dirty="0" smtClean="0"/>
          </a:p>
        </p:txBody>
      </p:sp>
      <p:pic>
        <p:nvPicPr>
          <p:cNvPr id="5123" name="Picture 5" descr="A_DublinSlums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4149725"/>
            <a:ext cx="3001963"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7" descr="Irish%20slum%20kids%20(322x2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363" y="4292600"/>
            <a:ext cx="3067050"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36740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smtClean="0">
                <a:solidFill>
                  <a:srgbClr val="6600FF"/>
                </a:solidFill>
              </a:rPr>
              <a:t>John O’Leary</a:t>
            </a:r>
          </a:p>
        </p:txBody>
      </p:sp>
      <p:sp>
        <p:nvSpPr>
          <p:cNvPr id="8195" name="Rectangle 3"/>
          <p:cNvSpPr>
            <a:spLocks noGrp="1" noChangeArrowheads="1"/>
          </p:cNvSpPr>
          <p:nvPr>
            <p:ph type="body" idx="1"/>
          </p:nvPr>
        </p:nvSpPr>
        <p:spPr/>
        <p:txBody>
          <a:bodyPr/>
          <a:lstStyle/>
          <a:p>
            <a:pPr eaLnBrk="1" hangingPunct="1">
              <a:lnSpc>
                <a:spcPct val="90000"/>
              </a:lnSpc>
            </a:pPr>
            <a:r>
              <a:rPr lang="en-GB" sz="2400" dirty="0" smtClean="0"/>
              <a:t>Born 23 July 1830 </a:t>
            </a:r>
          </a:p>
          <a:p>
            <a:pPr eaLnBrk="1" hangingPunct="1">
              <a:lnSpc>
                <a:spcPct val="90000"/>
              </a:lnSpc>
            </a:pPr>
            <a:r>
              <a:rPr lang="en-GB" sz="2400" dirty="0" smtClean="0"/>
              <a:t>Died 16 March 1907 </a:t>
            </a:r>
          </a:p>
          <a:p>
            <a:pPr eaLnBrk="1" hangingPunct="1">
              <a:lnSpc>
                <a:spcPct val="90000"/>
              </a:lnSpc>
            </a:pPr>
            <a:r>
              <a:rPr lang="en-GB" sz="2400" dirty="0" smtClean="0"/>
              <a:t>Was an Irish separatist and a leading </a:t>
            </a:r>
            <a:r>
              <a:rPr lang="en-GB" sz="2400" dirty="0" err="1" smtClean="0"/>
              <a:t>Fenian</a:t>
            </a:r>
            <a:r>
              <a:rPr lang="en-GB" sz="2400" dirty="0" smtClean="0"/>
              <a:t>. </a:t>
            </a:r>
          </a:p>
          <a:p>
            <a:pPr eaLnBrk="1" hangingPunct="1">
              <a:lnSpc>
                <a:spcPct val="90000"/>
              </a:lnSpc>
            </a:pPr>
            <a:r>
              <a:rPr lang="en-GB" sz="2400" dirty="0" smtClean="0"/>
              <a:t>Both the </a:t>
            </a:r>
            <a:r>
              <a:rPr lang="en-GB" sz="2400" b="1" dirty="0" err="1" smtClean="0"/>
              <a:t>Fenian</a:t>
            </a:r>
            <a:r>
              <a:rPr lang="en-GB" sz="2400" b="1" dirty="0" smtClean="0"/>
              <a:t> Brotherhood</a:t>
            </a:r>
            <a:r>
              <a:rPr lang="en-GB" sz="2400" dirty="0" smtClean="0"/>
              <a:t> and </a:t>
            </a:r>
            <a:r>
              <a:rPr lang="en-GB" sz="2400" b="1" dirty="0" smtClean="0"/>
              <a:t>Irish Republican Brotherhood (IRB)</a:t>
            </a:r>
            <a:r>
              <a:rPr lang="en-GB" sz="2400" dirty="0" smtClean="0"/>
              <a:t>, were fraternal organisations dedicated to the establishment of an independent Irish Republic in the 19th and early 20th century. </a:t>
            </a:r>
          </a:p>
          <a:p>
            <a:pPr eaLnBrk="1" hangingPunct="1">
              <a:lnSpc>
                <a:spcPct val="90000"/>
              </a:lnSpc>
            </a:pPr>
            <a:r>
              <a:rPr lang="en-GB" sz="2400" dirty="0" smtClean="0"/>
              <a:t>He studied both law and medicine but did not take a degree and for his involvement in the Irish Republican Brotherhood he was imprisoned in England during the nineteenth century.</a:t>
            </a:r>
          </a:p>
        </p:txBody>
      </p:sp>
      <p:pic>
        <p:nvPicPr>
          <p:cNvPr id="8196" name="Picture 5" descr="John%20O%20Leary_gr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950" y="333375"/>
            <a:ext cx="1658938"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5450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smtClean="0">
                <a:solidFill>
                  <a:srgbClr val="CC3399"/>
                </a:solidFill>
              </a:rPr>
              <a:t>Other names in the poem…</a:t>
            </a:r>
          </a:p>
        </p:txBody>
      </p:sp>
      <p:sp>
        <p:nvSpPr>
          <p:cNvPr id="10243" name="Rectangle 3"/>
          <p:cNvSpPr>
            <a:spLocks noGrp="1" noChangeArrowheads="1"/>
          </p:cNvSpPr>
          <p:nvPr>
            <p:ph type="body" idx="1"/>
          </p:nvPr>
        </p:nvSpPr>
        <p:spPr>
          <a:xfrm>
            <a:off x="1547813" y="1600200"/>
            <a:ext cx="7138987" cy="4525963"/>
          </a:xfrm>
        </p:spPr>
        <p:txBody>
          <a:bodyPr/>
          <a:lstStyle/>
          <a:p>
            <a:pPr eaLnBrk="1" hangingPunct="1">
              <a:lnSpc>
                <a:spcPct val="80000"/>
              </a:lnSpc>
              <a:buFontTx/>
              <a:buNone/>
            </a:pPr>
            <a:r>
              <a:rPr lang="en-GB" sz="2000" dirty="0" smtClean="0"/>
              <a:t>Edward Fitzgerald</a:t>
            </a:r>
          </a:p>
          <a:p>
            <a:pPr eaLnBrk="1" hangingPunct="1">
              <a:lnSpc>
                <a:spcPct val="80000"/>
              </a:lnSpc>
            </a:pPr>
            <a:r>
              <a:rPr lang="en-GB" sz="2000" dirty="0" smtClean="0"/>
              <a:t>Born Oct. 15, 1763, County Kildare, Ire.—died June 4, 1798, London, Eng.), Irish rebel who was renowned for his gallantry and courage, who was a leading conspirator behind the uprising of 1798 against British rule in Ireland. </a:t>
            </a:r>
          </a:p>
          <a:p>
            <a:pPr eaLnBrk="1" hangingPunct="1">
              <a:lnSpc>
                <a:spcPct val="80000"/>
              </a:lnSpc>
              <a:buFontTx/>
              <a:buNone/>
            </a:pPr>
            <a:r>
              <a:rPr lang="en-GB" sz="2000" dirty="0" smtClean="0"/>
              <a:t>Robert Emmet</a:t>
            </a:r>
          </a:p>
          <a:p>
            <a:pPr eaLnBrk="1" hangingPunct="1">
              <a:lnSpc>
                <a:spcPct val="80000"/>
              </a:lnSpc>
            </a:pPr>
            <a:r>
              <a:rPr lang="en-GB" sz="2000" dirty="0" smtClean="0"/>
              <a:t>Born 4 March 1778 – 20 September 1803) was an Irish nationalist, orator and rebel leader born in Dublin, Ireland. He led an abortive rebellion against British rule in 1803 and was captured, tried and executed for high treason. </a:t>
            </a:r>
          </a:p>
          <a:p>
            <a:pPr eaLnBrk="1" hangingPunct="1">
              <a:lnSpc>
                <a:spcPct val="80000"/>
              </a:lnSpc>
              <a:buFontTx/>
              <a:buNone/>
            </a:pPr>
            <a:r>
              <a:rPr lang="en-GB" sz="2000" dirty="0" smtClean="0"/>
              <a:t>Wolfe Tone</a:t>
            </a:r>
          </a:p>
          <a:p>
            <a:pPr eaLnBrk="1" hangingPunct="1">
              <a:lnSpc>
                <a:spcPct val="80000"/>
              </a:lnSpc>
            </a:pPr>
            <a:r>
              <a:rPr lang="en-GB" sz="2000" dirty="0" smtClean="0"/>
              <a:t>Born 20 June 1763 – 19 November 1798) was a leading figure in the United Irishmen Irish independence movement and is regarded as the father of Irish republicanism. Wolfe Tone died from his wounds eight days after he attempted suicide by using a penknife to open an artery in his neck. </a:t>
            </a:r>
          </a:p>
          <a:p>
            <a:pPr eaLnBrk="1" hangingPunct="1">
              <a:lnSpc>
                <a:spcPct val="80000"/>
              </a:lnSpc>
            </a:pPr>
            <a:endParaRPr lang="en-GB" sz="2000" dirty="0" smtClean="0"/>
          </a:p>
        </p:txBody>
      </p:sp>
      <p:pic>
        <p:nvPicPr>
          <p:cNvPr id="9220" name="Picture 5" descr="t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4652963"/>
            <a:ext cx="996950"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7" descr="Emme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141663"/>
            <a:ext cx="996950" cy="1166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9" descr="897464247_bdab9ea5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700213"/>
            <a:ext cx="979488" cy="123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18086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About the Poem</a:t>
            </a:r>
            <a:endParaRPr lang="en-IE" dirty="0"/>
          </a:p>
        </p:txBody>
      </p:sp>
      <p:sp>
        <p:nvSpPr>
          <p:cNvPr id="3" name="Content Placeholder 2"/>
          <p:cNvSpPr>
            <a:spLocks noGrp="1"/>
          </p:cNvSpPr>
          <p:nvPr>
            <p:ph idx="1"/>
          </p:nvPr>
        </p:nvSpPr>
        <p:spPr/>
        <p:txBody>
          <a:bodyPr/>
          <a:lstStyle/>
          <a:p>
            <a:pPr>
              <a:lnSpc>
                <a:spcPct val="80000"/>
              </a:lnSpc>
            </a:pPr>
            <a:r>
              <a:rPr lang="en-GB" dirty="0" smtClean="0"/>
              <a:t>The poem is a response to the ruthless mercenary employers who locked out their workers in the General Strike in 1913. </a:t>
            </a:r>
          </a:p>
          <a:p>
            <a:pPr>
              <a:lnSpc>
                <a:spcPct val="80000"/>
              </a:lnSpc>
            </a:pPr>
            <a:r>
              <a:rPr lang="en-GB" dirty="0" smtClean="0"/>
              <a:t>	The poem is also a comment on the refusal of commercial interests to support Yeats’ appeal for money to build an Art Gallery to house the Lane collection. </a:t>
            </a:r>
          </a:p>
          <a:p>
            <a:pPr>
              <a:lnSpc>
                <a:spcPct val="80000"/>
              </a:lnSpc>
            </a:pPr>
            <a:r>
              <a:rPr lang="en-GB" dirty="0" smtClean="0"/>
              <a:t>	The poem is a scathing criticism of the mercenary materialism he felt was rampant in the Ireland of 1913. </a:t>
            </a:r>
          </a:p>
          <a:p>
            <a:endParaRPr lang="en-IE" dirty="0"/>
          </a:p>
        </p:txBody>
      </p:sp>
    </p:spTree>
    <p:extLst>
      <p:ext uri="{BB962C8B-B14F-4D97-AF65-F5344CB8AC3E}">
        <p14:creationId xmlns:p14="http://schemas.microsoft.com/office/powerpoint/2010/main" val="3026959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Themes</a:t>
            </a:r>
            <a:endParaRPr lang="en-IE" dirty="0"/>
          </a:p>
        </p:txBody>
      </p:sp>
      <p:sp>
        <p:nvSpPr>
          <p:cNvPr id="3" name="Content Placeholder 2"/>
          <p:cNvSpPr>
            <a:spLocks noGrp="1"/>
          </p:cNvSpPr>
          <p:nvPr>
            <p:ph idx="1"/>
          </p:nvPr>
        </p:nvSpPr>
        <p:spPr/>
        <p:txBody>
          <a:bodyPr/>
          <a:lstStyle/>
          <a:p>
            <a:pPr marL="514350" indent="-514350">
              <a:buAutoNum type="arabicPeriod"/>
            </a:pPr>
            <a:r>
              <a:rPr lang="en-IE" b="1" dirty="0" smtClean="0"/>
              <a:t>The </a:t>
            </a:r>
            <a:r>
              <a:rPr lang="en-IE" b="1" dirty="0"/>
              <a:t>theme of death or old age and what it leaves behind</a:t>
            </a:r>
            <a:r>
              <a:rPr lang="en-IE" b="1" dirty="0" smtClean="0"/>
              <a:t>.</a:t>
            </a:r>
          </a:p>
          <a:p>
            <a:pPr marL="0" indent="0">
              <a:buNone/>
            </a:pPr>
            <a:r>
              <a:rPr lang="en-IE" dirty="0" smtClean="0"/>
              <a:t>	Death </a:t>
            </a:r>
            <a:r>
              <a:rPr lang="en-IE" dirty="0"/>
              <a:t>of Patriotism, leaving selfishness </a:t>
            </a:r>
            <a:r>
              <a:rPr lang="en-IE" dirty="0" smtClean="0"/>
              <a:t>	as </a:t>
            </a:r>
            <a:r>
              <a:rPr lang="en-IE" dirty="0"/>
              <a:t>the norm:</a:t>
            </a:r>
            <a:r>
              <a:rPr lang="en-IE" dirty="0" smtClean="0"/>
              <a:t/>
            </a:r>
            <a:br>
              <a:rPr lang="en-IE" dirty="0" smtClean="0"/>
            </a:br>
            <a:r>
              <a:rPr lang="en-IE" dirty="0" smtClean="0"/>
              <a:t>“Romantic </a:t>
            </a:r>
            <a:r>
              <a:rPr lang="en-IE" dirty="0"/>
              <a:t>Ireland's dead and </a:t>
            </a:r>
            <a:r>
              <a:rPr lang="en-IE" dirty="0" smtClean="0"/>
              <a:t>gone…”</a:t>
            </a:r>
          </a:p>
          <a:p>
            <a:pPr marL="0" indent="0">
              <a:buNone/>
            </a:pPr>
            <a:endParaRPr lang="en-IE" dirty="0"/>
          </a:p>
          <a:p>
            <a:pPr marL="0" indent="0">
              <a:buNone/>
            </a:pPr>
            <a:r>
              <a:rPr lang="en-IE" dirty="0" smtClean="0"/>
              <a:t>(as in Wild Swans)</a:t>
            </a:r>
            <a:endParaRPr lang="en-IE" dirty="0"/>
          </a:p>
        </p:txBody>
      </p:sp>
    </p:spTree>
    <p:extLst>
      <p:ext uri="{BB962C8B-B14F-4D97-AF65-F5344CB8AC3E}">
        <p14:creationId xmlns:p14="http://schemas.microsoft.com/office/powerpoint/2010/main" val="42438685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pPr marL="0" indent="0">
              <a:buNone/>
            </a:pPr>
            <a:r>
              <a:rPr lang="en-IE" b="1" dirty="0"/>
              <a:t>2. The theme of disintegration, chaos, sudden change</a:t>
            </a:r>
            <a:r>
              <a:rPr lang="en-IE" b="1" dirty="0" smtClean="0"/>
              <a:t>:</a:t>
            </a:r>
          </a:p>
          <a:p>
            <a:pPr marL="0" indent="0">
              <a:buNone/>
            </a:pPr>
            <a:r>
              <a:rPr lang="en-IE" dirty="0"/>
              <a:t>‘They have gone about the world like wind</a:t>
            </a:r>
            <a:r>
              <a:rPr lang="en-IE" dirty="0" smtClean="0"/>
              <a:t>’</a:t>
            </a:r>
          </a:p>
          <a:p>
            <a:pPr marL="0" indent="0">
              <a:buNone/>
            </a:pPr>
            <a:endParaRPr lang="en-IE" dirty="0"/>
          </a:p>
          <a:p>
            <a:pPr marL="0" indent="0">
              <a:buNone/>
            </a:pPr>
            <a:r>
              <a:rPr lang="en-IE" dirty="0" smtClean="0"/>
              <a:t>‘</a:t>
            </a:r>
            <a:r>
              <a:rPr lang="en-IE" dirty="0"/>
              <a:t>scatter wheeling in great broken rings</a:t>
            </a:r>
            <a:r>
              <a:rPr lang="en-IE" dirty="0" smtClean="0"/>
              <a:t/>
            </a:r>
            <a:br>
              <a:rPr lang="en-IE" dirty="0" smtClean="0"/>
            </a:br>
            <a:r>
              <a:rPr lang="en-IE" dirty="0"/>
              <a:t> Upon their clamorous wings</a:t>
            </a:r>
            <a:r>
              <a:rPr lang="en-IE" dirty="0" smtClean="0"/>
              <a:t>’ [Wild Swans]</a:t>
            </a:r>
          </a:p>
          <a:p>
            <a:pPr marL="0" indent="0">
              <a:buNone/>
            </a:pPr>
            <a:endParaRPr lang="en-IE" dirty="0" smtClean="0"/>
          </a:p>
          <a:p>
            <a:pPr marL="0" indent="0">
              <a:buNone/>
            </a:pPr>
            <a:r>
              <a:rPr lang="en-IE" dirty="0"/>
              <a:t>‘this tumult in the clouds’ [Airman]</a:t>
            </a:r>
          </a:p>
        </p:txBody>
      </p:sp>
    </p:spTree>
    <p:extLst>
      <p:ext uri="{BB962C8B-B14F-4D97-AF65-F5344CB8AC3E}">
        <p14:creationId xmlns:p14="http://schemas.microsoft.com/office/powerpoint/2010/main" val="27527602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pPr marL="0" indent="0">
              <a:buNone/>
            </a:pPr>
            <a:r>
              <a:rPr lang="en-IE" dirty="0" smtClean="0"/>
              <a:t>3. </a:t>
            </a:r>
            <a:r>
              <a:rPr lang="en-IE" b="1" dirty="0"/>
              <a:t> The quest for truth is </a:t>
            </a:r>
            <a:r>
              <a:rPr lang="en-IE" b="1" dirty="0" smtClean="0"/>
              <a:t>fundamental</a:t>
            </a:r>
          </a:p>
          <a:p>
            <a:pPr marL="400050" lvl="1" indent="0">
              <a:buNone/>
            </a:pPr>
            <a:r>
              <a:rPr lang="en-IE" dirty="0"/>
              <a:t>The pursuit of national ideals at the cost of public ridicule:</a:t>
            </a:r>
            <a:r>
              <a:rPr lang="en-IE" dirty="0" smtClean="0"/>
              <a:t/>
            </a:r>
            <a:br>
              <a:rPr lang="en-IE" dirty="0" smtClean="0"/>
            </a:br>
            <a:r>
              <a:rPr lang="en-IE" dirty="0"/>
              <a:t>‘“Some woman's yellow hair</a:t>
            </a:r>
            <a:r>
              <a:rPr lang="en-IE" dirty="0" smtClean="0"/>
              <a:t/>
            </a:r>
            <a:br>
              <a:rPr lang="en-IE" dirty="0" smtClean="0"/>
            </a:br>
            <a:r>
              <a:rPr lang="en-IE" dirty="0"/>
              <a:t> Has maddened every mother's son”:</a:t>
            </a:r>
            <a:r>
              <a:rPr lang="en-IE" dirty="0" smtClean="0"/>
              <a:t/>
            </a:r>
            <a:br>
              <a:rPr lang="en-IE" dirty="0" smtClean="0"/>
            </a:br>
            <a:r>
              <a:rPr lang="en-IE" dirty="0"/>
              <a:t> They weighed so lightly what they gave</a:t>
            </a:r>
            <a:r>
              <a:rPr lang="en-IE" dirty="0" smtClean="0"/>
              <a:t>’</a:t>
            </a:r>
            <a:endParaRPr lang="en-IE" dirty="0"/>
          </a:p>
        </p:txBody>
      </p:sp>
    </p:spTree>
    <p:extLst>
      <p:ext uri="{BB962C8B-B14F-4D97-AF65-F5344CB8AC3E}">
        <p14:creationId xmlns:p14="http://schemas.microsoft.com/office/powerpoint/2010/main" val="16243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409</Words>
  <Application>Microsoft Office PowerPoint</Application>
  <PresentationFormat>On-screen Show (4:3)</PresentationFormat>
  <Paragraphs>64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September 1913</vt:lpstr>
      <vt:lpstr>Background…</vt:lpstr>
      <vt:lpstr>PowerPoint Presentation</vt:lpstr>
      <vt:lpstr>John O’Leary</vt:lpstr>
      <vt:lpstr>Other names in the poem…</vt:lpstr>
      <vt:lpstr>About the Poem</vt:lpstr>
      <vt:lpstr>Themes</vt:lpstr>
      <vt:lpstr>PowerPoint Presentation</vt:lpstr>
      <vt:lpstr>PowerPoint Presentation</vt:lpstr>
      <vt:lpstr>PowerPoint Presentation</vt:lpstr>
      <vt:lpstr>Tone</vt:lpstr>
      <vt:lpstr>PowerPoint Presentation</vt:lpstr>
      <vt:lpstr>PowerPoint Presentation</vt:lpstr>
      <vt:lpstr>PowerPoint Presentation</vt:lpstr>
      <vt:lpstr>PowerPoint Presentation</vt:lpstr>
      <vt:lpstr>PowerPoint Presentation</vt:lpstr>
      <vt:lpstr>Language, Imagery and Form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1913</dc:title>
  <dc:creator>Ciara</dc:creator>
  <cp:lastModifiedBy>Ciara</cp:lastModifiedBy>
  <cp:revision>7</cp:revision>
  <dcterms:created xsi:type="dcterms:W3CDTF">2013-09-06T11:04:41Z</dcterms:created>
  <dcterms:modified xsi:type="dcterms:W3CDTF">2013-09-16T09:04:20Z</dcterms:modified>
</cp:coreProperties>
</file>