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A9B5F79-1DC2-4FB6-B3BF-88994D1007C6}" type="datetimeFigureOut">
              <a:rPr lang="en-IE" smtClean="0"/>
              <a:t>15/04/2013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193489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A9B5F79-1DC2-4FB6-B3BF-88994D1007C6}" type="datetimeFigureOut">
              <a:rPr lang="en-IE" smtClean="0"/>
              <a:t>15/04/2013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386825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A9B5F79-1DC2-4FB6-B3BF-88994D1007C6}" type="datetimeFigureOut">
              <a:rPr lang="en-IE" smtClean="0"/>
              <a:t>15/04/2013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32825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A9B5F79-1DC2-4FB6-B3BF-88994D1007C6}" type="datetimeFigureOut">
              <a:rPr lang="en-IE" smtClean="0"/>
              <a:t>15/04/2013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172470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B5F79-1DC2-4FB6-B3BF-88994D1007C6}" type="datetimeFigureOut">
              <a:rPr lang="en-IE" smtClean="0"/>
              <a:t>15/04/2013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150242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A9B5F79-1DC2-4FB6-B3BF-88994D1007C6}" type="datetimeFigureOut">
              <a:rPr lang="en-IE" smtClean="0"/>
              <a:t>15/04/2013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184702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A9B5F79-1DC2-4FB6-B3BF-88994D1007C6}" type="datetimeFigureOut">
              <a:rPr lang="en-IE" smtClean="0"/>
              <a:t>15/04/2013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83326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A9B5F79-1DC2-4FB6-B3BF-88994D1007C6}" type="datetimeFigureOut">
              <a:rPr lang="en-IE" smtClean="0"/>
              <a:t>15/04/2013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204152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B5F79-1DC2-4FB6-B3BF-88994D1007C6}" type="datetimeFigureOut">
              <a:rPr lang="en-IE" smtClean="0"/>
              <a:t>15/04/2013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287188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B5F79-1DC2-4FB6-B3BF-88994D1007C6}" type="datetimeFigureOut">
              <a:rPr lang="en-IE" smtClean="0"/>
              <a:t>15/04/2013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3582317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B5F79-1DC2-4FB6-B3BF-88994D1007C6}" type="datetimeFigureOut">
              <a:rPr lang="en-IE" smtClean="0"/>
              <a:t>15/04/2013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B922218-B6AC-4B8C-BAF2-69B62EFA526E}" type="slidenum">
              <a:rPr lang="en-IE" smtClean="0"/>
              <a:t>‹#›</a:t>
            </a:fld>
            <a:endParaRPr lang="en-IE"/>
          </a:p>
        </p:txBody>
      </p:sp>
    </p:spTree>
    <p:extLst>
      <p:ext uri="{BB962C8B-B14F-4D97-AF65-F5344CB8AC3E}">
        <p14:creationId xmlns:p14="http://schemas.microsoft.com/office/powerpoint/2010/main" val="1713820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B5F79-1DC2-4FB6-B3BF-88994D1007C6}" type="datetimeFigureOut">
              <a:rPr lang="en-IE" smtClean="0"/>
              <a:t>15/04/2013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22218-B6AC-4B8C-BAF2-69B62EFA526E}" type="slidenum">
              <a:rPr lang="en-IE" smtClean="0"/>
              <a:t>‹#›</a:t>
            </a:fld>
            <a:endParaRPr lang="en-IE"/>
          </a:p>
        </p:txBody>
      </p:sp>
    </p:spTree>
    <p:extLst>
      <p:ext uri="{BB962C8B-B14F-4D97-AF65-F5344CB8AC3E}">
        <p14:creationId xmlns:p14="http://schemas.microsoft.com/office/powerpoint/2010/main" val="450815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30LR0tIDb3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Seamus Heaney</a:t>
            </a:r>
            <a:endParaRPr lang="en-IE" dirty="0"/>
          </a:p>
        </p:txBody>
      </p:sp>
      <p:sp>
        <p:nvSpPr>
          <p:cNvPr id="3" name="Subtitle 2"/>
          <p:cNvSpPr>
            <a:spLocks noGrp="1"/>
          </p:cNvSpPr>
          <p:nvPr>
            <p:ph type="subTitle" idx="1"/>
          </p:nvPr>
        </p:nvSpPr>
        <p:spPr/>
        <p:txBody>
          <a:bodyPr/>
          <a:lstStyle/>
          <a:p>
            <a:r>
              <a:rPr lang="en-IE" dirty="0" smtClean="0"/>
              <a:t>The Underground</a:t>
            </a:r>
            <a:endParaRPr lang="en-IE" dirty="0"/>
          </a:p>
        </p:txBody>
      </p:sp>
    </p:spTree>
    <p:extLst>
      <p:ext uri="{BB962C8B-B14F-4D97-AF65-F5344CB8AC3E}">
        <p14:creationId xmlns:p14="http://schemas.microsoft.com/office/powerpoint/2010/main" val="3850916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As they run, the poet’s wife’s coat flaps and buttons fly off. This reinforces the idea of the speed and the energy of the chase. There is also a reference to Hansel and Gretel who, in the fairy-tale, found their way by following a line of dropped pebbles.</a:t>
            </a:r>
            <a:endParaRPr lang="en-IE" dirty="0"/>
          </a:p>
        </p:txBody>
      </p:sp>
    </p:spTree>
    <p:extLst>
      <p:ext uri="{BB962C8B-B14F-4D97-AF65-F5344CB8AC3E}">
        <p14:creationId xmlns:p14="http://schemas.microsoft.com/office/powerpoint/2010/main" val="16897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Change in Tone</a:t>
            </a:r>
            <a:endParaRPr lang="en-IE" dirty="0"/>
          </a:p>
        </p:txBody>
      </p:sp>
      <p:sp>
        <p:nvSpPr>
          <p:cNvPr id="3" name="Content Placeholder 2"/>
          <p:cNvSpPr>
            <a:spLocks noGrp="1"/>
          </p:cNvSpPr>
          <p:nvPr>
            <p:ph idx="1"/>
          </p:nvPr>
        </p:nvSpPr>
        <p:spPr>
          <a:xfrm>
            <a:off x="0" y="1340768"/>
            <a:ext cx="9144000" cy="5517232"/>
          </a:xfrm>
        </p:spPr>
        <p:txBody>
          <a:bodyPr>
            <a:normAutofit/>
          </a:bodyPr>
          <a:lstStyle/>
          <a:p>
            <a:r>
              <a:rPr lang="en-IE" dirty="0" smtClean="0"/>
              <a:t>The tone of the poem changes now from one of </a:t>
            </a:r>
            <a:r>
              <a:rPr lang="en-IE" b="1" dirty="0" smtClean="0"/>
              <a:t>excitement and energy</a:t>
            </a:r>
            <a:r>
              <a:rPr lang="en-IE" dirty="0" smtClean="0"/>
              <a:t> to </a:t>
            </a:r>
            <a:r>
              <a:rPr lang="en-IE" b="1" dirty="0" smtClean="0"/>
              <a:t>one of darkness</a:t>
            </a:r>
            <a:r>
              <a:rPr lang="en-IE" dirty="0" smtClean="0"/>
              <a:t>. </a:t>
            </a:r>
          </a:p>
          <a:p>
            <a:r>
              <a:rPr lang="en-IE" dirty="0" smtClean="0"/>
              <a:t>He sees himself and his wife returning to that tube station, following the trail of dropped buttons. The station is dark and eerie. </a:t>
            </a:r>
          </a:p>
          <a:p>
            <a:r>
              <a:rPr lang="en-IE" dirty="0" smtClean="0"/>
              <a:t>The poet is agitated and tense, something he compared to the dangerous tension in the electrified train tracks. </a:t>
            </a:r>
            <a:endParaRPr lang="en-IE" dirty="0"/>
          </a:p>
        </p:txBody>
      </p:sp>
    </p:spTree>
    <p:extLst>
      <p:ext uri="{BB962C8B-B14F-4D97-AF65-F5344CB8AC3E}">
        <p14:creationId xmlns:p14="http://schemas.microsoft.com/office/powerpoint/2010/main" val="1509339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Theme</a:t>
            </a:r>
            <a:endParaRPr lang="en-IE" dirty="0"/>
          </a:p>
        </p:txBody>
      </p:sp>
      <p:sp>
        <p:nvSpPr>
          <p:cNvPr id="3" name="Content Placeholder 2"/>
          <p:cNvSpPr>
            <a:spLocks noGrp="1"/>
          </p:cNvSpPr>
          <p:nvPr>
            <p:ph idx="1"/>
          </p:nvPr>
        </p:nvSpPr>
        <p:spPr>
          <a:xfrm>
            <a:off x="179512" y="1340768"/>
            <a:ext cx="8856984" cy="5400600"/>
          </a:xfrm>
        </p:spPr>
        <p:txBody>
          <a:bodyPr>
            <a:normAutofit/>
          </a:bodyPr>
          <a:lstStyle/>
          <a:p>
            <a:r>
              <a:rPr lang="en-IE" b="1" dirty="0" smtClean="0"/>
              <a:t>Marriage: </a:t>
            </a:r>
          </a:p>
          <a:p>
            <a:r>
              <a:rPr lang="en-IE" dirty="0" smtClean="0"/>
              <a:t>The poem could be seen to say that the early excitement of marriage dwindles and that the pursuer can become the pursued. </a:t>
            </a:r>
          </a:p>
          <a:p>
            <a:r>
              <a:rPr lang="en-IE" dirty="0" smtClean="0"/>
              <a:t>It can also be seen to say that while the husband’s role in the early days of the marriage may be that of the lustful pursuer, he moves to becoming the protector and the one who must ensure his family’s safety and security.</a:t>
            </a:r>
            <a:endParaRPr lang="en-IE" dirty="0"/>
          </a:p>
        </p:txBody>
      </p:sp>
    </p:spTree>
    <p:extLst>
      <p:ext uri="{BB962C8B-B14F-4D97-AF65-F5344CB8AC3E}">
        <p14:creationId xmlns:p14="http://schemas.microsoft.com/office/powerpoint/2010/main" val="331091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0" y="1412776"/>
            <a:ext cx="9036496" cy="5328592"/>
          </a:xfrm>
        </p:spPr>
        <p:txBody>
          <a:bodyPr>
            <a:normAutofit/>
          </a:bodyPr>
          <a:lstStyle/>
          <a:p>
            <a:r>
              <a:rPr lang="en-IE" dirty="0" smtClean="0"/>
              <a:t>"</a:t>
            </a:r>
            <a:r>
              <a:rPr lang="en-IE" i="1" dirty="0" smtClean="0"/>
              <a:t>Marie and I were then on our honeymoon and as well as calling with my editor in Russell Square, we went to a Promenade concert in the Albert Hall, by the underground, of course, Marie in her white going away coat that had received a beetroot stain in the Museum Tavern the night before, both of us late and running down the corridor</a:t>
            </a:r>
            <a:r>
              <a:rPr lang="en-IE" dirty="0" smtClean="0"/>
              <a:t>," Seamus Heaney in ‘The Guardian’, 2009.</a:t>
            </a:r>
            <a:endParaRPr lang="en-IE" dirty="0"/>
          </a:p>
        </p:txBody>
      </p:sp>
    </p:spTree>
    <p:extLst>
      <p:ext uri="{BB962C8B-B14F-4D97-AF65-F5344CB8AC3E}">
        <p14:creationId xmlns:p14="http://schemas.microsoft.com/office/powerpoint/2010/main" val="109751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251520" y="1412776"/>
            <a:ext cx="8892480" cy="5256584"/>
          </a:xfrm>
        </p:spPr>
        <p:txBody>
          <a:bodyPr/>
          <a:lstStyle/>
          <a:p>
            <a:r>
              <a:rPr lang="en-IE" dirty="0" smtClean="0"/>
              <a:t>Although it is a love poem, Heaney does not use the word ‘love’ in the poem.</a:t>
            </a:r>
          </a:p>
          <a:p>
            <a:r>
              <a:rPr lang="en-IE" dirty="0" smtClean="0"/>
              <a:t>The poem ends with a male persona waiting for his beloved who is following behind, but ‘damned if I look back’.</a:t>
            </a:r>
          </a:p>
          <a:p>
            <a:r>
              <a:rPr lang="en-IE" dirty="0" smtClean="0"/>
              <a:t>The love described in the poem is composed of many elements: desire, pursuit, excitement, escape, silence, complication, perseverance.</a:t>
            </a:r>
          </a:p>
          <a:p>
            <a:pPr marL="0" indent="0">
              <a:buNone/>
            </a:pPr>
            <a:endParaRPr lang="en-IE" dirty="0"/>
          </a:p>
        </p:txBody>
      </p:sp>
    </p:spTree>
    <p:extLst>
      <p:ext uri="{BB962C8B-B14F-4D97-AF65-F5344CB8AC3E}">
        <p14:creationId xmlns:p14="http://schemas.microsoft.com/office/powerpoint/2010/main" val="3172129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Allusions</a:t>
            </a:r>
            <a:endParaRPr lang="en-IE" dirty="0"/>
          </a:p>
        </p:txBody>
      </p:sp>
      <p:sp>
        <p:nvSpPr>
          <p:cNvPr id="3" name="Content Placeholder 2"/>
          <p:cNvSpPr>
            <a:spLocks noGrp="1"/>
          </p:cNvSpPr>
          <p:nvPr>
            <p:ph idx="1"/>
          </p:nvPr>
        </p:nvSpPr>
        <p:spPr/>
        <p:txBody>
          <a:bodyPr/>
          <a:lstStyle/>
          <a:p>
            <a:r>
              <a:rPr lang="en-IE" dirty="0" smtClean="0"/>
              <a:t>Classical mythology and folktales.</a:t>
            </a:r>
          </a:p>
          <a:p>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564904"/>
            <a:ext cx="1905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7" descr="data:image/jpeg;base64,/9j/4AAQSkZJRgABAQAAAQABAAD/2wCEAAkGBhQSERUUExQWExUWGBgYGRcXGRkcHRscGxoYGhwaGB8ZHSYiGBkjGxkbHy8gIygpLCwsGh4xNTAqNScrLCkBCQoKDgwOGg8PGiwkHyU2LCwsLCwsLCwsKiwsLCwsLCwsLCwsLCwsLCwsLCwsLCwsLCwsLCwsLCwsLCwsLCwsLP/AABEIAR8ArwMBIgACEQEDEQH/xAAbAAACAwEBAQAAAAAAAAAAAAAEBQIDBgEHAP/EAD0QAAECBAQEBAQEBQQBBQAAAAECEQADITEEEkFRBSJhcRMygZEGobHwQsHR4RQjUmLxM3KCkiQVQ7LC0v/EABkBAAMBAQEAAAAAAAAAAAAAAAIDBAEABf/EACgRAAICAgICAgICAgMAAAAAAAABAhEDIRIxBEEiURPwMmGh4XGRwf/aAAwDAQACEQMRAD8Ax/H+MJnFLcqRQ0rsTTdhACgJs10gVUABVjs5NqDU36QRi8NkBl5M0wsSSKpo+UAa162i74f4WsTEzPwgkG5sxLgXDflEHKMIWtFVOToJ4lwv+FkutkzlAAICgVMp6rY7UBFGMMPh/DeHJJmyiAMoeYMqGJbMHqT96wi45PTNxI5lKD7cwYW6l/ukan4hXK/hZaBNWlDApLHmKXJSw/E9gXMTTukn7GR7dGb+IeJyytpISpwAlQcZQ1QAbd9tdYnK+HlKlpCA8w3SWKyDqBZqizn2hfM4JMSMy0KTTM5sxsK2sQ+8WYSSoqdGYzAACBetGDF3Ys0O1GNRYHb2hjO+EVgJUlaVlgSkEAJDOSslgBVrxTxfghlBMwpyoyAsGqokUDdyeja1jU4DNkSnEKykAm3Nk0QrNdRe1+7RdPwcuc0oyylKa5spJLgFymlW1BpliVeRNP5DPxprR5uMMoZiARlI9H+/nDXhGNnBYyHPQhD0YlkuWBsTrSNsUJSXAQkLDCjFYJFeUsFdNGejUXcNwaMPMWRzIWSAwNtUgkkqrfeGy8hSTTQKg0xrhETVedJlBLeVYLHKCzXFhQk3gH4h46ZWaWMylkhSlOoEFgwYB9dFeoi7AYVS+ZLJYk5Sc248p2zGp3i/HYIS5a5gAM8kAFsxcAWsAH0FurxJySltDaMri+HZZZWpWWYsMlKqlSVMXJsgAU3v6LE4bMQCrwwCzl2fYZewc09YczuDzjnVMWztmP8AcTmrrcmobzV1gLjOJ8QpRIQcuVks4JCQSokF9nJ6RVCbuk/9AtJ9ivFSzlUp0uGSwBFNAkWA71L9IXow2tPvWCuJS8nKcuY2ylwGJS5a5LH0iWLwpCUoy8wAFLlyWzB6EM3tFkZUkl7FtbAFLFWNfveL5OCWTQ0DuQRTr19IKmYAJlkqIDB9K9omghPhpYU1DOafraGPJ9CmtkpU8IAAcKAqbH03dyfTePpE7NQUAa7P00s3e8DLn5Vu2YEiwFTSvTtvF06dkTUg5jciv6sBtAUbZ8oKL8zksWt6vr+8VOhKmLuPQfMQPOm5lZQokaGr02i04Ug81OpuX7wxa7NSb2jTYbhwlzFFR52UwUljmsFAf8jQ7e3MFj/ARNSC4SDWn4wwZ/S20LcMCqYK1U4r1f2i0Sx4pzB0ywXHa9tioiIZwv8AlspSSAOB4nJPzeZI5VZkvQlz2NGzfMQ4xWLmTp3iJMzw5ZzpJcvmJ5zs9hqw6xlkzioFCQAnMolndQOii9QG+esaThuKUtQSpiw11AKWB37m0MzR4/L2Kx7OzsSvMHXlC6EksAGcgfe0TkzzMWlGbIhIKgTuLKLVJPWKMfLJmJSbglxWg6+j9Yj4J8VQIYqDDRnoT7A+rQhJUOY/4nxQBSTKAPhCinLOAQSwck6gvB2H43nWEFRGZPMs3X/2olND+W0IZcgZQkDNmUCwNWD0/tsPnH3hFExPig8oY6uA7NsKNCOMao1jbiXEyhpSMpSUpVYOKC+U3La7Rbw2clYU4Sph5lKICXUAAAKntesIQs1YMTelhsNtouw6SllIU5D+4s2moPvGOKoCjRY7i0qWQkozJA8wICidLAEAVB7RWrirBSiUk5UqyscqHrYXP+4bbwrw2GBKFFV6uptR9f8A9RRxzCiXNYtloUlIahAKSRuxECopugq0O5EzxkqylSBVkBVHt+GqTZrVeBuMlOFwuaWypgUEJBTUEpKUsNWQVXo5JrFEnHzJcopBYZHBPQvTo8LsPxkzcbJmTTlQlSlAkUcJLU3Ykh9dIOEblfoxppAGJwaUpUhIMwqAUZhIGZwku+wLskHWtYTqqaqeocjUbgawz4/JyrUUNlJoQGBfmp6mE0ySQA72cO7NuI9DCuSuxc3WgmacwOXM25L9ugsL/lBGFkoIowI3rX107xwSAEDMrKCALO/tpv3gJKmJavKQHpfaGfyVISdxYoSVZjmYdPTUR2Xw4sFKoH6V7CCsHhUtmUFTFM7D8zE0JUhWYhK1H8AJJB9iKD2jefpDVj9sqCAkugWsS3fWn+IKl4FUxio5EkP1V17dXiOJlEMqYoEmpQX6MCSbD7eJYda5hBzZUgHmZyqrctXIB7AQtvVoYkcCfu0c4jJUnDlQBAVyvWrkN9PnEx9H9bfpHfiOcWlyh5UgUclyAH7VLf4gW7mkdN1GynDcPySVKepoR/T1Ox+9I7g55lkKSwIcVD/59Ytm4z+T4TVJFQaMPl/kxLhUklQUNCGJ3v8ASAlJ8W5GRVaQyl4Qy05i+YspyKGr7UIr3jkrDvMc8iQbtROo9HPzEX4zGKJuCDtQClawPIAKsrlqi7BVQWffWJE3VsZYcvBKQUi61kklyQADv61PaDeK8NV/ImHyrllLj+uWVJI7l0kdzH2FIElKyeaSsvXRvnYQ9+F8emdglomtScFZj+HOKK7BVD0JhblW2bsyuMSEKORTK9xbSnX9zFWEUVgqKyCMoehFwDy6/KGeO4RNdedKQAs5k2LChBOw9L6wqk4YlWQBgWe1WsLU3jotUZ7OSOIJBYgKCVFQIRRyXOYCrPTtB3xIUmRIW/OqVLcf7cyf/qBDXg3AgsAWypdZDtlGnqXHvtAPxZgapA80uUlKht5ph9s7RkckXNDEtAHGkFCJaVHNysWFDYByD6tY36QknYUqSzDr3FR+kHYniCpkpIUHKbKD1FLjQ/WOSMOVAjav6ffSHwuETkuTYFjsMucUgVYBASP7fvXeBOKSvCV4bgsGGt79i7/dY0OC4cFLDuoB6Jd9GtdyYz3FpgKyQz1DWoHA1ItTd7w/FO5cfSJ8qSKMMoMyhmepuGdhr9XiKkoAW6hRm/bctrEf4jKlk3q5rr3EQTgw3mc6hnP1rFle2Tr6GCJyimnIgNa6j11EQRiVNyIJeuwHZ794lLlpKhmJyhrs27EC7xzETyEk5S63ApYat+0J1dUU3QPNWS6ilSiRYgsNP+VfSGmFLywCfDygBTB2qWa9zX16QFhADLzkkqchNRsOlw5rFCpd2NKa69e1YNrlr6OWtmm4DhfEOml7VG5hFOxOeePF/CSnp3PrWNPwROUEhyShIAZ3JVs4sS1xGSfMtROqurVVpckM9CYRBXKTMzOkkFY1HMkBmajbPr7GD8BKZBJcMSR/xFuxb5RXwrAZ1KcuEVvoKm9vWJzMalUsgbWO7ptv+8KyXSiglrY3PCLMWCnq5LA2Db1r3ghWACZSgojQpOzEMb0ob9w0Z7iXFFFYS7BLJodr21/SDTLnEEFWZJFXL9fp+cT8JJJthIZIR/4iizqmLD1a5zEW6NE+HBQlrSiqVOG0IN0vu49wIYokJMlKAXIU7Bm5QAtnGmYexi7BYGXLWhRqgzBnKuYJBNVhhRnHmcNC5fJcfs23F8g2QBiZEqeSnP8A6UwqNCuXQE7FSQ9WtHF8FKfD8JOUrmfyyoHMpVComlEhnfqYZyUoTPmyJQziZkmLAXRMyrAKTqQlJ9YD4JxidiUjzLXhxMcr8yiRQOCC4Ay1rUmto2cYrlff/ugUpN2ujRYXBpkSCfMNTqtWp9TQDrGJ4pg15iVnmmKdVG3oxALVP2I0M/js2SlBXLLJWCUlVCFAeUs4Id6g2O0fYlUrFkqUrKJSGQ58yw7HORlUQoszUvWBWODWns75x21o8yxOFyTWSqooXpelvV3h5wrhpVLVQOHelilyO4qft4G4zMPjBBASASoA1KSaEEi4o7B7HeNL8OBGZVXdJamrE9qjS9IarmooYpUZSZh1eAcoBBBd1Aa3JVQJEYzEhS1KL5hR1d9a9Y9AmyyhcySsF1lSUlqMXYt827wmlcGKpmVyc0t92qcpJVtSidYb4+RQuxOaLk7M1iZbplpA5WfrUm9K2pEJE9loz1SHt1eNBieBW0aWSC9lVNejbd9Yz2KDLLF63AuR9Q8W45qapCGnF2N14d1PlU1+boaU00prC/F4grUw5luXJFEsWAH2YpxHFJihlUosdA1Qa1a+kE4XBtlBqVVpcA29I5RcNyGuSlqJXl8MgZiSwIDENmFW/KJYRQE0ZiMofZrNoa1j7Gyx49A7Fhpo1WtEJiQHzXAArmIuwbL0H3eGJWgZScWbPC45EiWFkscvKKsSGUn7O5jL4bhC1SkTE1JKnrs1urhVtoK+IZhBTLYskaE7kgkD0IY94afD0rxZRHKCPKxPMVDmSSNdR/y9JHeOHP7Dk+c+P0S4dw4pkLVRy1zQl6uw6j7MKcXgggJVQkkAptppr6neNDjWTKSlTpJUKW3NRp+w7wh+IJCnSsAMza0D096wjHJuffYV6L8JwxE8HwlNMH4VHVwKPavz7wxwEkjkWCGHlVTdxW4q/wDmMrhHzApNfv3EejcOxBnS0+IXejkAEEbegasb5GvZsJWVYWQpLJUH5s9BUkCrEH/a/qdBFPGOLqlLIlOs0ezJUNQdToSQT+TJUpdQFpyh1UIKg+4uabEn6Qvw6Zb/AOlRZ8xls1S7C70dzEO7toqxyjdyVnfgri8mSpSpoUlU1bZ1KzZFBmKt33vXvG5xXEpeH8WYlAzEpUwpmUQAO1T9Y8t4ItJnTJdwSMpG41O4P6R6nhpiJktDpd8r9MqGNdCFNBTlUv8AIeaMU7rQtXips3DTJ01gMvKhgCCSGcNykbOT1MYYK5ytM2bLIUU/iUmmwAoGajRueNY5SiiS3KEu3QFq+ojIpWUrUpKmKk8zjUD31+YhLmuTot8aLWN/qBOLTgtBK/MwyqCCMzPodeopGk+GcOEMSw/E1Xc3zOLtqOtoy+PxBXNShT5bUfv66/ZjT8OQAMtC6QHtZ2I1uLdGEVY/jFHm5Hyk9UD8ek5ytqLBLWezgV9S/TqTCY8UUlXMWYWAqw02DtGpWhMzw5iklWZKULKSxFHSVA07HVoScR+HWoZklKQKOVA+tDQdKO93glG+xTQl4kQuUks7JSG9GvWrgUNS/SM4ME1SHBCnNrFQd/wglPWjxrV8Cmy2VLWlaXDFKwzvR3ZmhPxfFElaMpYEmYf6SVVFRQgki+9KmKcUnH4oTNezNTJT+o97mCsJxdaWSo07CtGuzu2sWYTDOhSSNCpi4FARfcuw6mtoonYMqQleYqJBcaUFu7CLW4vTFRvtHRPOcg0Bqzv1Yk6OfnHMRLD9Go1tmrs5r+sfYaaFJZQ5k1HbodxdotnTuVyEnUDWptu1y3WCTpnTVqyziczNPUxcu9LAvYBQ0HvGq+EprIy0cqCjewLV6sW9dYxslJUo5a19KmgL3/WNnwlJSJacpzEE1bykpyv/AE/i+cS+XrHxCwJuTZ9xPGiaqYiYnmk51IUm5Sl6Fr09RCzFcVCpagQ4IYHYder/AEEM+IYYJnibKdctS2NfKCXUFN+E5nrpTrDnA/BMibKzHMl3BY2Z6RPhxKbpDZvijzzh4LjQPfb942fDJ0x3ChlTXmDvRzlc3pQwlx3BzJmMhzVhrr8tob4Lg8yYc0xQs9xYpcUFQH+cd5FXs6CpBy0TDzEoUDQgg0YmlC4LC4se8J+OKMtwlLBbud+w0ajl/wAxGqw3ClZEhSWWQkmuYmrk21gXivwjNnKDzJcqWLEkk+oAYX3iKEleyvC1y30YThk3w50sm2YvVr2f13j1TguL/loC5stADkhLLUrQICS+UlqgOXs0Yfj/AMMCQpLLExJeoFHqSW94I+GkYgqS6uX5tleu9GvB5pKS5r0WSxfkWujQ8exy1zBTKpCSaXAzOApvxNcCMvKxpStSFhlOfqX7KD06dI0v8MF4lCFcycpKme4SSB1c+8OcR8MYaeHmApmt50uDTRQ3EIx1PcvYz8ywqMTC4pJUQpgFIuQ3MNCPQg2/ODMEpSZ6DcZAVOXJJSCT2YAw4xHwdMBopK2FHdKvZmep9y8LeISpsqaVKSUfy2AV0SKB7gqDMH1huOXokz8G+UH32d4YM+DUMxSKEnUMoZvQDWLcNPwcoZjlWp/MoKUfRxl7MkxXwpSpOGKkcyiM7EmkvNlYdnHcAxOTxUpy+LnW4dgrKgf2kJS59T6RRF0yWSbCZXxUorUESVFILZwkObMDlIS7bkttGH+JJhVNnqIZlZcpYKcAl1V5tnANWFBGxm8TmL8pSkOQ1FFqABhRI/5RiviSSpE5aCylE1clRsC1nctVtIdik5TE5FSApi1ypI5ikKCgEb1DlTizf/GCZkrw0BI0s+pqfn9GgXFT80qpHKTlHTl+TE+5i+TOzJCyXZL/APJmI++kPldWBj7FCl5bFjmf0NG7MYLAMoqZioE0vfoL7vEJ2GzEJJyVPVg2b10iwrKklYYmiWIF7lntvD7BktMu4FMEtZBSFZk5XcC9mJpW3rGrkn+YWVlUuXmI1C8pB/6hJLf3CMpwFA8RBUcuWr0ZxUOTQbNGzl4BCluFlKhkIKanypY1u3feI/LrnsZ47+JVPwHhhgCEkB1AkpfKpJvVLgih/pLaRo+ALWmSpK60SoK3dxX2hRJlTEkstCgHaWAdSXSARa7D06w8Sc2H5WByZXU4YuRXV7wPjVbd7NyvSRlsZjlGcwlCYpuU3I0s7GtaiHOFWfD/ANMpNVskgBICfMSfxuzj9oykydMlKaWpacxy5hc9WD2B0PWkOZhy4NlLUpYDB38qyNxa+pNIRlW7fsLGrdGm+DOI+IorOpc/kB0AhtxnEhZKEgVZzs0I/hPDZEltQDD3BYbMTu+/3p9YhUm1wj9lU4pSsHxXw/LmyFBSOZizULt9+8ZSTKOHWUGqklQI7gAffWPS8JJAPNWM58S8FQqeZ4OUAAkD8TBAFLvf/rDp4qx3/gPxs9TcJdAnwfhSVL8XlLovdsqh9TDziHHU4ZeRKCtT1UQWDpzXAyg9CoGM9w7jGVedVmq+pAvsIARjisqnKH/uCpAZqJIcrAFCQcqSfSAhm4x0tmZsbnPlLoZ8U41NmWUlIBGbKorIcsyvCGRIq5zKNoTcW4uJkky1nNkXrkdlUV5KJFDSI8SnZklBU7A0qpmpTNkQGLWBaFM6fndSqhaSfxGuv9o5gR1eBg23YccaQ0xrEuOUFAksLJUCSCOhBduihBPAMejleQVO3MRme1GCTSmnzgTFYB8EmdLKlKUgGYhnYpNVpI6PfQnaCsNjPEly1JQkFKQCCogFnqlzZgNaE9osk3HondMY8RxEmcvOypZqjOE0cfhWD6AF0vQdB5piZal4lRbI4JAoojlJYjQsG6Ha0ei4fHqCnZSDZZNXzBwD/VsCSb6Qjn4BJnTJjFIyHKgA1cFJFHzOBal4PHl7b7ZPOHoyCOHZSkcxBAPQglJLDQXq1wdoolICJi5YqkuQdHSCWG+3oI2OBwoErxMrqElOVVeVWY1e5DKs9GFA8ZPF4d08r50NbZ6n94qhk5NpgRhWwdclWdJVUApAA7Eaagx9KkMCVE5VBJJcX2rq9Ivxc2gIo6QQ2hFa+riIsCrmZhuWvUNShr8jDYt+zZpU6O8ElEzZYCQo5khjmINT/TUC+hZnj0efw1C3fzl6jvqDcu7N+0Yj4TXknBdXCSwABzOw2oK303jSSMYsrWSWINUqDliH9W20iLzm3PXoDBpBOJnTpZIUgTQkUJy12qmoPet6Qz4diFTMOlSgD4j+gzMB1tCxPEFLLqCasMpDhQFxu1Hc6wy4RMEyW2XwxLUwTVibkVsK2jvFfy32MybiJ8VPQicc6FTC5tpfTQE1dxHcStc+SlBlFJXkQC9ykuT2u2zRPjmHUg+Kgh6gMXqdW9NYs4Xj/wCZICpniZQqrNWjPuW+o3hPlJ45N0MwfJpjjhiVBAlEcyaPFuFxRkY2ZKJfMiWoPo4ILeqflB6SM+f6R5/8QYtczGzZgNHCB/tADe7k+sQ4lyveyuuTo9akzUNz1cPGY45NKgpgyUCjm/7dXGkI+FIxJlJCCMqRoouBcu94OxmATLkFa5qsxsmjfR37mCyTlJcf1m48ahK72Z/HTnUpjlokkVuw9oEwWKHhEBsxKqsgnb+lS/RhF2LlCfMmKPmfdj8opQnLLSFGnUkJv/cpKT6BUGqqv+CifRdMxNTNIfIRnG6JgFe2Y+0UzJfLMQ/kPiJ1JStjdjbpWmkD4XFJUQKHICkp0mIJeluZLn52pDWUAGCa5fKTcpO56Ev6iNkuH7+/rMXy6CuDY1padPBLFSRUpVmUlR7AnTQiJqnZpwlsQCGYkDypJCHdsr1s+kLcJivDnhKTkStITYMKkAdnLeo0gbEz8s8qPmQpJamhckEC2kNi72STh86NHiOHFHMko0SRzOSwLMUgXrQuQ16Rerhs4JKxmsnMRUhTN3UGPXSL+Hr/AIpBnOiWXKWWHcUqo3OlGLbiJ4ZMyUsE8ocsUglKqOwO3QnMK0gpJ2nWv3Yhr0CJwwykAgBSMjdWLENoCTtp2jz7GlSTMAoWIPQtY+jx6PxriEsI8QZJc1YAqWy1rmH9PWg6x5hPxBKpmYAnM6mIILEpJcXuLQ/DFpt+hd+geQpJSJdcyXuw5SXF73dhE5cnm53KbUIfVr1a8dVIR4iSwZSSBrUCje2scnqbUsNizDv3NabRYtvQEtIafCI51KAegDU/EaAB2VbZ2JqI0mNAVlLKSxqrMkKJ0oKgtrozVjz/AAGLXLKSlapYJAJTUsC/2NjsY3YUVpKknOVBlGhUzDpTeg6RL5kXGXL7BwtNBKJJzAghqMC+l7AMPetdYY8J4sJZKSCUkl7qGla3NL/tCCYlQIIK1AafiFvLl83UNCyRxFcwsrlLlIs4CixB10sbRJh5r5Re0Uy4v40bfF4wTSoIQVFmfKWV0Fs3ejPCIywqcGoUByepVW1AKafOHKVlYRh5Sv8ATDTZu1wcoNSo1/OFmOKZKkgOGBDG5adMJr+IsU11+UWeXcoWD42p0PsZiShORIzKUAw6/wCa+hjN4xCv4hBsSkbVKKNTo0adCJc9KVoPMkEEHqK0+TQo+KZAly0LsZSwG1Zd6nqEketo8nEvRZyqSGcuckIJIanuYz3EsRmDuSdnP2Y5P4ktTKykpiK8WlTOG9UD6mFxi1sogqdgDOtRFD0/OkfSsGgpzkMau14NRiUglgP+yD+cBSpigVEIOU6Q9NsJuzvA+HpmKnHKCEoa7EElwoUuMvzjiJpQcqqPUHQ9QNOo0MOPhtAMjNmCCtZJJBblBAFCNdPprHG8ITlJUrOlyWAL78pBv+TmsMlJN0yRZOMmJMSrxJklKXUcwpc3B06AxH4jKjOWaArNW92pc2h7wvDyZaiZSSpRBqoklOhCTqoium0XY3hktaFZQSpmSVkgk3pShbT94ZGSTSQrJl5SsR/DmMUmaOZk/jD3GoZw59vZ41mGnJmMJSlcxL3YkPYG7NVlKaMrhOFqOdKglKQOYlqC777HSLpy04XOvOFJVRncuGILgUU9XakE+EpcQHK9sWfE/FipapUxAWUggKd2rdNqd3hCnDslJfzOB7PBHEsQZqlTVZUqPclXX7+cFTsCf4XOkZmZTszAOFN0r8ovhDhFRRJyuVi9S3W+ylHSmvRtYpxF8xyltNSDt2L399InLWEoc3L/AJxUovagJNK01FdQWoIfBbOyMqkTaBr2HUmlSTvp1Mb3AygiUjndaE1BbfRrJDgDo8Y/g2HBnoo4zWpoCXrca2rWNOcyaKLJCsqqggqrkYK8qbMX0LRP5vyaiDhVKzsyRN8c5HKFczWA6CrPBnDvh/xcXmXyoLah6DvQk6wtl40omhcuWoKGZTgnKoMPwmwG7u7Q34RMUlAzqCs3MDmcmg3sB0PzEQ24VIpUr0a2Xg8jsgKJaxYAAUd7lyo0eqjFPF+D+PKVLKS95ajopnB7Gx/xCad8T/wwzLGcvlSgVJI/pIsKu9R3jP8AG/i/FYkisyTL0QhCx/2UGKu1q2i/HmxyhbT/AOP9mRwz5Wv+x5wLipCsswFK00JsXFMpgz42w5xMgKlcxQQpaRqE3IGpDv6R5yjia0rcLzbg5gqn++5HeNhwb4jdLgnMdvYgvHlZMcsL5R6PTSU3a7QFh8fyBAIINPv94OSlGWispajMD9IA4vg0IPiZDkJrkoyjXszwOjEg2TNUH/tDOXufukL4KXyiPbj7GmBlghlKWs/3Zd+0fTpiU5kgABtPv7cQsGagtV6rB9T6R3EKmJLkZnLFQbe/1ttHfjt9hLgW8C48jDrmIWspHmQcpIcgBTlIcWT6j1h/g0eIh0LGV3zAOklyGu46V0jzXiuZJCi+xPpX2NI0Hw1xMomyKlJmHKpNgUkcpL2Lh3irJhuKkjz8sflIcYn+UUoQtRQXNQARaqauT6A0aKsfxBSapKshKSVEbEMG3cWp+jHimGSc5LqWojIVH06bO1vrCbDy/MFAAggVqLuxPp93hcdkz6LMKRNN+dRoztzX1DAV3tGcxudClCa6khRT5WBFLdNu8arEyAqUfBASsBRBTUn+oDahN60AjEYzxpayhWYFJsRu1K2Fop8fbYvLpUVYpafwDX7PQwfwzFrUlSGzFi5WaAGlNAa/nA5woSQpakkFwoPr6V/ImGcielIBRUEGyXIZuapt0aPQfRMhIZeYMQRlIS+jl7t+UXYbBpDgmupp6AOen20CqJ8QkuAlRcjTr6H8oYyZpWhWZbCirv0u9PYxsrSCVNg3DpC1rGRLkczA1ADVrtb1jcYjCpVkUQQRQgs/QlrkPX6UjK/C01p+bMEsguQ+rMDvG94XjgEKDeJm82YFi7uLdKPEPn5GpUkHhXx2LZUvOrI5505crc100SaCzmL5UnwpI8RDMCTotB1evNvRnCk9ohMwcxKxkVlPmFTTmAZJc1ZV+hi3jvDiUkomKIWksCRdOa3SrPTWPO5/JRfseoqxdhJpW5UD/a5oNQkaD86wRKSggsdDQhmbqx/P0hJwbGkgc1BRQ9iD7a7jvB83GvynlL0UxIfTo+lx6xs8b5NHsRqtA+L4elYvmtUEAelAX7wnkT1SFv5kmh0IOhH3aHqMRQkqt/ShJvuGb5Qr4qElDg1vb7aKMbf8X0BOPtdmmQvxJeVVXFR37Qq/9EAUHmKCTYOX7Eu27U3eDsJMdKFAXAazcwo8Q4ljsiU5qAqyk0JBILdqgEekSw5JtRNdeyg8ESfIVDWk05h1YhvmICXw2dLJyqz7A0J7g0J944JmJ8QpSgnKWzKJAps5a3doPHE8Qgc0rOLuCD1+gdoe/wAkfaYFxfQsM8Cq5SgrUFJIB/qDBgYoTMmLWlaEklJBAAL0rVrQ2R8Wy3ZcvIeoIr7VgiTx2QuiiW/3FvYGC5TjtwMdPVjYYwMJgJcEAgglTlLsAWBuddq0inh8xKlOx5CxCqm5yu5pYdKW3SYnFSfFR4RIcuXJ93JrE+McUYpUA55gySHIFhXQbwpQb0vYp4UlbH+Lw6AlSpf9oAr5gQ5NBUjvYtGExc2apS1XSCQX16DNU/dofcB4xMVNAyBCQDmyzMx8pHMRQC1KG0Wce4WVK8XxMjUYWCWYAPQ0p6Q/G1jlUiLJFvoy8hBUwW5SKaM5saesRxWJQrlFgWdOZjepSQWNAAx9xEOJzGsVOQxJepGttO/6QHKQvK4BOZ0vu9fyj1Iq1ZG9EJawFBZAJBBYvW2xvDfKJhFgVA1LAAAig6UArq8KpFFsU5mJowNfztDPCpKgLA2KQkuGJ3HL+cFP7OiF/Ckp/EVlzVTampNrHWNPheKrSnwmBSTmJOxVZtwR7GM58PLbDzA9VqAs7hq/5hrhrqYtypetCCR9CAY87y4qc3Y7HajocYfFFk2/uNHBUrKG6OCYLkYvNkVumwbUt8gB9iFiJiClClEhK3z/ANqk8tNzm5uz9YGwy1OmUzqBytpyhi50FFekRSixiFHGuBLkqXMlJJluFDcAguOwau1ISyOLAGttWf6u70d9wI3fF+J5ZCyo5gA1gAewNWfc1jzOZiTnKiPMXNBr0i/xbyxfJdDnncK2PDxANmNXsXT9QHf0gWdxFKg2Uv0P1gSXMk3qP7S/y/ePpvEEhwhPvD1iV6TG/mtW2jRcJxw8KWkryuVIqfKUh5Z7aPE8bi5anSrmExKCLEpWk1Cu5D+8Y1WIWau3S3p1g/hcyuZSqp9faAn4vH5gY/IU2oGzlJyMEkqSWBJ0NKV+mlYJmLIHMdQDlsSMwdrg2u9OzFFh8STLyWoD1dWVu71fsIIPELAUNGPqKk7uDHnyxuz0LVAXGcqyctmLdCmotbt11hCufUOx3eGmIxAMweo0sQf1EKZ3nGjgf5j0sEdUyHynStDHBcRQlwqRLULPzP6MqneGXC8fhkqecgzAKJCiCE+jDN84zkuZozt0+jRbnJYeYCppVurRs8Sf9EUckurPSDxCQlAZct3DZWAy9QmxetrN1EUz8UlUtRzIKQAQ2+wAtXdm2pGEQonym+gcN+sV/wAUuWVBiRrqKOx63iZeJekzXkohxGc6iAaa2vEJDMzlaWch2ANLn84DWSSRY+0WSDQAE1vQNT949RRqNErlbG+DJSA4cA1WRUNzZQFbGvr1i0LyrNbhnPK+963B+UcwsgFYCuZ0gvYAGiqXsHuwfvHZ2JZF3UGozlnahApUb2YVhDaboYg3AOiWgWDOfWrlrMbGLlzGAL0U4J6pcejgA+sWAEJISsoWkcrOFMkOA/ao6jrFUmcFtmbzhSiAz0YkgUBIAtrEk93IYm0EzlcoRXlcqr+JQUT7MB7wZhJ7ErIqsBLBtudh3H1ELkLSUlTuSajUKL+4V/ltSsJOUG8yXAY2JGpB2J2iaadBrsYcUwvjYYhI/FS2hL11/Yx5rMl8wBDR7RwOWpRJXUAal6WHrHmHxav/AMybRICVEAJs1a/U+sV+FGUYX9islNiZSCz0t9Y7Ol0HaKJs46fdW9qD2i6dRMX09Gwa4sjLkUoOl/pvF2ETzV2+xEEKpatCPTcbRVKUXH393jHbTRkHxkmPBiwDvVuwLs30isTykO7m3s1e9X94GTRL60r15otcGp9B7D8ok40epyspmz6prZQ+lfrA+IHMXeoFvyi3ESg6G3+YJ/QRViU80PhRHmbaYRKlynqCaalvb94Ll8ocKS4FAUpcjuDWFZlgBwX++8XKKSLMR8+8DON+xMZUcnk7FNdmFe1OkSyhhWppXfVvWPvG/wCNPSKFn8TUev33hisW2QnocWi+TKBCS/cbNcwKa6nR267fSHeIwgQoLS+VTP39WgpSpUL7Y04UgF11dgNT67dY7gcKEzFKO9NCLuKR3BKATeutjp1K9794lg5iUAkkJc6sAL9LGIJXuhiBEYnODcq0VmsRZ3v3pFsjDKclIdkEmtqVd+7d6RnRPaoowHz/AHgrB/EKk0LKFKEbO1opyYZejozXsf4TDBagCQkKKUlWxNEvvW/Roa4HAqDIJIyvR7Gxf29WhBg/isUSpCMpNSkVHQPG1RPMuWuiiaAlqVrqQT6RE8c+XGSG8lVotVighkpJUqjVu103Y6+0IuM/CBxGISsFkLylYFw9D3YDN1ekKeLY5UpQIYEOzE2IYu4FR1GgvEeH/GplPSotTufWp70AeKcf9LX9CWZPF4bw1FJuFFJGzGCMYoFDB3/QiJcTxvjTFzCnKVF2SGAPZ4HmTCoAM2p1f9BeK+2goySTKbXew+UWCUfMAW7E0j6S+Z3SGtmeCZeFWpJJKcpu5UBrWtI6UqOiQRUFzYWggI++wB+ZgWWa0Zna73/xB6sNyB6Fq+4/KEz0y3G+SsXJW609/p+8fYhdbVIG/aIyfOPvSsSxaedrmwbeHUrRPJ3Bv+zktWtPSOieAeXTv9mLFcPWgJVmSX0SfkaM8VDCrIJCRQF6pf6uY74v2Ito+XPDnQvSPswUCD0t32j7DSWDt+1IOweIkoNQpR3YAUswD07xzpdIHk2DYNakkMCQo1B67dafSNDw+WqckpDJAZnfoaM8UKxqCOVIAoQ9G+3Pyi/h0xKlubuSwDkB7uxyj29YnyScldHJUFqwk6XLNGI18Q23Dl/pEOH4VK6klR+Yp8zf57iKePcTAcUSrUhwTpUOFDuCoQo4Zjgk87tqXa9WcVqQOvKNICOOUoNm3TBVyskxSDYKKT6GNXjOBpRipOUApnyFNSgOQsRvoXj7gXBpeIwmJSkFc8MpLsL2Nerv6QP8L4oqmCZOUpYwuUZSbSiVJWANWJCm2B6RZNcgU6FHEOBzBPEuUhRzMlI3VlCiB6F41PDONzMRImFbpVJyubXBS6tQRlahBPvF/wAUfFcgTZa5I50z0TVkjzMjKGP9NhGJxHEyZi1y+XxHzJsCXdwNK1aFyXJV/k26OcQnlajX77b0gX+FLdP8W9xE0JzEtWoox2q7dRDBClAOZajlI7B7Ow+XyjG+CpGJWBzJT0FAL39opmULEUNQbe0NpnEFgcpypcUFPWl4kcclaWnJKgz3YhxdJ0PaFqb9oZXpCcy9lEfetYsmyBv7V94+xMnISAXTQgm7HeKuYgkKcijdKw5faOujvheu9I0U6R/IJG1YRJQ9RsNKRrFYd8ORR8tuoER+TOnE9Dw+pGJkqAUM1u2kG4MJDzFXYAetz84FmIFLkUfalD8w0WyySewN/wAvvSLZLkjzYzrQdjcQCEpNDUsmuU7fV7wCiblLWs/Z/kIrKVE1vuYOl4K1jS14FRUVRspW7O4aQSBR+YlrbD6/OKiEpUknRiw3NbmgDxajFNe+Ykj0AH5xQFp/pqKWJsG9Q/11jkmxYdOExQq0sBTEEh7A00NPu0Q4U8ua5NCrKej0dqdvfrDPDLRJAK085AACQTlfSr13PyiEjErmLylGcHzgitS12pVq9raKcqi0loJbdi+b/OWSzIqEigr2aj0h0MOmXLAGUNUqIB5izk0tp6wFOl+GqoWhOYMlQ0q4Bse9Y7NHjL5QS2uhJAJc7i0DJt19Givh/E1Si6SxYpULuNiNYqStaSooPm2oa1iC5YNxlUbde40jv8KFEPmSoCw+sWSo5RspmA2IajVEQUrKzKY1t1+kES0lqKCkuygQQfb7tFEzDpPMCwq71A27RiaMcScieR5SRv17/rBSMQrRRD61/WLeIcNSEy1IWiZyDMUPykalwLjfraBZaSA8KlUtmptB+HIUplOt2TepegYF2/xHVTvDW75gAGJqTXfcfMRfOmS5OJlKllM4ASixSoczB3fVw/R+kCYxJmcx5MylZEgcrhnRWooob3EK4/fQXL7IYtImIKmAyWYBynUFuln2irDYBAAUp92Fz+giIChylwTcW2udojMZKgoKd7gP2oSPtoYk64pgSduyKSMxIADEUfTrq9Y1KeL8vlORmJ1PUe/0jOjC55oEwpSAQSsag2frGqPGJQTkAmKQPxAMOtNul/eJfJqVUrPU8LUXZjpkwN3Li3XT84vweIU4GXMCW/baLJvDkmeoy1ZkFThhZ9xDXB8KQASczaUo/wCJKnFCxcGHzyR4nnSi4SaFHEZeQpCS5rmIYAEFhlIJCh9IslFKUBwDTVuu43h0vhyJjEByL3rSiUgCgG516QMOE5j1Tobbv3+vSAWVNUzGrFuGw4mZUpSHJNSfV/QQZisJKklICnW4D3L0BYfhHf8AzHD4BSVlKA6lBgSKVclvYRwcHA5lHNR82r7v96wTmr3IzidwizNmlgyWqQwID2AfenaGeJ4rkATLS7dQyXLc43Og0hRhVeDKUUNmJuzvYAdtfSBxIWHWWKiauCD6Exzim99GKx/g5AylayVElgVEmgLnRrDSlRFMvBkpSuXNKXcoIZqgOk0uzmvyjuNmkSwEB6BOmtTXSiQPW8CcJxikqyKDIVUpYsCz0avt0gVbTYLLOJ8JmBQCpZALAHlLqNS5G2jtAmIwgSVggqZsj0BB/FsBfX3j0HjOECsOtJBdQu1lOGvYPGExmBXKmAITnSquVIYMkuzVYh/NDIZOS2YnXRBXCWKeZnS5CutWZ3Isxp9IrXgnUEKSlExwxBcKB62d2or1i+Zg0pl8x/mMSA9RQ+Rrpdyw1OrQVw7hKsqXASSxSr5pzCrPSBlPirsYpX2CSuGFkqQz5QGNlXGUiorXaKxIlrVlZSFiuShCugdi52eHM3DMscoSWGZOgNTyqtfRRHrFszBJmD+YgZv6quG2fRomlmaexvoXmWlKkqCGohnUynyp0ykC2sM+JqSUeGQzLWXYJLmgJUHdJ1I2qzQLjsOpPKTmAQnKVXBADpfUEaE7QTiMP4j6F0mmjpU5HuL/ACgW7pmGbTIOcZiblNa05a+jiJpWedKkihKXAsQ7ONqNGu4dhPCzCW+daClbMeUuCXIYAkULhxA3/p0oLYpVVjVtwWNdaXBtaHflF69GRlSFFQzAjTXpT0eHskkYjDI/CtMwEDWlPpDc8DzAqohyGCWo7ubP3N9Ox6Ph9XiIWtSgqVmYBIPnpWrEtUHvs0DkyJ9lWHJxjxMzKwjTFU2oHf8ARna8NJeAUqmRizHldr+g73hpiODy6cqxmYqJcqdqvt6U2iyVwtSU5vHKUByxLaXy5r+jxNKbMyJSk5CvDcJUGzAuQxoATYVI1dSavsDvBfDSgFpssEqYZiVJVuOYWFzb0gvC8dLlM0AtYq7XJFbsSb8oAqYNnYQKllSElgHCW5knLll5gNzzMflCXKXsWtMz5wXh4pOQ5w7vlLpf8KsoNa0Iu0VcdwCUzSEs6nJBAYdTr8hBZwfhL5iGHL+FnABV5kKdirLS5hliwFMTmAAB1ZjQqAYBw4NnYGM5VJM2TMnw3hGYJobHRw4D5kk6VtcddGKuCKKcig1CHuaJSqltDT2jRyZHhhJWQGry6kJIUR0Uhld0mKVcZRLypSAo0DkhiLOCKMUqvuGI1hspuTsCJm0/DU0uS4I1GrX9zA8vAkHmcrFXDsKdK2pDwcdxM1QCVFIsVZSA50G+tOgrDfC/DwzPNmlaiHJJAejafrHfkl7Y1QXsXcWm88pCkLIJ5lJdstqHQvfbSDEYJEpTp5aMKkltQOkEzio5UpDJNc1LbgPcnUwvxOOmyFgFKSCCx1P9xJNn0794bJ3pEaRXxXgkmYFTJiAhgTndm1cgP7EVpCdc9CpKVA1YA6ZT12PQ7xoeH8KTiMxxDTQRyIL5ZbhnQHICtX/xCDjmEmYVklRmSTVKy2blYFKtWr10IYiDiuUVs56JYnHHwMgGbOnyipqAbbgEl9CBekVqSykBylRbNsAzihcdNqObwNguIhAUQMxAAAO9AAenpBGH4xMMtaly6P50EBzq6SavvAKLoKxjKwCFJK1VAdIGgoBQe1S/linwXUtNhyKpoSCGHzMRxHFASPDDy1hi1ClYFCxbWhZ9DFRmzQ6FJAKlA1NAyQwo70OurxrT9HIKn4QoQ4VmHQMQHeoewAIcHZ7R9LUCFICQGuCBmo4L2c11/eILWsSCrOtQTdKj7sWcNtaLpcoEDMOYkZW7Ool6bNrHSejYLYTMmFKghxRQ5nqS12yjKALg62fXmDmLCmQlyXsFavV25hS/XvFM9ISlCvDC0BTqSWAOgJa9yDvR3i7F4yQsJKJSELQoK5Qpq1KcpLNY09LmBdDoxGMjEoOdExABB5QcwzmlEkFtrka7PEseoTEZFKEtRclhqat+IuzOXb6xScQS2KzghCk505GcUqdy2t6QLOxznLkBWMyUlg6WKsxGl2F7UpcJmtoLkl0Lscn+YkO5YFVQCC55kkClmA1fWC+G8SUghFr0Y0e6ggEqmL6qt0j7CYBK0pUWS3I4B5VUDLDnM7+ZJpm7swXwuTJQszHyE8wLnzEUJSQSAagiodi4tuqoXZ9xKUnI6aAAgczMAXKSQac1VKd6NeFnClzFiktSyCMuUU/3AqGxYg3HaCeJ4MBOVC+UDMlJDcoOhTYJ2YXNzWBOGfEasyalnCQPxKOwslIrUlz12FRu2jUM8b8OzFo/nL8M6pSQBSwdTs2moqxaFuE4KETOVK6mpUxfqGB+sabA8U8fOE3QwUQ4D/0A+Ym5zUhRxJYBLrChdkiYG7lSjmjm3VDMP8tlk3DoSsMJmYhwE1FNyunol4b8OShVpi2Z2UkB/YsTGQRxVauUMn+3QnRgzDeG38apBAmrUARXKS/R2/KBqntFPE//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2341066"/>
            <a:ext cx="1666875" cy="2733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364088" y="2341066"/>
            <a:ext cx="3240360" cy="369332"/>
          </a:xfrm>
          <a:prstGeom prst="rect">
            <a:avLst/>
          </a:prstGeom>
          <a:noFill/>
        </p:spPr>
        <p:txBody>
          <a:bodyPr wrap="square" rtlCol="0">
            <a:spAutoFit/>
          </a:bodyPr>
          <a:lstStyle/>
          <a:p>
            <a:r>
              <a:rPr lang="en-IE" dirty="0" smtClean="0"/>
              <a:t>Pan and Syrinx</a:t>
            </a:r>
          </a:p>
        </p:txBody>
      </p:sp>
    </p:spTree>
    <p:extLst>
      <p:ext uri="{BB962C8B-B14F-4D97-AF65-F5344CB8AC3E}">
        <p14:creationId xmlns:p14="http://schemas.microsoft.com/office/powerpoint/2010/main" val="37009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Orpheus and Eurydice</a:t>
            </a:r>
            <a:endParaRPr lang="en-IE" dirty="0"/>
          </a:p>
        </p:txBody>
      </p:sp>
      <p:sp>
        <p:nvSpPr>
          <p:cNvPr id="4" name="AutoShape 4" descr="data:image/jpeg;base64,/9j/4AAQSkZJRgABAQAAAQABAAD/2wCEAAkGBxQTEhQUExQWFhUXGBcbGRgYGBoaHRoYFxwYGBgdHBgcHCggGhwlHBcYITEhJSkrLi4uGB8zODMsNygtLiwBCgoKDg0OGxAQGywkHyQsLCwsLCwsLCwsLCwsLCwsLCwsLCwsLCwsLCwsLCwsLCwsLCwsLCw0LCwsLCwsLCwsN//AABEIALsBDQMBIgACEQEDEQH/xAAbAAACAwEBAQAAAAAAAAAAAAAEBQIDBgcBAP/EAD8QAAEDAgQDBQYFAgUDBQAAAAEAAhEDIQQFMUESUWEGInGBkROhscHR8BQyQlLhB2IjJHKy8RUWMzQ1U2OS/8QAGgEAAwEBAQEAAAAAAAAAAAAAAQIDBAAFBv/EACcRAAICAgIBAwUBAQEAAAAAAAABAhEDIRIxQQQTURQiMkJhUsEF/9oADAMBAAIRAxEAPwA7ti4HF1rfrjxWXxse/wB33C0nbMxi6x/vKz1Z4LHWGkx4KF7L19oIypcIynWuln4kaQEZha9xtsqSEj2NsFXJBB2RZeI6BLqFa6II66rLLs0xL6NSfDREYStAO8SY6QgsOeh5HxRDLEEa6KUmURXmtZodDQAC1p9RKXUsUfqnVbBMqEFzRpqDoeo0KyWa4OpTc6JA3INiNj0WuGRSVJmWeNp2NvxU2+wvalU7EhZqlhXm/FCPZhq37x/wi4ipjrCY40n/AOIWvBECRa+9jIhaLKqFN4E1Be0gF1+trLMZdTxLRAqMjqTv5J/g6lbd1I//AKHyUZxsqmaGrl1Ok0vc+w1DAXE9AAszmOduMhjCxkwC4Q6PHTyTWlUfvHkSiqLZ1PulCCjF21Zz5PyAdl8VTfxNqv4dOGfObojOcY0ENoGREud15DyTIEAWF+cLw1DzVeWPnzaAlNKrM7Tx1Rji7WRBnTxjmm2S525hDKhllrnVo5+CLDgdYjyUxTbBsL9AunlxzVOIOEvkR9o8wNdw4fyN0HM/uKc9jcc57XseZ4QOHwvPyVdTDt14W+gVVPFcLoDC0fu28+GVGc4uHCKCob2xznuYcFF/C7heRDS7uid7neFg6D3M7xe2QQYDgbg2t96p9UzJrx3qdQj/AESEsq4ai4nuPb0DQPgEcMnCLT8hcUV43N6lR7nTD/2i0Acr9FbmGbVKtJvA9jJvxBtz5g2XgwVAv4ofOmh+ilTylg/K5wF7ROqtxhp10JykjJ4vD1Zlx4uvFqB1K9wD3h8vuOHnPh5rXsyVvM+EQFNmWUhqJ6E2VuVqid0Y6tWJc9093wsE3wNYFndBETZ2h6hPwyjHDwtjlAhEMp0yNGwNLIOHwcshncO5zHB9MQ9swCJF7Ee9KcVSqVKrqhJ4ibxYA8raLX4xjZDSYnlZfYXCiRAgc9yuUN2c53oVYfKKjmNmS3UzqiKmUuae6CQdPuVp2uAEK9jWRr70/ESzF9smg4qvz4is5VpzpaRE+NitD2vI/GVgf3n5JFUFz7vArC3TZsik0Z/E0yxxby+CJwrp+9CrM3ZdrvEHxCDoGDyV0+SJNU6H2DI0jZEUXQQ0+RS2lV2m8ItkhzZnYiev8KElRaIypsLX9DPrsvaje9y5qxruJtzcXVjodfos7kX46B6OKh0bhV4nGBx4eAk7X9YSPCPqB7pH6jr0KaYV3eJIvHuNjHqquCi7JqXLR9hMKxzahiCAY8evVLaeYDQtPVPKTRT4uEdfqk+eYcGKzZhxhw66T7k+LL91Mnlx1G/g8p5sAdCjaWeN1us7TifyT6ptgMQBpQmfvcLSZlQyb2nYOfmFcztO3mElxR4pjDhvl9ENTwrv2O8mo0gmub2kY4TZX0u0DTaSsph8K0DvMqTHKFEui7WkNPNcqO4muOet1krz/uUbFZUOk94x5KnE1wJOoTUgcTVVO0IO6qd2jaNXeCxTcVJvPkmuXVaBcAWOc7m6+kqU0l4GS/o//wC4WumHAgQq/wDuBvMboOvWoXHAfIJRWxFJv5abo6gapY0/B0k15NCztG3mFE9p27OHqkbcwob0x6AollbDEz7JvoqpL4Juxx/3FyI9VdRx73AwLDxSyjmFBptTpjyRzc8pxoB1EJhD6vmTmDvRcaFV4fPYsYXmJzLDPEPE+J+aBLMFfUeBTdHUOnZqx2o22K9wGLPHxh0N4QIJ53WerMotbNIlxJgzy/5TTBuA4SIuAPv3rPln4NOKNbHr8STcH0ROFxhi6XseDobhM8JibRI8wux5v9Bni8ozvbcf5utGoefgk3Ee7O6c9rXn8biB/wDYfgEmquvHmoz/ACaKQekD5iz/AAj0c35hJ6FSE7xjZpE9QfGLfNW5n2aNKizENd7Sm4SYFwTp4DbmI6p8bVC5FsDwc/mNmgi8XkaAcyt22gzHUBUbDarBBHXl15hZXLcGCwVK08Md1gsXDb/S3rqfei8Hmrg9wb3WlhZwgWAM6DnO6XIxsaszmc+2ZBcYaXHhE7bE/e6X0sxe3RxXRcfk7amHYx3E7hAjnOl1znNcC6lVdTLSDNhznRD0+WORU+xs2KWPaG+VZyDapG9z8yvcwzpo4uA97hgEafYSzC5NUMEw3xKlWyWqLgBwHK/uTVj5dlFjy8dorw+a1Rf2jvWfcrznVVzS1wa5p2IjrqEtqcTbERzUTUJVeCe6JuVKmO8Fj6Mw9hb1aZ9y0uV4Si+9KrPmZ8wsCzEW2VgrEXHqCmJPHF9M6a3Bgb+8q04WDYiOq59gM/eyBUl7euo891qKGaNIBBkESF3GyMriPauFBEFrT5oGtkzImw8LKpuct5KFfORGkI8EJ7jLm5bT0gfFU1MqpRBAQZz5nOEPUztuzrBHgvk73GHUcqYwyCUX+HYI580hqZ239wVlTNTYyI2SOAVNjk4YbHVSOGEbFL8O+o4SZa21yCJ6Abo2kHxMa89P5PgpScYjcn5KX4Zh1a30Cqq4Cm7VsRysratbgu509Ba/gluJqvcYkAcp+xKRZX4QLRHF5dQ2MHx/lBPynk8DyKPGCDe875n4BWUKrZ7tNxjcwAOWq73ZeDrF1PI51qHyb8yV7VypjRHG4+ia1rAmo4gftZaek6pZXxLuFxgNA0Av59Y+q5ZJvyFW+iHtG0xwtBJ5k6eQ+COw9UnumWmLSI0SnDDhIOs6osyYv79Ai2XQ7o1g4SdYumVF7SNVl6NUNc4P3GvVOspeCyRfzG2iRp9lE0yjtq7/AD2I58Z36BKKlSYITHtu/hzCv/rPrAS2i+WmNfgqzWxIdFopy0t3InzWm7F4g0m+yqFr6dT9OvA7eZ2db12us3hn/lP31VDXubWdBIs7zgfwprdoafhmqzjJDTqPqcZNMkm8ktPInl9ByuixLgHi1rEfyR92WkzPFPaGipJYWAmd3RDhbabyeYWZrCSBHCCJaOnL4FKtujlcdjBmeODZda3O38JKzMTicQ6qYAYAGdAN/HdDZqHcBDfPwvKB7PYgB8HRy6OGMYuS7NGPLyyRjLo6Vl2Io8Ia5jeRkA3XuY9n2PHFRIB5bH6LN1KzhBHqOnNH5Zn7m2c3TcLC8cluJtlGcXaFWZZTxSKjeFw0P3qFkcbgzTcWldfGY0Kw4X8J8dQsz2m7JOqTUoODo/SdfI6FaPT+pp1PRD1Cjkjdfcc+sNV818XHxVuMwb6Z4ajXNPX5IYL01TR5btOgluJ2I9FdQxpYO6SQduSBhShdQXJyVMZUsa834kwyyg6u8C7jyLoHmluGLXN1h40/uHI9eqfdiMMHVncTj+UgATMmRrtE7qeSdRbQsMdSVn2OoOpQKlJrT0a2D5/yhauAa8jhhnM3gjfXQhbjN8qc/DFr3BzhBab6jmTzSTJ8t4e8QXPOwuB9SssMlq/JWfFdirC9nC+LwDvzHOFoKOFp04DRLhuBxEeejfJGVMJVj/x1I6MMfz5oSqSIElp/aWge47pW5y/IzuS8A+Kxj2kOEHWN4VIzP2dOHHvEm3jdX4gGADDgd3CPQnRJ8TkrqhBax0yP1Wjxm38JoxXkVbewTE5iSeImPPQdBdW0MS0AOaO9zProqMZlLg69xY90bawFL8U1osAb7tPylVpVoaS/yMRWsNWOI5W9VQ7HOYZc1p6pfjM8BBgdOV+u6SvxDnm5tOm38owxfIlMfVsaXmSfDp4Kp2Ngn3gpUKpNgvHlwJDreKrwRWOuhhQrEaflV7sQ6D8UroFxnhEq6lxPIbpshxQ3Khlljva1BMkRp4LV5aGtZBAEclnctwRYQ8QZkRvHP3LSUYIn5KU2vBSC+RZ/UH/11f8A1n4BLsA8dRYz7vvzTP8AqWIxlY/3/ILO4SuJgyqTVoSLpjOg48QaNZkeB1V2aOLWscz80vcJvqRGqlhWO4jI7v7tIlRzF/Exros0wPDRQ/ZFv1D8t7WU8Q32WKinUkRUgBp5h37SfTw0S7PWva9zoHDsRccI0MidiPVZ/MqGrhbSfMGIQVCs4WaSAdQCQDvcaHQei0LGu0QcmtMe43HDg70h5GnTms/SqFrgRqDKJFEOeC5/CDJJdrbXxnbmhKrhtoN9/NPGK6ByadmtweYh4EOg7hXF4J0g7wsbh6xaQQtdllem+nIgH9Q3nl4LJlxqG0ev6b1Huqn2Sp17wQSOZ19yeZPmXsjwuPcOhOxSaoAbX6W5KyjXc4bSOahOKaNPtqSps2mLzbCPZDwx8jTg4vHZLT2Ly7EjiouNM/2Om/Vrpj3LKNxNSjU4izuTq28eSe4yg2uwVaD+CtFiCQHdHRoTzQTeNrevkwTwXa8lON/pZUv7Kux3+tpb7xKS47sBjKQkMFQb+zPF7iAfcisP24xdFxbVvFiCIKd4f+pdM/8AkY7iGkf8rVyyrxZl4oxuF7J4txth6vmOH3uhazJux2MoHi9lScTzee6fIRKeZT/UClXqNpNY4OcbTG1+fILbPdIIBuCnTc9SRObcehHgMkLmf5gyd2tJjwJ1KcUcM1ghrQ0dLf8AKg6vE28lIPkSDE7EKsIwjqKM83KW2WcKHxOEY8Q5jXj+4Ar0gbkrwM3BlFyvVHJCLMuzTHNPsTwO/absPkZjyWIe59N5p1GlhBvGn0I6rq7XBwP3dZft1lRqUfaNtUpgmRu0aj5+R5qUsaq0BozAYC3Z3UfdlnM7wY/OA4RO2vInkUZhsSf1gR+5tvUWPmpYz8r72gkeEc1GCcWBOnZiarydV9TKhKtYLLaOSpNkgJ/lxbU7lRsuE3OohIGuTChVkh1w5pHEeinNWPCQ3OCDLaA6R80JTZwvDgZi8RqmXtJB5ESEujlz9FGLfkq0hngq0HXnE7JphaxaD1SLD7xr8RyTWg4xBOnVcwoYduqHFi6+/eNo6BIMG2m2e7fmb6cuS0fbDENGOrCe9xaTGw35pNUog94cvVJKTTaY8YppMFwmae0BddsPHpeLInEN7lQdOIespDl88LhEniFloaXepzB0IkjXmjNKL0CL5LYldTDxG/uSqtR4CWu1+4gpmx3CVLMaYqaxOx5fwqqTT/gjSaEN3GNTYeghFACJeJDQGiLAuj1P3ohqtJzDf1H37lCrWc4iTpYK3ZLojEfe2yPyesG1WTPCTB8EAwKYduF0laoOOfGSaOhuYAQDodD9VXWwTmjikHwSPJc80p1bjY/X6rVUCC2JkHReTkjLG6Z9JhnHLHlEBaJETHwUMuilVAb3ZmRt5Db+USKQEhU4qhLZm4FjugpXr5LZMfJf0tz0YSs8e1D2uAjjaPjz8wldHsvh6hIZWcDtLR/CqpMBceMk+KUY7D8Li6i4iNWgkEeH0WjHFpcVJ/8ADyc+LiuTSNTk/ZKph61Os2qxwY6bgiRoRabwSuhOz6gSSX8GmoN9p0XFcL2mxDLcZI5FEt7UvOrQfNV4Zr3swN42vg7YM1YGlzqjOH93EFVTz7DxP4mlG1wPmuGZlmjqlogbpdxuGhI9y0R5VszyS8HbM77a0abS2g4Vap0IHdHUk6+ASql2vrvjusHgD9VzHC49ws4yOfJaTBP5g+I+pUsraF6NqzP8RrLQT/Zy6yl2IzSo8GXh5Ni0mDaQNPH3pWx5aQbEc7SFfUdxX7rtoMmddCd7rM5vyFSa6FNLgpnvtc2REHQzyge9DZxSd7MhkEdCZjccN4Tao0xDbj9h+RKV1aYm3dPI/XUK0ZK7EvezJupHkfRFupgAH7KaVK/CYqU/vxCtY5rmksJtsdR5KzmxrEDDBCPo1esW+wjjhgZJAJF+vrqqfwZeJbZw1H0O65yTDFlOW4ohxadD8UaHXn1S6vhnskkEQbEfdvNWUMRJg+SDV7RRSC6B71ym9CpZKGG+iPw7gRebINDJmg7bMpuxlcGOLj3tsN0hwLxT4gXHoDsm/bygfxtci54tPILNYUzrrKSUbvZSLqg72AB9ozSTPQlX4fEatOhM/VGZfhSGEOESh6uW8jz23UuV6ZQVYulwu8SV4RoOSlmLjwMMaGPv09yjTfxDqrRuiUvyL8RldSrTd7NnER8OnMrJ1qZa4giCNiutdkq0gA7C3zSr+oGCouA7kVbkEWt1UcXqWsnBopkwpxtM5wAoyrOGDeyqIXoGMYZG8Cs2RIvbyK3OGZuwx/adP4XOsLU4XNcNiCuiZdjWuAjfQgG/0WD1iemj2P8AzckVBpvyFVZOoh1o6+BQLMQDTMm4mR96I2vUD2EBwGwvN/8AULDxE+SzDsa1lR3HUBEibOMlogENiPOb6ys2LHyNWb1qj+JZVe6Z2iBz56Gw5ydNuaW1q7RpptBaI6jefH0Q+ZZs58tYSGHWdXdT9Bb4pYvQhi1s8fJn5OyeII4nFuk2UqIvI2VUq2hVMgbK/gzPYZ7QmFZRoNcb6IZxCa9nMkfiqgZT8XO2a3ST8ggKyODygveOBpcG3MCYAT7A0S0WPL7/AOV03KsjpUKYp02w0andx5k7pVmfZhr5fSPBUG36XHqNlDLGTAZQ0TdzYbblr5IapULTceMaeiZYrAVqch7TYT3TIjwS6oZsQfMLIc0zyrUBALTcIauOMT+vbr0P1RdKg52jYtr9woGW2a2/MlOtApickxDm8Teu3UbhUnDcBlun3y1TSrQdDnbg6Cd9YQzXSbWnpY9OhVlIUoFW4Ld7Eedj4L1jiDPkjamXkt4qZg7hCz+5vSFyaZyFlbEF8mYLdufXxXhpSWuVz8IJ4mwAdbn5lVNaILeR81VfwqmqDQ1E4XRDYd8tt0RmHYYQCartlRnGVj/f8mpRRpNbcC/NOO29U/i6wE/m28As5RqAa6qEk7Zoj0hrQfPhz/hEmn7rg22QuHZAuia9CwI538CoTorEUZ/g4aXD8rocPHf4pJQfBnwBWpqgVGuog94Hug8vuVnq+WVKRPG3u8xce5XxTVU+xJxt2aPszX4Sb6X8itN2oywVqHG38zRI6jcLE5a+COoj6Lf5fWmiJM2WPLcMvJFq5QRyHG4IOvoUnrYUt+q1dWlJdbQmPDZAPpAgtIkzvyXpxmZJRM9wpvlOYhhhzbH9vCI4rHvFpdHmqa2BA3IQ5wzhyTS4yVMEXxejp+R5f7VvGXwNgLx7g31BWL7fZWaOJJg8DwC063i4k7ymXZDOnUu4/wDL6ra5vl9PHUOE8pa7kea8znLBmuXRtcFkx6OJL1Ms3ySrh3lj2HeCLgjmEGMO79pXrKakrR57i06KF80wQUQMI47R4q6jhBrK60DYU+g2o5vswRIFr6nbx0XXuw/Z38LRPHHtKkF3SNG+Un1XP+wzG/i6XFETI8RouyE2SoE3bs+LoH3ovMGBDncz/HyXjWSC3Q7T1+Shh6Z9kRcET7tEG9oVdAeaM4oAvJE/L5oU5S0kSBqQfQI7DwT4GUTwXEcyVHgm7KX4M0Msik47ifcgn5YHM4hpe42M/Ja00hDhFilzMOaTjA4mnVv0QyYr6BFnPs1wFdlUupNJaYmOfgkOIxJBIIi9xpfwXYf+mtfDg8kTp8p1SntT2N/Ew9hDKjRB5O5SRcR4JoRfkEkvBzvA5vw2dpz38+abiKglpE7FZzNMrq4apwVGkH3EcwdwqaGKdTMtNuqMsXwTaHlWmJhzeE8x80mxtAtcfvwKbYbNWVBFQQea+zDDy0bxoen3CEG4umcLMA+yaUahAsluGYBKa4Znd1CoyiGf9QMUW4/EAfuH+1qSU8Rx3g8SZ/1D/wDcMT/qH+1qz8kXCEoorF0PcLjS0gOBGlj71oZDm20WIo4qfzmU5y/Ew6JlpFunRZcuMvCYww2Hb7YVHWgD1i5Kd1abSINwfelODo8QMXurmhzNQY5hY8lt9mmC0Tbk9MiwLDNryLJ9lDIYR9zulmGrAxB4vvqneAA4YOsk+qjKbb2M40jm1Zpa5wcD+YgTabqupQvMR5LoFTD03G8SCdVbTpsOzfRal6uvBF4Tl+LwR1hUilzC6o/BU3ataqHZLQOtNvpCovWr4EeD+nO8NhQQ4gxw3jYiU97LZsWO4Hflm3gUzzHsuwgmjLTu0mx9dFm6mCdScJBmPUeKMpRzRaOinjZus+y5lekQRtIPI7Fcya0tLhGh+/mui9nMf7Snwm5CyXafB+zrugWff6/CVH0k3GTxsOaKpSFge4NIBAa4XHKNrc+aEdTaDp6n4hHPtdpdboNZ/wCEM4b2Me/bz8V6EWZWyGHxEVA8QCHTa3JdtyDGCtRa7WQJ8d1xFtE7b6BdA/p/msf4Z0Bv0tb4R6KqZN7N67DgeA0P7f46KDKhkjfccxzCKa4OHQ2QxbaHat06hFquhbBhQbJc3XcR71ZRN1Jzxcj9sjqgcBixJB1lS5JMarQaN/FRmD8FbUbuFVXpyLa7fRV/opUzDDiMW5jn/KsfTFrkE8j8lRTrSYNiN+Y69QZUsNU/U/YmEqaGoCzjIfxFPgqAGJ4XbtPP+NFzXMew+JpAuIYRyD2z6GJXUcbmkjukjqASfckFTAveXO9pIF7yDoYsQubroC32ctbS9m4tIII1B1CKoYgCy0ef4MVGGrEPaIJG4BhYytVghBfcdJUM/ZyZGh+PJH4dhixSrB1E9w7bLnoZLQz7fZeH42uZIPEPD8rVlsRTcDwmxt6LY9uakYyuObh/tCxGJqd/whLtyY6qiXsrwN1Zh3FpHivva7r2m+TdBjGxyqpDSORRvtuk+aTU5uWxMbqYrR+Yn5LDPFbs1wnSHD8aW/kptHzVuCzJ099sciLrPDMwXRMDwPvTL8c1jS4kQB9+ak8C6of3UxrVpBxLrifvRDuoPGhB6aFL8vzgVW8TQReL7o5mJJOqVwcdMZSs9bWcNRf4IqhijuJ8Poh2vnVeinfukpA6Dg8c/IqmjllOZ18b+OvNVuq1BtIX3t2E37p9PehYOJPEYJtJzajBGgcBpGx8kLn2VCpDv1AGPPnz/lFV6I4Hd7Y34p2KJaSabdNBqu5NNSQHFNUZfD9nnFknXlZV0uzDuEl3dN+XkmmLzHgBBeWuAMAAXINo6GyY0nngBc/h4o1Inw0Wj3cndkHigYKvloa4sLu9tqj8hyytSrNfIiQDMyWnW248FrX4QEzMlVfh3DUcQKf6pi+ymaHLq9zy0d5fP4plUZMe5JMrpFsOgtO42I2nqmTHuBjVp0PJbsWVSiZckKYPUcWyW34STHTcel0ox1Vsh7J8eR3Dhy6pq+W1nT+VzZPiLKurXaD3mN4TYW9xQlvyctE8tx4cIOv3ZHuYEgdQAPHT/KD3m7t6+Cb4PEcYje6fHL9WCUfKK8RQBM9CZ5EQCo0aP+EN9fmin05DgevvCXnE+xpd4jUm9rDrsmS3sD60Sohp09N1GvgwdyRyKWDtBharv/K1pGs90HwJsVXm3ayhSYfZvFV+wGg6k7fFPSE2Ku3lZlKgKYgPqHb9o/kD3rl9eQU2zXMHVqhqVDLj7hsANgEqxBBgjVBBYZhdlpsI6GrMYHUdE7w1aQdrpZKxkzQ/1Apk4ytsJb68IXP6ryXkganXwW//AKjMd+JrlvT/AGtWHpYexnqfAblBPbH+AdlYA3ndXfiBKr9gBrJB0Q4b3k9JgbaNBhs1eb6jlp7wiq+cgWDb9dFn2VYCtwTt90vtoPNjJuNqzMabcKjjMaasAjTUc0bh8yH6hNlDE1KDrwWnkB9hLq9oO60wA1KtPhcH7/lkaa6aLT4DFy1pjX3JCMMwiS/u+IlEMzKmwQJ22+qllxqXRTHNx7NVTqEi5HwRFM31Cxjs8f8AoEqVPO6//wAc+RWd+nZdZkbYPd4qxxDrOCxZzrE7NiNZ/kheOz/EN14Dzg/zZJ9NILzxNW3By+xhm459EwxlTugNIWHo9oTB7r58J96izOqxPdbDeb5n78En0029jPNEa4nGtbVAjjc2bNuZNwPWFOjgKtV/HUIEGQwz5XBss/gRNVwMk8bjxQZj82sdb+aZV8ZWZ+Qlzd470FVeOnUeyXO9s2DXfYX3tXCLBwHkfgsrg+0psHCdrfRN6OascASYPK0z98lB45RfQylEb1M1qD8rGgdZP0VNTMapH6Wu5iY8xuhnVpjb1lVuxA/lHmzlFDinmoLQXAh4EaSD9PNZ7tPmlR7OGkywuSJBd5beiIFYDdV1oIvBHVV+ol5E9pGdy/tg9toki1zB87LY5HnzXhrzDToRPJZbFZVTnja0A7wLFeMxDwAGlgA6G6ss3mKF9r5Z0V+Z04J4h5XXP+1FDEVy4teOD9LJtHwJRWExzm6tnwMg+RX1J4BJmOkpJeoyeA+xAxX4Z4PeaQfAocg8W91vXYxrSOItnlzXtSlSqasB6hU+pflCewvDOfYmjZBhu639fJaRNhbldLcxyFsSyQeR0Kpj9RF6ElgktiDDjfmm2HAhD0sueD+Q+iPwtKBcEK6aZOjW9q6ZOMr+I/2tWWzDKJY4M1d9wtZ2oP8AnK3i3/aEMxtlmm2pMvH8TnNTBVGDvBwG3I/JQbRbN10Kvh2usQCJ0WZxGEZ3u6LFXhksjKFCn2TeRI6Sr8M9k/kAHnOmquLBpsqX0xBMKnYnRbWrNFmj1P38VTSpOdcCfqVfhmAxbZMKA0GySTodKwUYZ1u4PCfovKuCeL+zBjr/ACi3i/orGn79VNzY6ghaxj26MPr9FY2jWcbA+/5BOKLBGiNwzYhTeQooGddgqkybTbfb0UGYB7pII6deV56H0WwcJ1+7JFmDA0w2wMIRm2dKFCwZdWbyP30UgytMBu17nrzcmDnmIk+p5BU4FxIcCT6n4o2xaSBsJReHE8UEaXFlZTzCox8lwJ+9QLKRHeKl7MG5F7XR7exOWtA4e1z5gtcdY0noFbimtBBpmb3tBbEdCLklVEQ0+ahiHnu+Wlt4RrYV1Yf/ANTqNgOIDToRJ25lEMzEzoDyjkNbE3t6JHX/ACHoJ81DCji1vcfGEvsxYXlaHtCvUdxOJaBy0jyPh71BmagWcQHDmhKbART8Aq8VSEut92S+0hubGDM3DXRIIMg7AKj2jPaS0g8ufhGlktrtEx4qeG1PQfVH2kkHk2x63H0wJFz5T5K1mYMI73vSQUh7Y23K9pOuehU3jSGjOxnicLSfe/iCV5Tpltmu0RjaLQBYb/JUubfyXLaOZWce6IOumusqdDFEtB3m86emoVQEyhz+YeSKigOTGf4l/wC23qr6FMPEuaOiHoOueibYVoLbhGqOs//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132856"/>
            <a:ext cx="6408712" cy="4455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913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Hansel and Gretel</a:t>
            </a:r>
          </a:p>
          <a:p>
            <a:endParaRPr lang="en-IE"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772816"/>
            <a:ext cx="3384376" cy="4815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614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hlinkClick r:id="rId2"/>
              </a:rPr>
              <a:t>http://www.youtube.com/watch?v=30LR0tIDb3g</a:t>
            </a:r>
            <a:endParaRPr lang="en-IE" dirty="0"/>
          </a:p>
        </p:txBody>
      </p:sp>
    </p:spTree>
    <p:extLst>
      <p:ext uri="{BB962C8B-B14F-4D97-AF65-F5344CB8AC3E}">
        <p14:creationId xmlns:p14="http://schemas.microsoft.com/office/powerpoint/2010/main" val="264315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fontScale="85000" lnSpcReduction="10000"/>
          </a:bodyPr>
          <a:lstStyle/>
          <a:p>
            <a:r>
              <a:rPr lang="en-IE" dirty="0" smtClean="0"/>
              <a:t>Heaney is reminded of the myth of the god Pan who chased a beautiful nymph, Syrinx. His designs on her were thwarted when she transformed herself into a bed of reeds in order to hide from him and preserve her virginity. Heaney rather playfully compares his running after his new wife to this mythological scenario. Perhaps, he thinks, she might turn into a white flower, splashed with red. This is a reference to her white coat stained with a little spilled beetroot juice, but could also refer to virginal innocence stained with the blood of a first sexual experience.</a:t>
            </a:r>
            <a:endParaRPr lang="en-IE" dirty="0"/>
          </a:p>
        </p:txBody>
      </p:sp>
    </p:spTree>
    <p:extLst>
      <p:ext uri="{BB962C8B-B14F-4D97-AF65-F5344CB8AC3E}">
        <p14:creationId xmlns:p14="http://schemas.microsoft.com/office/powerpoint/2010/main" val="402031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Imagery</a:t>
            </a:r>
            <a:endParaRPr lang="en-IE" dirty="0"/>
          </a:p>
        </p:txBody>
      </p:sp>
      <p:sp>
        <p:nvSpPr>
          <p:cNvPr id="3" name="Content Placeholder 2"/>
          <p:cNvSpPr>
            <a:spLocks noGrp="1"/>
          </p:cNvSpPr>
          <p:nvPr>
            <p:ph idx="1"/>
          </p:nvPr>
        </p:nvSpPr>
        <p:spPr/>
        <p:txBody>
          <a:bodyPr/>
          <a:lstStyle/>
          <a:p>
            <a:r>
              <a:rPr lang="en-IE" dirty="0" smtClean="0"/>
              <a:t>There are several references to the moon in this poem. The moon is associated with change, with the tides and with the passing of time.</a:t>
            </a:r>
            <a:endParaRPr lang="en-IE" dirty="0"/>
          </a:p>
        </p:txBody>
      </p:sp>
    </p:spTree>
    <p:extLst>
      <p:ext uri="{BB962C8B-B14F-4D97-AF65-F5344CB8AC3E}">
        <p14:creationId xmlns:p14="http://schemas.microsoft.com/office/powerpoint/2010/main" val="3144401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501</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Seamus Heaney</vt:lpstr>
      <vt:lpstr>PowerPoint Presentation</vt:lpstr>
      <vt:lpstr>PowerPoint Presentation</vt:lpstr>
      <vt:lpstr>Allusions</vt:lpstr>
      <vt:lpstr>PowerPoint Presentation</vt:lpstr>
      <vt:lpstr>PowerPoint Presentation</vt:lpstr>
      <vt:lpstr>PowerPoint Presentation</vt:lpstr>
      <vt:lpstr>PowerPoint Presentation</vt:lpstr>
      <vt:lpstr>Imagery</vt:lpstr>
      <vt:lpstr>PowerPoint Presentation</vt:lpstr>
      <vt:lpstr>Change in Tone</vt:lpstr>
      <vt:lpstr>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Seamus Heaney</dc:title>
  <dc:creator>Ciara</dc:creator>
  <cp:lastModifiedBy>Ciara</cp:lastModifiedBy>
  <cp:revision>7</cp:revision>
  <dcterms:created xsi:type="dcterms:W3CDTF">2013-04-15T09:45:59Z</dcterms:created>
  <dcterms:modified xsi:type="dcterms:W3CDTF">2013-04-15T11:06:35Z</dcterms:modified>
</cp:coreProperties>
</file>