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4" r:id="rId3"/>
    <p:sldId id="272" r:id="rId4"/>
    <p:sldId id="273" r:id="rId5"/>
    <p:sldId id="274"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5/14/2020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94321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35998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8474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8173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15501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4383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04245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92219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51622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6458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7356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947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54554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16818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91843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64095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64626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28904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45731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58306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03162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9136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5/14/2020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19245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046940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87099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DD10E4E-4EFE-4A4E-BC89-C7B5AE4CF45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9068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2059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652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8100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9733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5/14/2020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074803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5/14/2020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16656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5/14/2020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9720339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26" r:id="rId5"/>
    <p:sldLayoutId id="2147483721" r:id="rId6"/>
    <p:sldLayoutId id="2147483722" r:id="rId7"/>
    <p:sldLayoutId id="2147483723" r:id="rId8"/>
    <p:sldLayoutId id="2147483724" r:id="rId9"/>
    <p:sldLayoutId id="2147483725" r:id="rId10"/>
    <p:sldLayoutId id="2147483727"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5.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9" name="Rectangle 38">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AC2DEE53-B237-4A54-9BD9-9AC2A253FF55}"/>
              </a:ext>
            </a:extLst>
          </p:cNvPr>
          <p:cNvSpPr>
            <a:spLocks noGrp="1"/>
          </p:cNvSpPr>
          <p:nvPr>
            <p:ph type="ctrTitle"/>
          </p:nvPr>
        </p:nvSpPr>
        <p:spPr>
          <a:xfrm>
            <a:off x="1243632" y="1559768"/>
            <a:ext cx="9678368" cy="3135379"/>
          </a:xfrm>
        </p:spPr>
        <p:txBody>
          <a:bodyPr>
            <a:normAutofit/>
          </a:bodyPr>
          <a:lstStyle/>
          <a:p>
            <a:r>
              <a:rPr lang="en-IE" sz="6600"/>
              <a:t>‘Romeo and Juliet’</a:t>
            </a:r>
            <a:br>
              <a:rPr lang="en-IE" sz="6600"/>
            </a:br>
            <a:r>
              <a:rPr lang="en-IE" sz="6600"/>
              <a:t>William Shakespeare</a:t>
            </a:r>
          </a:p>
        </p:txBody>
      </p:sp>
      <p:sp>
        <p:nvSpPr>
          <p:cNvPr id="3" name="Subtitle 2">
            <a:extLst>
              <a:ext uri="{FF2B5EF4-FFF2-40B4-BE49-F238E27FC236}">
                <a16:creationId xmlns:a16="http://schemas.microsoft.com/office/drawing/2014/main" id="{9216422C-AC22-4479-8544-BBAE295640EF}"/>
              </a:ext>
            </a:extLst>
          </p:cNvPr>
          <p:cNvSpPr>
            <a:spLocks noGrp="1"/>
          </p:cNvSpPr>
          <p:nvPr>
            <p:ph type="subTitle" idx="1"/>
          </p:nvPr>
        </p:nvSpPr>
        <p:spPr>
          <a:xfrm>
            <a:off x="1243633" y="4817251"/>
            <a:ext cx="9678367" cy="688024"/>
          </a:xfrm>
        </p:spPr>
        <p:txBody>
          <a:bodyPr>
            <a:normAutofit/>
          </a:bodyPr>
          <a:lstStyle/>
          <a:p>
            <a:pPr>
              <a:lnSpc>
                <a:spcPct val="110000"/>
              </a:lnSpc>
              <a:spcAft>
                <a:spcPts val="600"/>
              </a:spcAft>
            </a:pPr>
            <a:r>
              <a:rPr lang="en-IE" sz="3600" dirty="0"/>
              <a:t>Basic plot/ Summary:</a:t>
            </a:r>
          </a:p>
        </p:txBody>
      </p:sp>
      <p:sp>
        <p:nvSpPr>
          <p:cNvPr id="41" name="Rectangle 40">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56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4315D0A-E357-4385-A3E4-21A72422E47E}"/>
              </a:ext>
            </a:extLst>
          </p:cNvPr>
          <p:cNvSpPr>
            <a:spLocks noGrp="1" noChangeArrowheads="1"/>
          </p:cNvSpPr>
          <p:nvPr>
            <p:ph type="title"/>
          </p:nvPr>
        </p:nvSpPr>
        <p:spPr>
          <a:xfrm>
            <a:off x="2063750" y="1033464"/>
            <a:ext cx="7848600" cy="2643187"/>
          </a:xfrm>
        </p:spPr>
        <p:txBody>
          <a:bodyPr/>
          <a:lstStyle/>
          <a:p>
            <a:pPr algn="ctr" eaLnBrk="1" hangingPunct="1"/>
            <a:r>
              <a:rPr lang="en-GB" altLang="en-US" sz="1900">
                <a:latin typeface="Twinkl" pitchFamily="2" charset="0"/>
              </a:rPr>
              <a:t>The party begins at the Capulets’ house. </a:t>
            </a:r>
            <a:br>
              <a:rPr lang="en-GB" altLang="en-US" sz="1900">
                <a:latin typeface="Twinkl" pitchFamily="2" charset="0"/>
              </a:rPr>
            </a:br>
            <a:r>
              <a:rPr lang="en-GB" altLang="en-US" sz="1900">
                <a:latin typeface="Twinkl" pitchFamily="2" charset="0"/>
              </a:rPr>
              <a:t>Romeo arrives with Benvolio and their witty friend Mercutio. </a:t>
            </a:r>
            <a:br>
              <a:rPr lang="en-GB" altLang="en-US" sz="1900">
                <a:latin typeface="Twinkl" pitchFamily="2" charset="0"/>
              </a:rPr>
            </a:br>
            <a:r>
              <a:rPr lang="en-GB" altLang="en-US" sz="1900">
                <a:latin typeface="Twinkl" pitchFamily="2" charset="0"/>
              </a:rPr>
              <a:t>When they are inside, Romeo sees Juliet for the first time and instantly falls in love with her, forgetting about Rosaline.</a:t>
            </a:r>
            <a:br>
              <a:rPr lang="en-GB" altLang="en-US" sz="1900">
                <a:latin typeface="Twinkl" pitchFamily="2" charset="0"/>
              </a:rPr>
            </a:br>
            <a:br>
              <a:rPr lang="en-GB" altLang="en-US" sz="1900">
                <a:latin typeface="Twinkl" pitchFamily="2" charset="0"/>
              </a:rPr>
            </a:br>
            <a:r>
              <a:rPr lang="en-GB" altLang="en-US" sz="1900">
                <a:latin typeface="Twinkl" pitchFamily="2" charset="0"/>
              </a:rPr>
              <a:t>Tybalt (a Capulet at the party), recognizes Romeo and is angry Montagues have gate-crashed a Capulet party. </a:t>
            </a:r>
            <a:br>
              <a:rPr lang="en-GB" altLang="en-US" sz="1900">
                <a:latin typeface="Twinkl" pitchFamily="2" charset="0"/>
              </a:rPr>
            </a:br>
            <a:r>
              <a:rPr lang="en-GB" altLang="en-US" sz="1900">
                <a:latin typeface="Twinkl" pitchFamily="2" charset="0"/>
              </a:rPr>
              <a:t>Tybalt nearly starts a fight but Juliet’s father stops him.</a:t>
            </a:r>
            <a:endParaRPr lang="en-GB" altLang="en-US" sz="1900">
              <a:solidFill>
                <a:schemeClr val="tx1"/>
              </a:solidFill>
              <a:latin typeface="Twinkl" pitchFamily="2" charset="0"/>
            </a:endParaRPr>
          </a:p>
        </p:txBody>
      </p:sp>
      <p:grpSp>
        <p:nvGrpSpPr>
          <p:cNvPr id="10" name="Group 9">
            <a:extLst>
              <a:ext uri="{FF2B5EF4-FFF2-40B4-BE49-F238E27FC236}">
                <a16:creationId xmlns:a16="http://schemas.microsoft.com/office/drawing/2014/main" id="{1B0D9D90-19F6-489C-85A7-563F8CF18A7E}"/>
              </a:ext>
            </a:extLst>
          </p:cNvPr>
          <p:cNvGrpSpPr>
            <a:grpSpLocks/>
          </p:cNvGrpSpPr>
          <p:nvPr/>
        </p:nvGrpSpPr>
        <p:grpSpPr bwMode="auto">
          <a:xfrm>
            <a:off x="3997325" y="3609975"/>
            <a:ext cx="4197350" cy="2698750"/>
            <a:chOff x="2281805" y="3593113"/>
            <a:chExt cx="4198369" cy="2698986"/>
          </a:xfrm>
        </p:grpSpPr>
        <p:sp>
          <p:nvSpPr>
            <p:cNvPr id="12" name="Oval 11">
              <a:extLst>
                <a:ext uri="{FF2B5EF4-FFF2-40B4-BE49-F238E27FC236}">
                  <a16:creationId xmlns:a16="http://schemas.microsoft.com/office/drawing/2014/main" id="{9CDAD295-71B9-40A5-8AAC-30374037ACF1}"/>
                </a:ext>
              </a:extLst>
            </p:cNvPr>
            <p:cNvSpPr/>
            <p:nvPr/>
          </p:nvSpPr>
          <p:spPr>
            <a:xfrm>
              <a:off x="4190443" y="3739176"/>
              <a:ext cx="2289731" cy="2290963"/>
            </a:xfrm>
            <a:prstGeom prst="ellipse">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Oval 8">
              <a:extLst>
                <a:ext uri="{FF2B5EF4-FFF2-40B4-BE49-F238E27FC236}">
                  <a16:creationId xmlns:a16="http://schemas.microsoft.com/office/drawing/2014/main" id="{56B5A4C8-0CFF-40D3-9669-F3C30AD4FB0B}"/>
                </a:ext>
              </a:extLst>
            </p:cNvPr>
            <p:cNvSpPr/>
            <p:nvPr/>
          </p:nvSpPr>
          <p:spPr>
            <a:xfrm>
              <a:off x="2281805" y="3689959"/>
              <a:ext cx="2289731" cy="2289375"/>
            </a:xfrm>
            <a:prstGeom prst="ellipse">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7414" name="Picture 3">
              <a:extLst>
                <a:ext uri="{FF2B5EF4-FFF2-40B4-BE49-F238E27FC236}">
                  <a16:creationId xmlns:a16="http://schemas.microsoft.com/office/drawing/2014/main" id="{B6CA8F2C-DC62-44A3-B2A3-8374FFC11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012" y="3705871"/>
              <a:ext cx="960707" cy="25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5">
              <a:extLst>
                <a:ext uri="{FF2B5EF4-FFF2-40B4-BE49-F238E27FC236}">
                  <a16:creationId xmlns:a16="http://schemas.microsoft.com/office/drawing/2014/main" id="{544ECF6B-319B-48F0-A537-B9DF7C9E8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399" y="3593113"/>
              <a:ext cx="1159037" cy="261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7">
              <a:extLst>
                <a:ext uri="{FF2B5EF4-FFF2-40B4-BE49-F238E27FC236}">
                  <a16:creationId xmlns:a16="http://schemas.microsoft.com/office/drawing/2014/main" id="{6012A8CB-8215-4323-8E22-D91950C7C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81" y="3679850"/>
              <a:ext cx="743076" cy="25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5BE71AB-5602-472C-B446-3395803EAB13}"/>
              </a:ext>
            </a:extLst>
          </p:cNvPr>
          <p:cNvSpPr>
            <a:spLocks noGrp="1" noChangeArrowheads="1"/>
          </p:cNvSpPr>
          <p:nvPr>
            <p:ph type="title"/>
          </p:nvPr>
        </p:nvSpPr>
        <p:spPr>
          <a:xfrm>
            <a:off x="2063750" y="1084263"/>
            <a:ext cx="7848600" cy="2011362"/>
          </a:xfrm>
        </p:spPr>
        <p:txBody>
          <a:bodyPr/>
          <a:lstStyle/>
          <a:p>
            <a:pPr algn="ctr" eaLnBrk="1" hangingPunct="1"/>
            <a:r>
              <a:rPr lang="en-GB" altLang="en-US" sz="2000">
                <a:latin typeface="Twinkl" pitchFamily="2" charset="0"/>
              </a:rPr>
              <a:t>Soon, Romeo speaks to Juliet and they both feel the chemistry. </a:t>
            </a:r>
            <a:br>
              <a:rPr lang="en-GB" altLang="en-US" sz="2000">
                <a:latin typeface="Twinkl" pitchFamily="2" charset="0"/>
              </a:rPr>
            </a:br>
            <a:r>
              <a:rPr lang="en-GB" altLang="en-US" sz="2000">
                <a:latin typeface="Twinkl" pitchFamily="2" charset="0"/>
              </a:rPr>
              <a:t>They kiss, not knowing they are from rival families. </a:t>
            </a:r>
            <a:br>
              <a:rPr lang="en-GB" altLang="en-US" sz="2000">
                <a:latin typeface="Twinkl" pitchFamily="2" charset="0"/>
              </a:rPr>
            </a:br>
            <a:br>
              <a:rPr lang="en-GB" altLang="en-US" sz="2000">
                <a:latin typeface="Twinkl" pitchFamily="2" charset="0"/>
              </a:rPr>
            </a:br>
            <a:r>
              <a:rPr lang="en-GB" altLang="en-US" sz="2000">
                <a:latin typeface="Twinkl" pitchFamily="2" charset="0"/>
              </a:rPr>
              <a:t>When they find out their families are enemies they are both distraught.</a:t>
            </a:r>
            <a:endParaRPr lang="en-GB" altLang="en-US" sz="2000">
              <a:solidFill>
                <a:schemeClr val="tx1"/>
              </a:solidFill>
              <a:latin typeface="Twinkl" pitchFamily="2" charset="0"/>
            </a:endParaRPr>
          </a:p>
        </p:txBody>
      </p:sp>
      <p:grpSp>
        <p:nvGrpSpPr>
          <p:cNvPr id="15" name="Group 14">
            <a:extLst>
              <a:ext uri="{FF2B5EF4-FFF2-40B4-BE49-F238E27FC236}">
                <a16:creationId xmlns:a16="http://schemas.microsoft.com/office/drawing/2014/main" id="{060A9F17-CBC0-4D59-92C7-261814E1616D}"/>
              </a:ext>
            </a:extLst>
          </p:cNvPr>
          <p:cNvGrpSpPr>
            <a:grpSpLocks/>
          </p:cNvGrpSpPr>
          <p:nvPr/>
        </p:nvGrpSpPr>
        <p:grpSpPr bwMode="auto">
          <a:xfrm>
            <a:off x="3429001" y="3051175"/>
            <a:ext cx="2498725" cy="3017838"/>
            <a:chOff x="1904781" y="3051496"/>
            <a:chExt cx="2499439" cy="3017939"/>
          </a:xfrm>
        </p:grpSpPr>
        <p:pic>
          <p:nvPicPr>
            <p:cNvPr id="18442" name="Picture 4">
              <a:extLst>
                <a:ext uri="{FF2B5EF4-FFF2-40B4-BE49-F238E27FC236}">
                  <a16:creationId xmlns:a16="http://schemas.microsoft.com/office/drawing/2014/main" id="{33CBD101-4740-412B-8D47-4C339A2ED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201" y="3095538"/>
              <a:ext cx="1218019" cy="297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a:extLst>
                <a:ext uri="{FF2B5EF4-FFF2-40B4-BE49-F238E27FC236}">
                  <a16:creationId xmlns:a16="http://schemas.microsoft.com/office/drawing/2014/main" id="{B5D55DBB-9B23-4FDE-A7F6-7DA6AF864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781" y="3051496"/>
              <a:ext cx="1218019" cy="14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0EB81AF8-321A-450A-9EC0-9ADAB173195F}"/>
              </a:ext>
            </a:extLst>
          </p:cNvPr>
          <p:cNvGrpSpPr>
            <a:grpSpLocks/>
          </p:cNvGrpSpPr>
          <p:nvPr/>
        </p:nvGrpSpPr>
        <p:grpSpPr bwMode="auto">
          <a:xfrm>
            <a:off x="6600826" y="3051175"/>
            <a:ext cx="2284413" cy="3062288"/>
            <a:chOff x="5076630" y="3051496"/>
            <a:chExt cx="2284409" cy="3061981"/>
          </a:xfrm>
        </p:grpSpPr>
        <p:pic>
          <p:nvPicPr>
            <p:cNvPr id="18440" name="Picture 8">
              <a:extLst>
                <a:ext uri="{FF2B5EF4-FFF2-40B4-BE49-F238E27FC236}">
                  <a16:creationId xmlns:a16="http://schemas.microsoft.com/office/drawing/2014/main" id="{53D5E48D-4809-4C20-ACA6-D92CD8EE1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630" y="3051496"/>
              <a:ext cx="879770" cy="306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3">
              <a:extLst>
                <a:ext uri="{FF2B5EF4-FFF2-40B4-BE49-F238E27FC236}">
                  <a16:creationId xmlns:a16="http://schemas.microsoft.com/office/drawing/2014/main" id="{BBD8F04A-D18E-4366-930F-2245A40621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3020" y="3066957"/>
              <a:ext cx="1218019" cy="14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8">
            <a:extLst>
              <a:ext uri="{FF2B5EF4-FFF2-40B4-BE49-F238E27FC236}">
                <a16:creationId xmlns:a16="http://schemas.microsoft.com/office/drawing/2014/main" id="{89BB2037-A44A-4AAB-8DFF-7585995F3C45}"/>
              </a:ext>
            </a:extLst>
          </p:cNvPr>
          <p:cNvGrpSpPr>
            <a:grpSpLocks/>
          </p:cNvGrpSpPr>
          <p:nvPr/>
        </p:nvGrpSpPr>
        <p:grpSpPr bwMode="auto">
          <a:xfrm>
            <a:off x="5715001" y="3429000"/>
            <a:ext cx="739775" cy="909638"/>
            <a:chOff x="4190643" y="3429000"/>
            <a:chExt cx="739951" cy="909949"/>
          </a:xfrm>
        </p:grpSpPr>
        <p:pic>
          <p:nvPicPr>
            <p:cNvPr id="18438" name="Picture 12">
              <a:extLst>
                <a:ext uri="{FF2B5EF4-FFF2-40B4-BE49-F238E27FC236}">
                  <a16:creationId xmlns:a16="http://schemas.microsoft.com/office/drawing/2014/main" id="{6C19680B-DD5D-4278-9EB9-A9C552BAB9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1086" y="3429000"/>
              <a:ext cx="679508" cy="3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6">
              <a:extLst>
                <a:ext uri="{FF2B5EF4-FFF2-40B4-BE49-F238E27FC236}">
                  <a16:creationId xmlns:a16="http://schemas.microsoft.com/office/drawing/2014/main" id="{A03A5976-D5C5-48D1-BC5D-7FB15982FA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614477">
              <a:off x="4190643" y="3954624"/>
              <a:ext cx="679508" cy="3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809DE23-29B1-48CD-AF99-0CA9313C747E}"/>
              </a:ext>
            </a:extLst>
          </p:cNvPr>
          <p:cNvSpPr>
            <a:spLocks noGrp="1"/>
          </p:cNvSpPr>
          <p:nvPr>
            <p:ph type="title"/>
          </p:nvPr>
        </p:nvSpPr>
        <p:spPr>
          <a:xfrm>
            <a:off x="2063751" y="1157289"/>
            <a:ext cx="7885113" cy="2009775"/>
          </a:xfrm>
        </p:spPr>
        <p:txBody>
          <a:bodyPr rtlCol="0"/>
          <a:lstStyle/>
          <a:p>
            <a:pPr algn="ctr">
              <a:defRPr/>
            </a:pPr>
            <a:r>
              <a:rPr lang="en-GB" sz="2000" dirty="0">
                <a:latin typeface="+mn-lt"/>
              </a:rPr>
              <a:t>As Mercutio, Benvolio and Romeo leave the party,</a:t>
            </a:r>
            <a:br>
              <a:rPr lang="en-GB" sz="2000" dirty="0">
                <a:latin typeface="+mn-lt"/>
              </a:rPr>
            </a:br>
            <a:r>
              <a:rPr lang="en-GB" sz="2000" dirty="0">
                <a:latin typeface="+mn-lt"/>
              </a:rPr>
              <a:t>Romeo sneaks over the hedge to speak to Juliet who is on her balcony.</a:t>
            </a:r>
            <a:br>
              <a:rPr lang="en-GB" sz="2000" dirty="0">
                <a:latin typeface="+mn-lt"/>
              </a:rPr>
            </a:br>
            <a:br>
              <a:rPr lang="en-GB" sz="2000" dirty="0">
                <a:latin typeface="+mn-lt"/>
              </a:rPr>
            </a:br>
            <a:r>
              <a:rPr lang="en-GB" sz="2000" dirty="0">
                <a:latin typeface="+mn-lt"/>
              </a:rPr>
              <a:t>This is where Juliet says the famous line:</a:t>
            </a:r>
            <a:br>
              <a:rPr lang="en-GB" sz="2000" dirty="0">
                <a:latin typeface="+mn-lt"/>
              </a:rPr>
            </a:br>
            <a:r>
              <a:rPr lang="en-GB" sz="2000" dirty="0">
                <a:latin typeface="+mn-lt"/>
              </a:rPr>
              <a:t>“O Romeo, Romeo, wherefore art thou Romeo?”</a:t>
            </a:r>
            <a:endParaRPr lang="en-GB" sz="2000" dirty="0">
              <a:solidFill>
                <a:schemeClr val="tx1"/>
              </a:solidFill>
              <a:latin typeface="+mn-lt"/>
            </a:endParaRPr>
          </a:p>
        </p:txBody>
      </p:sp>
      <p:grpSp>
        <p:nvGrpSpPr>
          <p:cNvPr id="2" name="Group 1">
            <a:extLst>
              <a:ext uri="{FF2B5EF4-FFF2-40B4-BE49-F238E27FC236}">
                <a16:creationId xmlns:a16="http://schemas.microsoft.com/office/drawing/2014/main" id="{D20A1C27-77DD-4E88-A0C7-D388C4FF18C6}"/>
              </a:ext>
            </a:extLst>
          </p:cNvPr>
          <p:cNvGrpSpPr>
            <a:grpSpLocks/>
          </p:cNvGrpSpPr>
          <p:nvPr/>
        </p:nvGrpSpPr>
        <p:grpSpPr bwMode="auto">
          <a:xfrm>
            <a:off x="4841875" y="3267076"/>
            <a:ext cx="2643188" cy="2974975"/>
            <a:chOff x="3318257" y="3267825"/>
            <a:chExt cx="2643344" cy="2973897"/>
          </a:xfrm>
        </p:grpSpPr>
        <p:sp>
          <p:nvSpPr>
            <p:cNvPr id="12" name="Oval 11">
              <a:extLst>
                <a:ext uri="{FF2B5EF4-FFF2-40B4-BE49-F238E27FC236}">
                  <a16:creationId xmlns:a16="http://schemas.microsoft.com/office/drawing/2014/main" id="{42E2CC9D-8689-47D6-A54A-1E16C1D3B7EF}"/>
                </a:ext>
              </a:extLst>
            </p:cNvPr>
            <p:cNvSpPr/>
            <p:nvPr/>
          </p:nvSpPr>
          <p:spPr>
            <a:xfrm>
              <a:off x="3318257" y="3469365"/>
              <a:ext cx="2643344" cy="2642229"/>
            </a:xfrm>
            <a:prstGeom prst="ellipse">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9461" name="Picture 4">
              <a:extLst>
                <a:ext uri="{FF2B5EF4-FFF2-40B4-BE49-F238E27FC236}">
                  <a16:creationId xmlns:a16="http://schemas.microsoft.com/office/drawing/2014/main" id="{B9CF74D8-9410-440D-846F-B17F79690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990" y="3267825"/>
              <a:ext cx="1218019" cy="297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CDD7A449-546F-4DC4-8B33-70D855ACDCC5}"/>
              </a:ext>
            </a:extLst>
          </p:cNvPr>
          <p:cNvSpPr>
            <a:spLocks noGrp="1"/>
          </p:cNvSpPr>
          <p:nvPr>
            <p:ph type="title"/>
          </p:nvPr>
        </p:nvSpPr>
        <p:spPr>
          <a:xfrm>
            <a:off x="3987800" y="1293814"/>
            <a:ext cx="4192588" cy="4270375"/>
          </a:xfrm>
        </p:spPr>
        <p:txBody>
          <a:bodyPr rtlCol="0"/>
          <a:lstStyle/>
          <a:p>
            <a:pPr algn="ctr">
              <a:defRPr/>
            </a:pPr>
            <a:r>
              <a:rPr lang="en-GB" sz="2000" dirty="0">
                <a:latin typeface="Twinkl" pitchFamily="2" charset="0"/>
              </a:rPr>
              <a:t>Romeo rushes to see Friar Lawrence, who, a little surprised to hear he loves Juliet when two minutes ago he loved Rosaline, agrees to marry them in secret.</a:t>
            </a:r>
            <a:br>
              <a:rPr lang="en-GB" sz="2000" dirty="0">
                <a:latin typeface="Twinkl" pitchFamily="2" charset="0"/>
              </a:rPr>
            </a:br>
            <a:br>
              <a:rPr lang="en-GB" sz="2000" dirty="0">
                <a:latin typeface="Twinkl" pitchFamily="2" charset="0"/>
              </a:rPr>
            </a:br>
            <a:r>
              <a:rPr lang="en-GB" sz="2000" dirty="0">
                <a:latin typeface="Twinkl" pitchFamily="2" charset="0"/>
              </a:rPr>
              <a:t>Friar Lawrence sees the possibility of ending the feud between The Capulets and The Montagues.  The following day, Romeo and Juliet are married. (Only The Friar and Juliet’s Nurse knew about it).</a:t>
            </a:r>
            <a:br>
              <a:rPr lang="en-GB" sz="2000" dirty="0"/>
            </a:br>
            <a:endParaRPr lang="en-GB" sz="2000" dirty="0">
              <a:solidFill>
                <a:schemeClr val="tx1"/>
              </a:solidFill>
              <a:latin typeface="+mn-lt"/>
            </a:endParaRPr>
          </a:p>
        </p:txBody>
      </p:sp>
      <p:grpSp>
        <p:nvGrpSpPr>
          <p:cNvPr id="15" name="Group 14">
            <a:extLst>
              <a:ext uri="{FF2B5EF4-FFF2-40B4-BE49-F238E27FC236}">
                <a16:creationId xmlns:a16="http://schemas.microsoft.com/office/drawing/2014/main" id="{CF84DCDD-188B-4A89-9E22-DC34BDA2F6FB}"/>
              </a:ext>
            </a:extLst>
          </p:cNvPr>
          <p:cNvGrpSpPr>
            <a:grpSpLocks/>
          </p:cNvGrpSpPr>
          <p:nvPr/>
        </p:nvGrpSpPr>
        <p:grpSpPr bwMode="auto">
          <a:xfrm>
            <a:off x="2371725" y="3046413"/>
            <a:ext cx="7448550" cy="3244850"/>
            <a:chOff x="847288" y="3046791"/>
            <a:chExt cx="7449424" cy="3244345"/>
          </a:xfrm>
        </p:grpSpPr>
        <p:pic>
          <p:nvPicPr>
            <p:cNvPr id="20493" name="Picture 3">
              <a:extLst>
                <a:ext uri="{FF2B5EF4-FFF2-40B4-BE49-F238E27FC236}">
                  <a16:creationId xmlns:a16="http://schemas.microsoft.com/office/drawing/2014/main" id="{2C43E0D6-59F9-4A87-8AF7-8BEC938D6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185" y="3046791"/>
              <a:ext cx="1764527" cy="324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8">
              <a:extLst>
                <a:ext uri="{FF2B5EF4-FFF2-40B4-BE49-F238E27FC236}">
                  <a16:creationId xmlns:a16="http://schemas.microsoft.com/office/drawing/2014/main" id="{6E6050FF-BE30-4B2A-81F0-831508A76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288" y="3046791"/>
              <a:ext cx="1764527" cy="31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15">
            <a:extLst>
              <a:ext uri="{FF2B5EF4-FFF2-40B4-BE49-F238E27FC236}">
                <a16:creationId xmlns:a16="http://schemas.microsoft.com/office/drawing/2014/main" id="{0AED2440-7D45-4847-AEBE-18C4A1BC68D4}"/>
              </a:ext>
            </a:extLst>
          </p:cNvPr>
          <p:cNvGrpSpPr>
            <a:grpSpLocks/>
          </p:cNvGrpSpPr>
          <p:nvPr/>
        </p:nvGrpSpPr>
        <p:grpSpPr bwMode="auto">
          <a:xfrm>
            <a:off x="2416176" y="1409700"/>
            <a:ext cx="7343775" cy="1468438"/>
            <a:chOff x="891449" y="1409350"/>
            <a:chExt cx="7344266" cy="1468220"/>
          </a:xfrm>
        </p:grpSpPr>
        <p:pic>
          <p:nvPicPr>
            <p:cNvPr id="20485" name="Picture 6">
              <a:extLst>
                <a:ext uri="{FF2B5EF4-FFF2-40B4-BE49-F238E27FC236}">
                  <a16:creationId xmlns:a16="http://schemas.microsoft.com/office/drawing/2014/main" id="{5D91B20E-7CD6-4F3B-AC14-FD456C088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449" y="1409350"/>
              <a:ext cx="1507802" cy="139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a:extLst>
                <a:ext uri="{FF2B5EF4-FFF2-40B4-BE49-F238E27FC236}">
                  <a16:creationId xmlns:a16="http://schemas.microsoft.com/office/drawing/2014/main" id="{70D4F38A-77FD-496F-A9CE-93549F67F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750301" y="1504217"/>
              <a:ext cx="1485414" cy="137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a:extLst>
                <a:ext uri="{FF2B5EF4-FFF2-40B4-BE49-F238E27FC236}">
                  <a16:creationId xmlns:a16="http://schemas.microsoft.com/office/drawing/2014/main" id="{AEDD0D11-7827-4167-B961-2710C1715E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0541" y="1694576"/>
              <a:ext cx="317818" cy="7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3">
              <a:extLst>
                <a:ext uri="{FF2B5EF4-FFF2-40B4-BE49-F238E27FC236}">
                  <a16:creationId xmlns:a16="http://schemas.microsoft.com/office/drawing/2014/main" id="{04D71E57-6C1B-4731-A033-D8EFEF44D1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877722" y="1603652"/>
              <a:ext cx="253118" cy="8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6">
              <a:extLst>
                <a:ext uri="{FF2B5EF4-FFF2-40B4-BE49-F238E27FC236}">
                  <a16:creationId xmlns:a16="http://schemas.microsoft.com/office/drawing/2014/main" id="{AABF2C1A-D5D0-426E-A3FA-350CED63FB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188" y="1921079"/>
              <a:ext cx="280159" cy="15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8">
              <a:extLst>
                <a:ext uri="{FF2B5EF4-FFF2-40B4-BE49-F238E27FC236}">
                  <a16:creationId xmlns:a16="http://schemas.microsoft.com/office/drawing/2014/main" id="{AC74C6D0-1A45-4C2E-8F81-01649F2AFE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8631" y="1785500"/>
              <a:ext cx="317818" cy="77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9">
              <a:extLst>
                <a:ext uri="{FF2B5EF4-FFF2-40B4-BE49-F238E27FC236}">
                  <a16:creationId xmlns:a16="http://schemas.microsoft.com/office/drawing/2014/main" id="{CF8DD421-DECF-49A2-B553-44CB8B9951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555812" y="1694576"/>
              <a:ext cx="253118" cy="8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21">
              <a:extLst>
                <a:ext uri="{FF2B5EF4-FFF2-40B4-BE49-F238E27FC236}">
                  <a16:creationId xmlns:a16="http://schemas.microsoft.com/office/drawing/2014/main" id="{93215D91-0BEA-4E01-8A29-D4DC32E7A2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6278" y="2012003"/>
              <a:ext cx="280159" cy="15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1EEE690-C231-4CC1-B01D-FE66025889A5}"/>
              </a:ext>
            </a:extLst>
          </p:cNvPr>
          <p:cNvSpPr>
            <a:spLocks noGrp="1"/>
          </p:cNvSpPr>
          <p:nvPr>
            <p:ph type="title"/>
          </p:nvPr>
        </p:nvSpPr>
        <p:spPr>
          <a:xfrm>
            <a:off x="2063750" y="1566863"/>
            <a:ext cx="7848600" cy="2011362"/>
          </a:xfrm>
        </p:spPr>
        <p:txBody>
          <a:bodyPr rtlCol="0"/>
          <a:lstStyle/>
          <a:p>
            <a:pPr algn="ctr">
              <a:defRPr/>
            </a:pPr>
            <a:r>
              <a:rPr lang="en-GB" sz="1600" dirty="0">
                <a:latin typeface="Twinkl" pitchFamily="2" charset="0"/>
              </a:rPr>
              <a:t>The next day, Romeo, Benvolio and Mercutio bump into Tybalt—Juliet’s cousin—who is still angry that they gate-crashed the feast and challenges Romeo to a duel.</a:t>
            </a:r>
            <a:br>
              <a:rPr lang="en-GB" sz="1600" dirty="0">
                <a:latin typeface="Twinkl" pitchFamily="2" charset="0"/>
              </a:rPr>
            </a:br>
            <a:br>
              <a:rPr lang="en-GB" sz="1600" dirty="0">
                <a:latin typeface="Twinkl" pitchFamily="2" charset="0"/>
              </a:rPr>
            </a:br>
            <a:r>
              <a:rPr lang="en-GB" sz="1600" dirty="0">
                <a:latin typeface="Twinkl" pitchFamily="2" charset="0"/>
              </a:rPr>
              <a:t>Remember, Romeo is now also a Capulet by marriage, so doesn’t want to fight a Capulet, but the others don’t understand why.</a:t>
            </a:r>
            <a:br>
              <a:rPr lang="en-GB" sz="1600" dirty="0">
                <a:latin typeface="Twinkl" pitchFamily="2" charset="0"/>
              </a:rPr>
            </a:br>
            <a:br>
              <a:rPr lang="en-GB" sz="1600" dirty="0">
                <a:latin typeface="Twinkl" pitchFamily="2" charset="0"/>
              </a:rPr>
            </a:br>
            <a:r>
              <a:rPr lang="en-GB" sz="1600" dirty="0">
                <a:latin typeface="Twinkl" pitchFamily="2" charset="0"/>
              </a:rPr>
              <a:t>Annoyed, Mercutio says that he will fight Tybalt himself.  The two begin to duel. Romeo tries to stop them, but Tybalt stabs Mercutio and he dies. </a:t>
            </a:r>
            <a:br>
              <a:rPr lang="en-GB" sz="1600" dirty="0">
                <a:latin typeface="Twinkl" pitchFamily="2" charset="0"/>
              </a:rPr>
            </a:br>
            <a:r>
              <a:rPr lang="en-GB" sz="1600" dirty="0">
                <a:latin typeface="Twinkl" pitchFamily="2" charset="0"/>
              </a:rPr>
              <a:t>This gets Romeo really angry and he kills Tybalt. </a:t>
            </a:r>
            <a:br>
              <a:rPr lang="en-GB" sz="2000" dirty="0"/>
            </a:br>
            <a:endParaRPr lang="en-GB" sz="2000" dirty="0">
              <a:solidFill>
                <a:schemeClr val="tx1"/>
              </a:solidFill>
              <a:latin typeface="+mn-lt"/>
            </a:endParaRPr>
          </a:p>
        </p:txBody>
      </p:sp>
      <p:grpSp>
        <p:nvGrpSpPr>
          <p:cNvPr id="11" name="Group 10">
            <a:extLst>
              <a:ext uri="{FF2B5EF4-FFF2-40B4-BE49-F238E27FC236}">
                <a16:creationId xmlns:a16="http://schemas.microsoft.com/office/drawing/2014/main" id="{CE55E86C-E98B-497D-BA2B-88011D85D37D}"/>
              </a:ext>
            </a:extLst>
          </p:cNvPr>
          <p:cNvGrpSpPr>
            <a:grpSpLocks/>
          </p:cNvGrpSpPr>
          <p:nvPr/>
        </p:nvGrpSpPr>
        <p:grpSpPr bwMode="auto">
          <a:xfrm>
            <a:off x="1943101" y="3657601"/>
            <a:ext cx="8266113" cy="2651125"/>
            <a:chOff x="419450" y="3657899"/>
            <a:chExt cx="8266483" cy="2650826"/>
          </a:xfrm>
        </p:grpSpPr>
        <p:sp>
          <p:nvSpPr>
            <p:cNvPr id="10" name="Rectangle 9">
              <a:extLst>
                <a:ext uri="{FF2B5EF4-FFF2-40B4-BE49-F238E27FC236}">
                  <a16:creationId xmlns:a16="http://schemas.microsoft.com/office/drawing/2014/main" id="{7536073E-0FDE-4ECD-A558-2014D4AB7D93}"/>
                </a:ext>
              </a:extLst>
            </p:cNvPr>
            <p:cNvSpPr/>
            <p:nvPr/>
          </p:nvSpPr>
          <p:spPr>
            <a:xfrm>
              <a:off x="419450" y="4161080"/>
              <a:ext cx="8266483" cy="1049219"/>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1509" name="Picture 3">
              <a:extLst>
                <a:ext uri="{FF2B5EF4-FFF2-40B4-BE49-F238E27FC236}">
                  <a16:creationId xmlns:a16="http://schemas.microsoft.com/office/drawing/2014/main" id="{C51140EA-E239-49B4-9226-84C4C8955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269" y="4253513"/>
              <a:ext cx="1426128" cy="72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a:extLst>
                <a:ext uri="{FF2B5EF4-FFF2-40B4-BE49-F238E27FC236}">
                  <a16:creationId xmlns:a16="http://schemas.microsoft.com/office/drawing/2014/main" id="{9D1DC71F-A636-436C-AB59-57A4501A4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215" y="3657899"/>
              <a:ext cx="761637" cy="265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a:extLst>
                <a:ext uri="{FF2B5EF4-FFF2-40B4-BE49-F238E27FC236}">
                  <a16:creationId xmlns:a16="http://schemas.microsoft.com/office/drawing/2014/main" id="{B6539F40-CB34-4921-97BE-6582562104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7502" y="3657899"/>
              <a:ext cx="956767" cy="257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F2A9733-6295-45A4-9874-60A1AE7F544B}"/>
              </a:ext>
            </a:extLst>
          </p:cNvPr>
          <p:cNvSpPr>
            <a:spLocks noGrp="1" noChangeArrowheads="1"/>
          </p:cNvSpPr>
          <p:nvPr>
            <p:ph type="title"/>
          </p:nvPr>
        </p:nvSpPr>
        <p:spPr>
          <a:xfrm>
            <a:off x="2063750" y="1417638"/>
            <a:ext cx="7848600" cy="2011362"/>
          </a:xfrm>
        </p:spPr>
        <p:txBody>
          <a:bodyPr/>
          <a:lstStyle/>
          <a:p>
            <a:pPr algn="ctr" eaLnBrk="1" hangingPunct="1"/>
            <a:r>
              <a:rPr lang="en-GB" altLang="en-US" sz="1600">
                <a:latin typeface="Twinkl" pitchFamily="2" charset="0"/>
              </a:rPr>
              <a:t>Romeo panics and runs away as he has just killed a man. Soon after, Prince Escalus says Romeo is forever banished from Verona for his crime.</a:t>
            </a:r>
            <a:br>
              <a:rPr lang="en-GB" altLang="en-US" sz="1600">
                <a:latin typeface="Twinkl" pitchFamily="2" charset="0"/>
              </a:rPr>
            </a:br>
            <a:br>
              <a:rPr lang="en-GB" altLang="en-US" sz="1600">
                <a:latin typeface="Twinkl" pitchFamily="2" charset="0"/>
              </a:rPr>
            </a:br>
            <a:r>
              <a:rPr lang="en-GB" altLang="en-US" sz="1600">
                <a:latin typeface="Twinkl" pitchFamily="2" charset="0"/>
              </a:rPr>
              <a:t>Friar Lawrence arranges for Romeo to spend the night with Juliet before he has to leave for Mantua the following morning.</a:t>
            </a:r>
            <a:br>
              <a:rPr lang="en-GB" altLang="en-US" sz="1600">
                <a:latin typeface="Twinkl" pitchFamily="2" charset="0"/>
              </a:rPr>
            </a:br>
            <a:br>
              <a:rPr lang="en-GB" altLang="en-US" sz="1600">
                <a:latin typeface="Twinkl" pitchFamily="2" charset="0"/>
              </a:rPr>
            </a:br>
            <a:r>
              <a:rPr lang="en-GB" altLang="en-US" sz="1600">
                <a:latin typeface="Twinkl" pitchFamily="2" charset="0"/>
              </a:rPr>
              <a:t>While Juliet waits for Romeo, The Nurse tells her that Romeo has killed Tybalt. </a:t>
            </a:r>
            <a:br>
              <a:rPr lang="en-GB" altLang="en-US" sz="1600">
                <a:latin typeface="Twinkl" pitchFamily="2" charset="0"/>
              </a:rPr>
            </a:br>
            <a:r>
              <a:rPr lang="en-GB" altLang="en-US" sz="1600">
                <a:latin typeface="Twinkl" pitchFamily="2" charset="0"/>
              </a:rPr>
              <a:t>She is distraught that he has killed a Capulet but calms down and realises that Romeo is her love.</a:t>
            </a:r>
            <a:endParaRPr lang="en-GB" altLang="en-US" sz="2000">
              <a:solidFill>
                <a:schemeClr val="tx1"/>
              </a:solidFill>
              <a:latin typeface="Twinkl" pitchFamily="2" charset="0"/>
            </a:endParaRPr>
          </a:p>
        </p:txBody>
      </p:sp>
      <p:grpSp>
        <p:nvGrpSpPr>
          <p:cNvPr id="14" name="Group 13">
            <a:extLst>
              <a:ext uri="{FF2B5EF4-FFF2-40B4-BE49-F238E27FC236}">
                <a16:creationId xmlns:a16="http://schemas.microsoft.com/office/drawing/2014/main" id="{390AAA88-A4A7-4024-AF66-4C67C2F46F50}"/>
              </a:ext>
            </a:extLst>
          </p:cNvPr>
          <p:cNvGrpSpPr>
            <a:grpSpLocks/>
          </p:cNvGrpSpPr>
          <p:nvPr/>
        </p:nvGrpSpPr>
        <p:grpSpPr bwMode="auto">
          <a:xfrm>
            <a:off x="1960563" y="3648075"/>
            <a:ext cx="8253412" cy="2592388"/>
            <a:chOff x="436869" y="3648506"/>
            <a:chExt cx="8252392" cy="2592535"/>
          </a:xfrm>
        </p:grpSpPr>
        <p:sp>
          <p:nvSpPr>
            <p:cNvPr id="16" name="Rectangle 15">
              <a:extLst>
                <a:ext uri="{FF2B5EF4-FFF2-40B4-BE49-F238E27FC236}">
                  <a16:creationId xmlns:a16="http://schemas.microsoft.com/office/drawing/2014/main" id="{B431F910-84A7-4073-B134-06854912FBDD}"/>
                </a:ext>
              </a:extLst>
            </p:cNvPr>
            <p:cNvSpPr/>
            <p:nvPr/>
          </p:nvSpPr>
          <p:spPr>
            <a:xfrm>
              <a:off x="4725764" y="4067630"/>
              <a:ext cx="3963497" cy="1735236"/>
            </a:xfrm>
            <a:prstGeom prst="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2533" name="Group 12">
              <a:extLst>
                <a:ext uri="{FF2B5EF4-FFF2-40B4-BE49-F238E27FC236}">
                  <a16:creationId xmlns:a16="http://schemas.microsoft.com/office/drawing/2014/main" id="{8E15EF38-C3BC-44F7-B14D-18ECBECC6BC0}"/>
                </a:ext>
              </a:extLst>
            </p:cNvPr>
            <p:cNvGrpSpPr>
              <a:grpSpLocks/>
            </p:cNvGrpSpPr>
            <p:nvPr/>
          </p:nvGrpSpPr>
          <p:grpSpPr bwMode="auto">
            <a:xfrm>
              <a:off x="436869" y="3648506"/>
              <a:ext cx="5186364" cy="2592535"/>
              <a:chOff x="436869" y="3648506"/>
              <a:chExt cx="5186364" cy="2592535"/>
            </a:xfrm>
          </p:grpSpPr>
          <p:sp>
            <p:nvSpPr>
              <p:cNvPr id="15" name="Rectangle 14">
                <a:extLst>
                  <a:ext uri="{FF2B5EF4-FFF2-40B4-BE49-F238E27FC236}">
                    <a16:creationId xmlns:a16="http://schemas.microsoft.com/office/drawing/2014/main" id="{7A3A75D4-9688-4792-B3D4-D6CDBA3D9E0C}"/>
                  </a:ext>
                </a:extLst>
              </p:cNvPr>
              <p:cNvSpPr/>
              <p:nvPr/>
            </p:nvSpPr>
            <p:spPr>
              <a:xfrm>
                <a:off x="436869" y="4077155"/>
                <a:ext cx="4193657" cy="1735236"/>
              </a:xfrm>
              <a:prstGeom prst="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2535" name="Picture 7">
                <a:extLst>
                  <a:ext uri="{FF2B5EF4-FFF2-40B4-BE49-F238E27FC236}">
                    <a16:creationId xmlns:a16="http://schemas.microsoft.com/office/drawing/2014/main" id="{0C645A06-3AE5-4507-B159-96BCA38E27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211" y="3648506"/>
                <a:ext cx="1357578" cy="244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a:extLst>
                  <a:ext uri="{FF2B5EF4-FFF2-40B4-BE49-F238E27FC236}">
                    <a16:creationId xmlns:a16="http://schemas.microsoft.com/office/drawing/2014/main" id="{D3CC96B3-8265-4253-8E88-F20AE3782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775" y="3800212"/>
                <a:ext cx="912225" cy="222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a:extLst>
                  <a:ext uri="{FF2B5EF4-FFF2-40B4-BE49-F238E27FC236}">
                    <a16:creationId xmlns:a16="http://schemas.microsoft.com/office/drawing/2014/main" id="{218B3366-BB0E-4440-A7A4-EC1B5E342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344" y="3648506"/>
                <a:ext cx="744889" cy="259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DE680B2-1129-4696-9264-9AADA28A33B9}"/>
              </a:ext>
            </a:extLst>
          </p:cNvPr>
          <p:cNvSpPr>
            <a:spLocks noGrp="1" noChangeArrowheads="1"/>
          </p:cNvSpPr>
          <p:nvPr>
            <p:ph type="title"/>
          </p:nvPr>
        </p:nvSpPr>
        <p:spPr>
          <a:xfrm>
            <a:off x="2279651" y="1233488"/>
            <a:ext cx="7453313" cy="2011362"/>
          </a:xfrm>
        </p:spPr>
        <p:txBody>
          <a:bodyPr/>
          <a:lstStyle/>
          <a:p>
            <a:pPr algn="ctr" eaLnBrk="1" hangingPunct="1"/>
            <a:r>
              <a:rPr lang="en-GB" altLang="en-US" sz="1800">
                <a:latin typeface="Twinkl" pitchFamily="2" charset="0"/>
              </a:rPr>
              <a:t>After his night with Juliet, Romeo leaves Verona.</a:t>
            </a:r>
            <a:br>
              <a:rPr lang="en-GB" altLang="en-US" sz="1800">
                <a:latin typeface="Twinkl" pitchFamily="2" charset="0"/>
              </a:rPr>
            </a:br>
            <a:r>
              <a:rPr lang="en-GB" altLang="en-US" sz="1800">
                <a:latin typeface="Twinkl" pitchFamily="2" charset="0"/>
              </a:rPr>
              <a:t>Juliet’s father is now keen for Juliet to marry Paris and arranges the wedding for three days’ time. </a:t>
            </a:r>
            <a:br>
              <a:rPr lang="en-GB" altLang="en-US" sz="1800">
                <a:latin typeface="Twinkl" pitchFamily="2" charset="0"/>
              </a:rPr>
            </a:br>
            <a:br>
              <a:rPr lang="en-GB" altLang="en-US" sz="1800">
                <a:latin typeface="Twinkl" pitchFamily="2" charset="0"/>
              </a:rPr>
            </a:br>
            <a:r>
              <a:rPr lang="en-GB" altLang="en-US" sz="1800">
                <a:latin typeface="Twinkl" pitchFamily="2" charset="0"/>
              </a:rPr>
              <a:t>Juliet can’t tell her family that she is already married.</a:t>
            </a:r>
            <a:br>
              <a:rPr lang="en-GB" altLang="en-US" sz="1800">
                <a:latin typeface="Twinkl" pitchFamily="2" charset="0"/>
              </a:rPr>
            </a:br>
            <a:r>
              <a:rPr lang="en-GB" altLang="en-US" sz="1800">
                <a:latin typeface="Twinkl" pitchFamily="2" charset="0"/>
              </a:rPr>
              <a:t>Her nurse tells her to just pretend Romeo is dead and marry Paris.</a:t>
            </a:r>
            <a:br>
              <a:rPr lang="en-GB" altLang="en-US" sz="1800">
                <a:latin typeface="Twinkl" pitchFamily="2" charset="0"/>
              </a:rPr>
            </a:br>
            <a:r>
              <a:rPr lang="en-GB" altLang="en-US" sz="1800">
                <a:latin typeface="Twinkl" pitchFamily="2" charset="0"/>
              </a:rPr>
              <a:t>Juliet is not happy about this and goes to see Friar Lawrence.</a:t>
            </a:r>
            <a:endParaRPr lang="en-GB" altLang="en-US" sz="1800">
              <a:solidFill>
                <a:schemeClr val="tx1"/>
              </a:solidFill>
              <a:latin typeface="Twinkl" pitchFamily="2" charset="0"/>
            </a:endParaRPr>
          </a:p>
        </p:txBody>
      </p:sp>
      <p:grpSp>
        <p:nvGrpSpPr>
          <p:cNvPr id="9" name="Group 8">
            <a:extLst>
              <a:ext uri="{FF2B5EF4-FFF2-40B4-BE49-F238E27FC236}">
                <a16:creationId xmlns:a16="http://schemas.microsoft.com/office/drawing/2014/main" id="{63AC0564-78D6-4859-BB13-7FA6A376733C}"/>
              </a:ext>
            </a:extLst>
          </p:cNvPr>
          <p:cNvGrpSpPr>
            <a:grpSpLocks/>
          </p:cNvGrpSpPr>
          <p:nvPr/>
        </p:nvGrpSpPr>
        <p:grpSpPr bwMode="auto">
          <a:xfrm>
            <a:off x="4524376" y="3360739"/>
            <a:ext cx="3008313" cy="2840037"/>
            <a:chOff x="3000117" y="3360600"/>
            <a:chExt cx="3008310" cy="2839673"/>
          </a:xfrm>
        </p:grpSpPr>
        <p:pic>
          <p:nvPicPr>
            <p:cNvPr id="23556" name="Picture 3">
              <a:extLst>
                <a:ext uri="{FF2B5EF4-FFF2-40B4-BE49-F238E27FC236}">
                  <a16:creationId xmlns:a16="http://schemas.microsoft.com/office/drawing/2014/main" id="{E9ACE924-8064-4138-A12C-407FAD7AE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117" y="3486435"/>
              <a:ext cx="1407558" cy="258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a:extLst>
                <a:ext uri="{FF2B5EF4-FFF2-40B4-BE49-F238E27FC236}">
                  <a16:creationId xmlns:a16="http://schemas.microsoft.com/office/drawing/2014/main" id="{6AD9075D-7664-4977-8922-4E4A99241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83" y="3360600"/>
              <a:ext cx="1163044" cy="283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DA1E3-BB75-4DDF-97EE-570D5D714804}"/>
              </a:ext>
            </a:extLst>
          </p:cNvPr>
          <p:cNvSpPr/>
          <p:nvPr/>
        </p:nvSpPr>
        <p:spPr>
          <a:xfrm>
            <a:off x="1960563" y="3851276"/>
            <a:ext cx="3371850" cy="1281113"/>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itle 20">
            <a:extLst>
              <a:ext uri="{FF2B5EF4-FFF2-40B4-BE49-F238E27FC236}">
                <a16:creationId xmlns:a16="http://schemas.microsoft.com/office/drawing/2014/main" id="{E04BE518-0CB4-4FD0-ABC7-DD67F14780FD}"/>
              </a:ext>
            </a:extLst>
          </p:cNvPr>
          <p:cNvSpPr>
            <a:spLocks noGrp="1" noChangeArrowheads="1"/>
          </p:cNvSpPr>
          <p:nvPr>
            <p:ph type="title"/>
          </p:nvPr>
        </p:nvSpPr>
        <p:spPr>
          <a:xfrm>
            <a:off x="2279651" y="1233488"/>
            <a:ext cx="7453313" cy="2011362"/>
          </a:xfrm>
        </p:spPr>
        <p:txBody>
          <a:bodyPr/>
          <a:lstStyle/>
          <a:p>
            <a:pPr algn="ctr" eaLnBrk="1" hangingPunct="1"/>
            <a:r>
              <a:rPr lang="en-GB" altLang="en-US" sz="2000">
                <a:latin typeface="Twinkl" pitchFamily="2" charset="0"/>
              </a:rPr>
              <a:t>When Juliet sees Friar Lawrence, he has a cunning plan…</a:t>
            </a:r>
            <a:br>
              <a:rPr lang="en-GB" altLang="en-US" sz="2000">
                <a:latin typeface="Twinkl" pitchFamily="2" charset="0"/>
              </a:rPr>
            </a:br>
            <a:br>
              <a:rPr lang="en-GB" altLang="en-US" sz="2000">
                <a:latin typeface="Twinkl" pitchFamily="2" charset="0"/>
              </a:rPr>
            </a:br>
            <a:r>
              <a:rPr lang="en-GB" altLang="en-US" sz="2000">
                <a:latin typeface="Twinkl" pitchFamily="2" charset="0"/>
              </a:rPr>
              <a:t>Juliet can drink a potion that makes her look dead,</a:t>
            </a:r>
            <a:br>
              <a:rPr lang="en-GB" altLang="en-US" sz="2000">
                <a:latin typeface="Twinkl" pitchFamily="2" charset="0"/>
              </a:rPr>
            </a:br>
            <a:r>
              <a:rPr lang="en-GB" altLang="en-US" sz="2000">
                <a:latin typeface="Twinkl" pitchFamily="2" charset="0"/>
              </a:rPr>
              <a:t>then the Friar and Romeo will collect her and Romeo and Juliet can run away together and be happy.</a:t>
            </a:r>
            <a:br>
              <a:rPr lang="en-GB" altLang="en-US" sz="2000"/>
            </a:br>
            <a:endParaRPr lang="en-GB" altLang="en-US" sz="2000">
              <a:solidFill>
                <a:schemeClr val="tx1"/>
              </a:solidFill>
              <a:latin typeface="Twinkl" pitchFamily="2" charset="0"/>
            </a:endParaRPr>
          </a:p>
        </p:txBody>
      </p:sp>
      <p:pic>
        <p:nvPicPr>
          <p:cNvPr id="5" name="Picture 4">
            <a:extLst>
              <a:ext uri="{FF2B5EF4-FFF2-40B4-BE49-F238E27FC236}">
                <a16:creationId xmlns:a16="http://schemas.microsoft.com/office/drawing/2014/main" id="{ECECF758-F64D-4D06-99AA-E168FDEFC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364" y="3354389"/>
            <a:ext cx="7334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8DFE900-6392-4CAB-841A-494778DE8F1B}"/>
              </a:ext>
            </a:extLst>
          </p:cNvPr>
          <p:cNvSpPr/>
          <p:nvPr/>
        </p:nvSpPr>
        <p:spPr>
          <a:xfrm>
            <a:off x="6859588" y="3851276"/>
            <a:ext cx="3371850" cy="1281113"/>
          </a:xfrm>
          <a:prstGeom prst="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9" name="Picture 8">
            <a:extLst>
              <a:ext uri="{FF2B5EF4-FFF2-40B4-BE49-F238E27FC236}">
                <a16:creationId xmlns:a16="http://schemas.microsoft.com/office/drawing/2014/main" id="{BDE3E512-7697-4DD6-A7DF-54A4B45D2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976" y="3244850"/>
            <a:ext cx="12096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92EE8A7D-D1F2-4633-8895-0F3FFBD8C191}"/>
              </a:ext>
            </a:extLst>
          </p:cNvPr>
          <p:cNvSpPr>
            <a:spLocks noGrp="1" noChangeArrowheads="1"/>
          </p:cNvSpPr>
          <p:nvPr>
            <p:ph type="title"/>
          </p:nvPr>
        </p:nvSpPr>
        <p:spPr>
          <a:xfrm>
            <a:off x="2279651" y="1123950"/>
            <a:ext cx="7453313" cy="2120900"/>
          </a:xfrm>
        </p:spPr>
        <p:txBody>
          <a:bodyPr/>
          <a:lstStyle/>
          <a:p>
            <a:pPr algn="ctr" eaLnBrk="1" hangingPunct="1"/>
            <a:r>
              <a:rPr lang="en-GB" altLang="en-US" sz="2000">
                <a:latin typeface="Twinkl" pitchFamily="2" charset="0"/>
              </a:rPr>
              <a:t>The night before the wedding to Paris,</a:t>
            </a:r>
            <a:br>
              <a:rPr lang="en-GB" altLang="en-US" sz="2000">
                <a:latin typeface="Twinkl" pitchFamily="2" charset="0"/>
              </a:rPr>
            </a:br>
            <a:r>
              <a:rPr lang="en-GB" altLang="en-US" sz="2000">
                <a:latin typeface="Twinkl" pitchFamily="2" charset="0"/>
              </a:rPr>
              <a:t>Juliet drinks the ‘pretend-to-be-dead’ potion.</a:t>
            </a:r>
            <a:br>
              <a:rPr lang="en-GB" altLang="en-US" sz="2000">
                <a:latin typeface="Twinkl" pitchFamily="2" charset="0"/>
              </a:rPr>
            </a:br>
            <a:br>
              <a:rPr lang="en-GB" altLang="en-US" sz="2000">
                <a:latin typeface="Twinkl" pitchFamily="2" charset="0"/>
              </a:rPr>
            </a:br>
            <a:r>
              <a:rPr lang="en-GB" altLang="en-US" sz="2000">
                <a:latin typeface="Twinkl" pitchFamily="2" charset="0"/>
              </a:rPr>
              <a:t>The Nurse and her family find her, they are very sad and she is taken to the family crypt.</a:t>
            </a:r>
            <a:endParaRPr lang="en-GB" altLang="en-US" sz="2000">
              <a:solidFill>
                <a:schemeClr val="tx1"/>
              </a:solidFill>
              <a:latin typeface="Twinkl" pitchFamily="2" charset="0"/>
            </a:endParaRPr>
          </a:p>
        </p:txBody>
      </p:sp>
      <p:pic>
        <p:nvPicPr>
          <p:cNvPr id="5" name="Picture 4">
            <a:extLst>
              <a:ext uri="{FF2B5EF4-FFF2-40B4-BE49-F238E27FC236}">
                <a16:creationId xmlns:a16="http://schemas.microsoft.com/office/drawing/2014/main" id="{9FED3D84-95E8-4B96-8073-464A01A23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3354389"/>
            <a:ext cx="10096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CAB87B-94ED-4726-B280-BCB4538B58D5}"/>
              </a:ext>
            </a:extLst>
          </p:cNvPr>
          <p:cNvSpPr/>
          <p:nvPr/>
        </p:nvSpPr>
        <p:spPr>
          <a:xfrm>
            <a:off x="1960564" y="4152900"/>
            <a:ext cx="4630737" cy="128270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27" name="Title 20">
            <a:extLst>
              <a:ext uri="{FF2B5EF4-FFF2-40B4-BE49-F238E27FC236}">
                <a16:creationId xmlns:a16="http://schemas.microsoft.com/office/drawing/2014/main" id="{7877300E-431B-4B05-8586-566D0DC0907F}"/>
              </a:ext>
            </a:extLst>
          </p:cNvPr>
          <p:cNvSpPr>
            <a:spLocks noGrp="1" noChangeArrowheads="1"/>
          </p:cNvSpPr>
          <p:nvPr>
            <p:ph type="title"/>
          </p:nvPr>
        </p:nvSpPr>
        <p:spPr>
          <a:xfrm>
            <a:off x="2279651" y="1233488"/>
            <a:ext cx="7453313" cy="2641600"/>
          </a:xfrm>
        </p:spPr>
        <p:txBody>
          <a:bodyPr/>
          <a:lstStyle/>
          <a:p>
            <a:pPr algn="ctr" eaLnBrk="1" hangingPunct="1"/>
            <a:r>
              <a:rPr lang="en-GB" altLang="en-US" sz="2000">
                <a:latin typeface="Twinkl" pitchFamily="2" charset="0"/>
              </a:rPr>
              <a:t>Something goes wrong with the cunning plan message getting to Romeo from Friar Lawrence, so he only hears that Juliet is actually dead.</a:t>
            </a:r>
            <a:br>
              <a:rPr lang="en-GB" altLang="en-US" sz="2000">
                <a:latin typeface="Twinkl" pitchFamily="2" charset="0"/>
              </a:rPr>
            </a:br>
            <a:br>
              <a:rPr lang="en-GB" altLang="en-US" sz="2000">
                <a:latin typeface="Twinkl" pitchFamily="2" charset="0"/>
              </a:rPr>
            </a:br>
            <a:r>
              <a:rPr lang="en-GB" altLang="en-US" sz="2000">
                <a:latin typeface="Twinkl" pitchFamily="2" charset="0"/>
              </a:rPr>
              <a:t>He arrives back, distraught and decides to drink some poison to kill himself as he thinks life is not worth living without Juliet. When he arrives at the tomb, he sees Paris scattering flowers and in a rage kills him.</a:t>
            </a:r>
            <a:br>
              <a:rPr lang="en-GB" altLang="en-US" sz="2000"/>
            </a:br>
            <a:endParaRPr lang="en-GB" altLang="en-US" sz="2000">
              <a:solidFill>
                <a:schemeClr val="tx1"/>
              </a:solidFill>
              <a:latin typeface="Twinkl" pitchFamily="2" charset="0"/>
            </a:endParaRPr>
          </a:p>
        </p:txBody>
      </p:sp>
      <p:pic>
        <p:nvPicPr>
          <p:cNvPr id="5" name="Picture 4">
            <a:extLst>
              <a:ext uri="{FF2B5EF4-FFF2-40B4-BE49-F238E27FC236}">
                <a16:creationId xmlns:a16="http://schemas.microsoft.com/office/drawing/2014/main" id="{CE34D746-E1C5-4F98-95F6-FE86C8A75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8317">
            <a:off x="4987925" y="3875089"/>
            <a:ext cx="7048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AB5B98C-D904-432B-9BAD-39F749B7A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9164"/>
          <a:stretch>
            <a:fillRect/>
          </a:stretch>
        </p:blipFill>
        <p:spPr bwMode="auto">
          <a:xfrm>
            <a:off x="5865814" y="3578226"/>
            <a:ext cx="159543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8AEFEA3-93FC-4F7E-AA1E-C5FB7BD7D97C}"/>
              </a:ext>
            </a:extLst>
          </p:cNvPr>
          <p:cNvSpPr>
            <a:spLocks noGrp="1" noChangeArrowheads="1"/>
          </p:cNvSpPr>
          <p:nvPr>
            <p:ph type="title"/>
          </p:nvPr>
        </p:nvSpPr>
        <p:spPr>
          <a:xfrm>
            <a:off x="1985964" y="2157414"/>
            <a:ext cx="8220075" cy="993775"/>
          </a:xfrm>
        </p:spPr>
        <p:txBody>
          <a:bodyPr/>
          <a:lstStyle/>
          <a:p>
            <a:pPr algn="ctr" eaLnBrk="1" hangingPunct="1"/>
            <a:r>
              <a:rPr lang="en-GB" altLang="en-US" sz="3600">
                <a:latin typeface="Twinkl" pitchFamily="2" charset="0"/>
              </a:rPr>
              <a:t>You have arrived at your destination…</a:t>
            </a:r>
          </a:p>
        </p:txBody>
      </p:sp>
      <p:sp>
        <p:nvSpPr>
          <p:cNvPr id="7" name="Title 20">
            <a:extLst>
              <a:ext uri="{FF2B5EF4-FFF2-40B4-BE49-F238E27FC236}">
                <a16:creationId xmlns:a16="http://schemas.microsoft.com/office/drawing/2014/main" id="{289C7CB7-E529-4605-A9CC-A0E85F72F54F}"/>
              </a:ext>
            </a:extLst>
          </p:cNvPr>
          <p:cNvSpPr>
            <a:spLocks noChangeArrowheads="1"/>
          </p:cNvSpPr>
          <p:nvPr/>
        </p:nvSpPr>
        <p:spPr bwMode="auto">
          <a:xfrm>
            <a:off x="1985964" y="3478214"/>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spcBef>
                <a:spcPct val="0"/>
              </a:spcBef>
              <a:buFontTx/>
              <a:buNone/>
            </a:pPr>
            <a:r>
              <a:rPr lang="en-GB" altLang="en-US" sz="3600" b="1">
                <a:solidFill>
                  <a:srgbClr val="FAB001"/>
                </a:solidFill>
              </a:rPr>
              <a:t>Verona, Italy</a:t>
            </a:r>
            <a:br>
              <a:rPr lang="en-GB" altLang="en-US" sz="3600" b="1">
                <a:solidFill>
                  <a:srgbClr val="FAB001"/>
                </a:solidFill>
              </a:rPr>
            </a:br>
            <a:r>
              <a:rPr lang="en-GB" altLang="en-US" sz="3600" b="1">
                <a:solidFill>
                  <a:srgbClr val="FAB001"/>
                </a:solidFill>
              </a:rPr>
              <a:t>c. 1300s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78430-9844-4862-AC02-8028A0FF57DB}"/>
              </a:ext>
            </a:extLst>
          </p:cNvPr>
          <p:cNvSpPr/>
          <p:nvPr/>
        </p:nvSpPr>
        <p:spPr>
          <a:xfrm>
            <a:off x="1943100" y="4037013"/>
            <a:ext cx="5981700" cy="1581150"/>
          </a:xfrm>
          <a:prstGeom prst="rect">
            <a:avLst/>
          </a:prstGeom>
          <a:solidFill>
            <a:srgbClr val="DE1E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7651" name="Title 20">
            <a:extLst>
              <a:ext uri="{FF2B5EF4-FFF2-40B4-BE49-F238E27FC236}">
                <a16:creationId xmlns:a16="http://schemas.microsoft.com/office/drawing/2014/main" id="{519399B2-29E0-486C-AC62-105DF95616DA}"/>
              </a:ext>
            </a:extLst>
          </p:cNvPr>
          <p:cNvSpPr>
            <a:spLocks noGrp="1" noChangeArrowheads="1"/>
          </p:cNvSpPr>
          <p:nvPr>
            <p:ph type="title"/>
          </p:nvPr>
        </p:nvSpPr>
        <p:spPr>
          <a:xfrm>
            <a:off x="2279651" y="1233488"/>
            <a:ext cx="7453313" cy="2641600"/>
          </a:xfrm>
        </p:spPr>
        <p:txBody>
          <a:bodyPr/>
          <a:lstStyle/>
          <a:p>
            <a:pPr algn="ctr" eaLnBrk="1" hangingPunct="1"/>
            <a:r>
              <a:rPr lang="en-GB" altLang="en-US" sz="2000">
                <a:latin typeface="Twinkl" pitchFamily="2" charset="0"/>
              </a:rPr>
              <a:t>Romeo now takes the poison and lays dead next to Juliet.</a:t>
            </a:r>
            <a:br>
              <a:rPr lang="en-GB" altLang="en-US" sz="2000">
                <a:latin typeface="Twinkl" pitchFamily="2" charset="0"/>
              </a:rPr>
            </a:br>
            <a:br>
              <a:rPr lang="en-GB" altLang="en-US" sz="2000">
                <a:latin typeface="Twinkl" pitchFamily="2" charset="0"/>
              </a:rPr>
            </a:br>
            <a:r>
              <a:rPr lang="en-GB" altLang="en-US" sz="2000">
                <a:latin typeface="Twinkl" pitchFamily="2" charset="0"/>
              </a:rPr>
              <a:t>Not long after, Juliet awakes from her sleep and is distraught to find Romeo dead next to her.</a:t>
            </a:r>
            <a:br>
              <a:rPr lang="en-GB" altLang="en-US" sz="2000">
                <a:latin typeface="Twinkl" pitchFamily="2" charset="0"/>
              </a:rPr>
            </a:br>
            <a:br>
              <a:rPr lang="en-GB" altLang="en-US" sz="2000">
                <a:latin typeface="Twinkl" pitchFamily="2" charset="0"/>
              </a:rPr>
            </a:br>
            <a:r>
              <a:rPr lang="en-GB" altLang="en-US" sz="2000">
                <a:latin typeface="Twinkl" pitchFamily="2" charset="0"/>
              </a:rPr>
              <a:t>The Friar arrives too late and tells Juliet what has happened. She is so distraught that she stabs herself</a:t>
            </a:r>
            <a:br>
              <a:rPr lang="en-GB" altLang="en-US" sz="2000">
                <a:latin typeface="Twinkl" pitchFamily="2" charset="0"/>
              </a:rPr>
            </a:br>
            <a:r>
              <a:rPr lang="en-GB" altLang="en-US" sz="2000">
                <a:latin typeface="Twinkl" pitchFamily="2" charset="0"/>
              </a:rPr>
              <a:t>with Romeo’s dagger and dies next to him.</a:t>
            </a:r>
            <a:br>
              <a:rPr lang="en-GB" altLang="en-US" sz="2000"/>
            </a:br>
            <a:endParaRPr lang="en-GB" altLang="en-US" sz="2000">
              <a:solidFill>
                <a:schemeClr val="tx1"/>
              </a:solidFill>
              <a:latin typeface="Twinkl" pitchFamily="2" charset="0"/>
            </a:endParaRPr>
          </a:p>
        </p:txBody>
      </p:sp>
      <p:pic>
        <p:nvPicPr>
          <p:cNvPr id="4" name="Picture 3">
            <a:extLst>
              <a:ext uri="{FF2B5EF4-FFF2-40B4-BE49-F238E27FC236}">
                <a16:creationId xmlns:a16="http://schemas.microsoft.com/office/drawing/2014/main" id="{18C8CB43-FF24-4E18-A9FD-3CEF8D762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49164"/>
          <a:stretch>
            <a:fillRect/>
          </a:stretch>
        </p:blipFill>
        <p:spPr bwMode="auto">
          <a:xfrm>
            <a:off x="5057776" y="3690939"/>
            <a:ext cx="1533525"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3492A16-0E96-4D2D-A861-FC800F7AB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2686"/>
          <a:stretch>
            <a:fillRect/>
          </a:stretch>
        </p:blipFill>
        <p:spPr bwMode="auto">
          <a:xfrm>
            <a:off x="6729414" y="3760789"/>
            <a:ext cx="2287587"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4D17026-A842-4A59-8F62-0F6595AA3C54}"/>
              </a:ext>
            </a:extLst>
          </p:cNvPr>
          <p:cNvSpPr>
            <a:spLocks noGrp="1" noChangeArrowheads="1"/>
          </p:cNvSpPr>
          <p:nvPr>
            <p:ph type="title"/>
          </p:nvPr>
        </p:nvSpPr>
        <p:spPr>
          <a:xfrm>
            <a:off x="2279651" y="1123950"/>
            <a:ext cx="7453313" cy="2019300"/>
          </a:xfrm>
        </p:spPr>
        <p:txBody>
          <a:bodyPr/>
          <a:lstStyle/>
          <a:p>
            <a:pPr algn="ctr" eaLnBrk="1" hangingPunct="1"/>
            <a:r>
              <a:rPr lang="en-GB" altLang="en-US" sz="2000">
                <a:latin typeface="Twinkl" pitchFamily="2" charset="0"/>
              </a:rPr>
              <a:t>Finally, Friar Lawrence comes back to the tomb after bringing back the Prince, the Capulets and Romeo’s father. </a:t>
            </a:r>
            <a:br>
              <a:rPr lang="en-GB" altLang="en-US" sz="2000">
                <a:latin typeface="Twinkl" pitchFamily="2" charset="0"/>
              </a:rPr>
            </a:br>
            <a:r>
              <a:rPr lang="en-GB" altLang="en-US" sz="2000">
                <a:latin typeface="Twinkl" pitchFamily="2" charset="0"/>
              </a:rPr>
              <a:t>The deaths of their children make the families realise that they need to make peace and they put up a monument in their memory.</a:t>
            </a:r>
            <a:endParaRPr lang="en-GB" altLang="en-US" sz="2000">
              <a:solidFill>
                <a:schemeClr val="tx1"/>
              </a:solidFill>
              <a:latin typeface="Twinkl" pitchFamily="2" charset="0"/>
            </a:endParaRPr>
          </a:p>
        </p:txBody>
      </p:sp>
      <p:grpSp>
        <p:nvGrpSpPr>
          <p:cNvPr id="7" name="Group 6">
            <a:extLst>
              <a:ext uri="{FF2B5EF4-FFF2-40B4-BE49-F238E27FC236}">
                <a16:creationId xmlns:a16="http://schemas.microsoft.com/office/drawing/2014/main" id="{80CF9D9C-0297-49BE-B7BB-07A12B396EB1}"/>
              </a:ext>
            </a:extLst>
          </p:cNvPr>
          <p:cNvGrpSpPr>
            <a:grpSpLocks/>
          </p:cNvGrpSpPr>
          <p:nvPr/>
        </p:nvGrpSpPr>
        <p:grpSpPr bwMode="auto">
          <a:xfrm>
            <a:off x="4679951" y="3154364"/>
            <a:ext cx="2860675" cy="2820987"/>
            <a:chOff x="3156054" y="3154261"/>
            <a:chExt cx="2861126" cy="2821118"/>
          </a:xfrm>
        </p:grpSpPr>
        <p:sp>
          <p:nvSpPr>
            <p:cNvPr id="2" name="Oval 1">
              <a:extLst>
                <a:ext uri="{FF2B5EF4-FFF2-40B4-BE49-F238E27FC236}">
                  <a16:creationId xmlns:a16="http://schemas.microsoft.com/office/drawing/2014/main" id="{3DB2C6B5-A0EB-4170-9D09-784A8274D85A}"/>
                </a:ext>
              </a:extLst>
            </p:cNvPr>
            <p:cNvSpPr/>
            <p:nvPr/>
          </p:nvSpPr>
          <p:spPr>
            <a:xfrm>
              <a:off x="3156054" y="3154261"/>
              <a:ext cx="2861126" cy="2821118"/>
            </a:xfrm>
            <a:prstGeom prst="ellipse">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8677" name="Picture 9">
              <a:extLst>
                <a:ext uri="{FF2B5EF4-FFF2-40B4-BE49-F238E27FC236}">
                  <a16:creationId xmlns:a16="http://schemas.microsoft.com/office/drawing/2014/main" id="{D24E0EC9-DAA4-4CA9-9887-EE65A9066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1986"/>
              <a:ext cx="1096208" cy="130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a:extLst>
                <a:ext uri="{FF2B5EF4-FFF2-40B4-BE49-F238E27FC236}">
                  <a16:creationId xmlns:a16="http://schemas.microsoft.com/office/drawing/2014/main" id="{E1003C19-15A1-4529-BB3E-818BC724D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049" y="3931986"/>
              <a:ext cx="1073257" cy="130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a:extLst>
              <a:ext uri="{FF2B5EF4-FFF2-40B4-BE49-F238E27FC236}">
                <a16:creationId xmlns:a16="http://schemas.microsoft.com/office/drawing/2014/main" id="{D7180A0A-C38D-4DF3-8945-6E05823FA3A3}"/>
              </a:ext>
            </a:extLst>
          </p:cNvPr>
          <p:cNvSpPr>
            <a:spLocks noGrp="1" noChangeArrowheads="1"/>
          </p:cNvSpPr>
          <p:nvPr>
            <p:ph type="title"/>
          </p:nvPr>
        </p:nvSpPr>
        <p:spPr>
          <a:xfrm>
            <a:off x="2279651" y="1550988"/>
            <a:ext cx="7453313" cy="1116012"/>
          </a:xfrm>
        </p:spPr>
        <p:txBody>
          <a:bodyPr/>
          <a:lstStyle/>
          <a:p>
            <a:pPr algn="ctr" eaLnBrk="1" hangingPunct="1"/>
            <a:r>
              <a:rPr lang="en-GB" altLang="en-US" sz="3600">
                <a:solidFill>
                  <a:srgbClr val="00639A"/>
                </a:solidFill>
                <a:latin typeface="Twinkl" pitchFamily="2" charset="0"/>
              </a:rPr>
              <a:t>What can you remember?</a:t>
            </a:r>
          </a:p>
        </p:txBody>
      </p:sp>
      <p:pic>
        <p:nvPicPr>
          <p:cNvPr id="29699" name="Picture 1">
            <a:extLst>
              <a:ext uri="{FF2B5EF4-FFF2-40B4-BE49-F238E27FC236}">
                <a16:creationId xmlns:a16="http://schemas.microsoft.com/office/drawing/2014/main" id="{F4E97D1D-B5CF-4E34-91D0-76E7B26025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26339" y="3224213"/>
            <a:ext cx="220662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a:extLst>
              <a:ext uri="{FF2B5EF4-FFF2-40B4-BE49-F238E27FC236}">
                <a16:creationId xmlns:a16="http://schemas.microsoft.com/office/drawing/2014/main" id="{E12288CF-4F17-4A61-B3ED-2E16787F2E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3224213"/>
            <a:ext cx="2193925" cy="28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4939C9A7-18D3-40E6-A413-1E3295098BA2}"/>
              </a:ext>
            </a:extLst>
          </p:cNvPr>
          <p:cNvSpPr>
            <a:spLocks noGrp="1" noChangeArrowheads="1"/>
          </p:cNvSpPr>
          <p:nvPr>
            <p:ph type="title"/>
          </p:nvPr>
        </p:nvSpPr>
        <p:spPr>
          <a:xfrm>
            <a:off x="1985964" y="549276"/>
            <a:ext cx="8220075" cy="993775"/>
          </a:xfrm>
        </p:spPr>
        <p:txBody>
          <a:bodyPr/>
          <a:lstStyle/>
          <a:p>
            <a:pPr algn="ctr" eaLnBrk="1" hangingPunct="1"/>
            <a:r>
              <a:rPr lang="en-GB" altLang="en-US" sz="3200">
                <a:solidFill>
                  <a:schemeClr val="tx1"/>
                </a:solidFill>
                <a:latin typeface="Twinkl" pitchFamily="2" charset="0"/>
              </a:rPr>
              <a:t>Who Are the</a:t>
            </a:r>
            <a:br>
              <a:rPr lang="en-GB" altLang="en-US" sz="3200">
                <a:solidFill>
                  <a:schemeClr val="tx1"/>
                </a:solidFill>
                <a:latin typeface="Twinkl" pitchFamily="2" charset="0"/>
              </a:rPr>
            </a:br>
            <a:r>
              <a:rPr lang="en-GB" altLang="en-US" sz="3200">
                <a:solidFill>
                  <a:schemeClr val="tx1"/>
                </a:solidFill>
                <a:latin typeface="Twinkl" pitchFamily="2" charset="0"/>
              </a:rPr>
              <a:t>Characters we Meet?</a:t>
            </a:r>
          </a:p>
        </p:txBody>
      </p:sp>
      <p:grpSp>
        <p:nvGrpSpPr>
          <p:cNvPr id="7" name="Group 6">
            <a:extLst>
              <a:ext uri="{FF2B5EF4-FFF2-40B4-BE49-F238E27FC236}">
                <a16:creationId xmlns:a16="http://schemas.microsoft.com/office/drawing/2014/main" id="{9822F9DE-5666-4C1D-AEEA-7DCE770A7E7C}"/>
              </a:ext>
            </a:extLst>
          </p:cNvPr>
          <p:cNvGrpSpPr>
            <a:grpSpLocks/>
          </p:cNvGrpSpPr>
          <p:nvPr/>
        </p:nvGrpSpPr>
        <p:grpSpPr bwMode="auto">
          <a:xfrm>
            <a:off x="4003675" y="2590801"/>
            <a:ext cx="1989138" cy="3502025"/>
            <a:chOff x="3036815" y="2806321"/>
            <a:chExt cx="1989550" cy="3502404"/>
          </a:xfrm>
        </p:grpSpPr>
        <p:sp>
          <p:nvSpPr>
            <p:cNvPr id="11" name="Rectangle 10">
              <a:extLst>
                <a:ext uri="{FF2B5EF4-FFF2-40B4-BE49-F238E27FC236}">
                  <a16:creationId xmlns:a16="http://schemas.microsoft.com/office/drawing/2014/main" id="{930B0B15-0318-4A20-9C74-C6F61B872BF2}"/>
                </a:ext>
              </a:extLst>
            </p:cNvPr>
            <p:cNvSpPr/>
            <p:nvPr/>
          </p:nvSpPr>
          <p:spPr>
            <a:xfrm>
              <a:off x="3592555" y="3876412"/>
              <a:ext cx="1433810" cy="366753"/>
            </a:xfrm>
            <a:prstGeom prst="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Juliet</a:t>
              </a:r>
            </a:p>
          </p:txBody>
        </p:sp>
        <p:pic>
          <p:nvPicPr>
            <p:cNvPr id="10258" name="Picture 2">
              <a:extLst>
                <a:ext uri="{FF2B5EF4-FFF2-40B4-BE49-F238E27FC236}">
                  <a16:creationId xmlns:a16="http://schemas.microsoft.com/office/drawing/2014/main" id="{D30FCF4B-85C3-4B10-B789-793F8A7B9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6815" y="2806321"/>
              <a:ext cx="1434479" cy="350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DCA2D8B1-9860-48CA-9F15-73B6D3F919DC}"/>
              </a:ext>
            </a:extLst>
          </p:cNvPr>
          <p:cNvGrpSpPr>
            <a:grpSpLocks/>
          </p:cNvGrpSpPr>
          <p:nvPr/>
        </p:nvGrpSpPr>
        <p:grpSpPr bwMode="auto">
          <a:xfrm>
            <a:off x="2182814" y="2452688"/>
            <a:ext cx="2001837" cy="3778250"/>
            <a:chOff x="692577" y="2529358"/>
            <a:chExt cx="2001246" cy="3779367"/>
          </a:xfrm>
        </p:grpSpPr>
        <p:sp>
          <p:nvSpPr>
            <p:cNvPr id="6" name="Rectangle 5">
              <a:extLst>
                <a:ext uri="{FF2B5EF4-FFF2-40B4-BE49-F238E27FC236}">
                  <a16:creationId xmlns:a16="http://schemas.microsoft.com/office/drawing/2014/main" id="{E4B9376E-2564-47D2-B86A-1CE2B5B05EF7}"/>
                </a:ext>
              </a:extLst>
            </p:cNvPr>
            <p:cNvSpPr/>
            <p:nvPr/>
          </p:nvSpPr>
          <p:spPr>
            <a:xfrm>
              <a:off x="1259147" y="2605581"/>
              <a:ext cx="1434676" cy="366820"/>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Romeo</a:t>
              </a:r>
            </a:p>
          </p:txBody>
        </p:sp>
        <p:pic>
          <p:nvPicPr>
            <p:cNvPr id="10256" name="Picture 4">
              <a:extLst>
                <a:ext uri="{FF2B5EF4-FFF2-40B4-BE49-F238E27FC236}">
                  <a16:creationId xmlns:a16="http://schemas.microsoft.com/office/drawing/2014/main" id="{E523B5C6-6968-484C-8AF7-2F3396490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7" y="2529358"/>
              <a:ext cx="1085889" cy="377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40822757-91F0-4DB0-ACD7-CADCD4BCE83A}"/>
              </a:ext>
            </a:extLst>
          </p:cNvPr>
          <p:cNvGrpSpPr>
            <a:grpSpLocks/>
          </p:cNvGrpSpPr>
          <p:nvPr/>
        </p:nvGrpSpPr>
        <p:grpSpPr bwMode="auto">
          <a:xfrm>
            <a:off x="5986463" y="1990725"/>
            <a:ext cx="1930400" cy="4129088"/>
            <a:chOff x="4462465" y="1991071"/>
            <a:chExt cx="1930982" cy="4129333"/>
          </a:xfrm>
        </p:grpSpPr>
        <p:pic>
          <p:nvPicPr>
            <p:cNvPr id="10251" name="Picture 12">
              <a:extLst>
                <a:ext uri="{FF2B5EF4-FFF2-40B4-BE49-F238E27FC236}">
                  <a16:creationId xmlns:a16="http://schemas.microsoft.com/office/drawing/2014/main" id="{A4DFD684-C8C5-4115-8870-A555AC603D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536" y="2983199"/>
              <a:ext cx="1375911" cy="31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3">
              <a:extLst>
                <a:ext uri="{FF2B5EF4-FFF2-40B4-BE49-F238E27FC236}">
                  <a16:creationId xmlns:a16="http://schemas.microsoft.com/office/drawing/2014/main" id="{B64FCDE0-60CF-4F02-80F0-D8FDB8223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2465" y="3071006"/>
              <a:ext cx="1192830" cy="304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2E908CA1-4F35-4667-BCCC-7957A180C150}"/>
                </a:ext>
              </a:extLst>
            </p:cNvPr>
            <p:cNvSpPr/>
            <p:nvPr/>
          </p:nvSpPr>
          <p:spPr>
            <a:xfrm>
              <a:off x="4716542" y="1991071"/>
              <a:ext cx="1433944" cy="600111"/>
            </a:xfrm>
            <a:prstGeom prst="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Capulet Family</a:t>
              </a:r>
            </a:p>
          </p:txBody>
        </p:sp>
        <p:cxnSp>
          <p:nvCxnSpPr>
            <p:cNvPr id="19" name="Straight Arrow Connector 18">
              <a:extLst>
                <a:ext uri="{FF2B5EF4-FFF2-40B4-BE49-F238E27FC236}">
                  <a16:creationId xmlns:a16="http://schemas.microsoft.com/office/drawing/2014/main" id="{4B7E7D13-D729-440A-908E-C0DBFB648843}"/>
                </a:ext>
              </a:extLst>
            </p:cNvPr>
            <p:cNvCxnSpPr/>
            <p:nvPr/>
          </p:nvCxnSpPr>
          <p:spPr>
            <a:xfrm>
              <a:off x="4899159" y="2527678"/>
              <a:ext cx="0" cy="368322"/>
            </a:xfrm>
            <a:prstGeom prst="straightConnector1">
              <a:avLst/>
            </a:prstGeom>
            <a:ln>
              <a:solidFill>
                <a:srgbClr val="E84D1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CF43421-B433-4E2F-BC14-8C7B67774A68}"/>
              </a:ext>
            </a:extLst>
          </p:cNvPr>
          <p:cNvGrpSpPr>
            <a:grpSpLocks/>
          </p:cNvGrpSpPr>
          <p:nvPr/>
        </p:nvGrpSpPr>
        <p:grpSpPr bwMode="auto">
          <a:xfrm>
            <a:off x="8129588" y="2003426"/>
            <a:ext cx="1833562" cy="4176713"/>
            <a:chOff x="6606053" y="2002681"/>
            <a:chExt cx="1833268" cy="4177951"/>
          </a:xfrm>
        </p:grpSpPr>
        <p:pic>
          <p:nvPicPr>
            <p:cNvPr id="10247" name="Picture 9">
              <a:extLst>
                <a:ext uri="{FF2B5EF4-FFF2-40B4-BE49-F238E27FC236}">
                  <a16:creationId xmlns:a16="http://schemas.microsoft.com/office/drawing/2014/main" id="{141235A2-5A9F-463D-8CC4-8088B0D435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6053" y="3071006"/>
              <a:ext cx="1440812" cy="304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a:extLst>
                <a:ext uri="{FF2B5EF4-FFF2-40B4-BE49-F238E27FC236}">
                  <a16:creationId xmlns:a16="http://schemas.microsoft.com/office/drawing/2014/main" id="{CD25766E-F4D2-471A-9F33-AEBC11EB57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0382" y="3071006"/>
              <a:ext cx="1098939" cy="31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12B44CB4-4092-4C46-89BC-33DED6EC69CC}"/>
                </a:ext>
              </a:extLst>
            </p:cNvPr>
            <p:cNvSpPr/>
            <p:nvPr/>
          </p:nvSpPr>
          <p:spPr>
            <a:xfrm>
              <a:off x="6953659" y="2002681"/>
              <a:ext cx="1434870" cy="598665"/>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Montague Family</a:t>
              </a:r>
            </a:p>
          </p:txBody>
        </p:sp>
        <p:cxnSp>
          <p:nvCxnSpPr>
            <p:cNvPr id="22" name="Straight Arrow Connector 21">
              <a:extLst>
                <a:ext uri="{FF2B5EF4-FFF2-40B4-BE49-F238E27FC236}">
                  <a16:creationId xmlns:a16="http://schemas.microsoft.com/office/drawing/2014/main" id="{849D7582-C185-4AC9-A276-BE09BFD3C33A}"/>
                </a:ext>
              </a:extLst>
            </p:cNvPr>
            <p:cNvCxnSpPr/>
            <p:nvPr/>
          </p:nvCxnSpPr>
          <p:spPr>
            <a:xfrm>
              <a:off x="7131431" y="2528300"/>
              <a:ext cx="0" cy="366821"/>
            </a:xfrm>
            <a:prstGeom prst="straightConnector1">
              <a:avLst/>
            </a:prstGeom>
            <a:ln>
              <a:solidFill>
                <a:srgbClr val="00639A"/>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2A44512F-CF93-47D1-AF61-3F3CD34A03F4}"/>
              </a:ext>
            </a:extLst>
          </p:cNvPr>
          <p:cNvSpPr>
            <a:spLocks noGrp="1" noChangeArrowheads="1"/>
          </p:cNvSpPr>
          <p:nvPr>
            <p:ph type="title"/>
          </p:nvPr>
        </p:nvSpPr>
        <p:spPr>
          <a:xfrm>
            <a:off x="1985964" y="549276"/>
            <a:ext cx="8220075" cy="993775"/>
          </a:xfrm>
        </p:spPr>
        <p:txBody>
          <a:bodyPr/>
          <a:lstStyle/>
          <a:p>
            <a:pPr algn="ctr" eaLnBrk="1" hangingPunct="1"/>
            <a:r>
              <a:rPr lang="en-GB" altLang="en-US" sz="3200">
                <a:solidFill>
                  <a:schemeClr val="tx1"/>
                </a:solidFill>
                <a:latin typeface="Twinkl" pitchFamily="2" charset="0"/>
              </a:rPr>
              <a:t>Who Are the</a:t>
            </a:r>
            <a:br>
              <a:rPr lang="en-GB" altLang="en-US" sz="3200">
                <a:solidFill>
                  <a:schemeClr val="tx1"/>
                </a:solidFill>
                <a:latin typeface="Twinkl" pitchFamily="2" charset="0"/>
              </a:rPr>
            </a:br>
            <a:r>
              <a:rPr lang="en-GB" altLang="en-US" sz="3200">
                <a:solidFill>
                  <a:schemeClr val="tx1"/>
                </a:solidFill>
                <a:latin typeface="Twinkl" pitchFamily="2" charset="0"/>
              </a:rPr>
              <a:t>Characters we Meet?</a:t>
            </a:r>
          </a:p>
        </p:txBody>
      </p:sp>
      <p:grpSp>
        <p:nvGrpSpPr>
          <p:cNvPr id="31" name="Group 30">
            <a:extLst>
              <a:ext uri="{FF2B5EF4-FFF2-40B4-BE49-F238E27FC236}">
                <a16:creationId xmlns:a16="http://schemas.microsoft.com/office/drawing/2014/main" id="{6C021214-F6C3-44FB-8B49-3E0674610F81}"/>
              </a:ext>
            </a:extLst>
          </p:cNvPr>
          <p:cNvGrpSpPr>
            <a:grpSpLocks/>
          </p:cNvGrpSpPr>
          <p:nvPr/>
        </p:nvGrpSpPr>
        <p:grpSpPr bwMode="auto">
          <a:xfrm>
            <a:off x="2816225" y="2151063"/>
            <a:ext cx="1435100" cy="3632200"/>
            <a:chOff x="1217011" y="2150803"/>
            <a:chExt cx="1434479" cy="3632479"/>
          </a:xfrm>
        </p:grpSpPr>
        <p:sp>
          <p:nvSpPr>
            <p:cNvPr id="6" name="Rectangle 5">
              <a:extLst>
                <a:ext uri="{FF2B5EF4-FFF2-40B4-BE49-F238E27FC236}">
                  <a16:creationId xmlns:a16="http://schemas.microsoft.com/office/drawing/2014/main" id="{33BDF61F-8063-4D65-B6FB-39558319DA5F}"/>
                </a:ext>
              </a:extLst>
            </p:cNvPr>
            <p:cNvSpPr/>
            <p:nvPr/>
          </p:nvSpPr>
          <p:spPr>
            <a:xfrm>
              <a:off x="1217011" y="2150803"/>
              <a:ext cx="1434479" cy="366740"/>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Tybalt</a:t>
              </a:r>
            </a:p>
          </p:txBody>
        </p:sp>
        <p:pic>
          <p:nvPicPr>
            <p:cNvPr id="11278" name="Picture 7">
              <a:extLst>
                <a:ext uri="{FF2B5EF4-FFF2-40B4-BE49-F238E27FC236}">
                  <a16:creationId xmlns:a16="http://schemas.microsoft.com/office/drawing/2014/main" id="{CB9C4AB0-2E93-459D-B0F2-D6E2A2D47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475" y="2893275"/>
              <a:ext cx="1073551" cy="289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29">
            <a:extLst>
              <a:ext uri="{FF2B5EF4-FFF2-40B4-BE49-F238E27FC236}">
                <a16:creationId xmlns:a16="http://schemas.microsoft.com/office/drawing/2014/main" id="{69E367EA-6974-4054-8E0A-1433C2DB86C4}"/>
              </a:ext>
            </a:extLst>
          </p:cNvPr>
          <p:cNvGrpSpPr>
            <a:grpSpLocks/>
          </p:cNvGrpSpPr>
          <p:nvPr/>
        </p:nvGrpSpPr>
        <p:grpSpPr bwMode="auto">
          <a:xfrm>
            <a:off x="4510088" y="2151063"/>
            <a:ext cx="1435100" cy="3649662"/>
            <a:chOff x="2925195" y="2150803"/>
            <a:chExt cx="1434479" cy="3649257"/>
          </a:xfrm>
        </p:grpSpPr>
        <p:sp>
          <p:nvSpPr>
            <p:cNvPr id="20" name="Rectangle 19">
              <a:extLst>
                <a:ext uri="{FF2B5EF4-FFF2-40B4-BE49-F238E27FC236}">
                  <a16:creationId xmlns:a16="http://schemas.microsoft.com/office/drawing/2014/main" id="{36EE6C0E-FC2D-4C5C-882C-2A46CAC0C884}"/>
                </a:ext>
              </a:extLst>
            </p:cNvPr>
            <p:cNvSpPr/>
            <p:nvPr/>
          </p:nvSpPr>
          <p:spPr>
            <a:xfrm>
              <a:off x="2925195" y="2150803"/>
              <a:ext cx="1434479" cy="366671"/>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Mercutio</a:t>
              </a:r>
            </a:p>
          </p:txBody>
        </p:sp>
        <p:pic>
          <p:nvPicPr>
            <p:cNvPr id="11276" name="Picture 22">
              <a:extLst>
                <a:ext uri="{FF2B5EF4-FFF2-40B4-BE49-F238E27FC236}">
                  <a16:creationId xmlns:a16="http://schemas.microsoft.com/office/drawing/2014/main" id="{184C2863-2ABF-4DDE-896D-FE54E7108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300" y="3016355"/>
              <a:ext cx="1054269" cy="2783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a:extLst>
              <a:ext uri="{FF2B5EF4-FFF2-40B4-BE49-F238E27FC236}">
                <a16:creationId xmlns:a16="http://schemas.microsoft.com/office/drawing/2014/main" id="{39D84172-AE3A-4D60-9245-E2028406D553}"/>
              </a:ext>
            </a:extLst>
          </p:cNvPr>
          <p:cNvGrpSpPr>
            <a:grpSpLocks/>
          </p:cNvGrpSpPr>
          <p:nvPr/>
        </p:nvGrpSpPr>
        <p:grpSpPr bwMode="auto">
          <a:xfrm>
            <a:off x="6205539" y="2151063"/>
            <a:ext cx="1512887" cy="3611562"/>
            <a:chOff x="4507636" y="2150803"/>
            <a:chExt cx="1513995" cy="3611990"/>
          </a:xfrm>
        </p:grpSpPr>
        <p:sp>
          <p:nvSpPr>
            <p:cNvPr id="24" name="Rectangle 23">
              <a:extLst>
                <a:ext uri="{FF2B5EF4-FFF2-40B4-BE49-F238E27FC236}">
                  <a16:creationId xmlns:a16="http://schemas.microsoft.com/office/drawing/2014/main" id="{D26B3ABD-125E-4A08-95F1-BF7318533B74}"/>
                </a:ext>
              </a:extLst>
            </p:cNvPr>
            <p:cNvSpPr/>
            <p:nvPr/>
          </p:nvSpPr>
          <p:spPr>
            <a:xfrm>
              <a:off x="4547352" y="2150803"/>
              <a:ext cx="1434563" cy="366755"/>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bg1"/>
                  </a:solidFill>
                </a:rPr>
                <a:t>Juliet’s Nurse</a:t>
              </a:r>
            </a:p>
          </p:txBody>
        </p:sp>
        <p:pic>
          <p:nvPicPr>
            <p:cNvPr id="11274" name="Picture 24">
              <a:extLst>
                <a:ext uri="{FF2B5EF4-FFF2-40B4-BE49-F238E27FC236}">
                  <a16:creationId xmlns:a16="http://schemas.microsoft.com/office/drawing/2014/main" id="{362EA6DE-6014-4741-A7A6-8B4079EE0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7636" y="3036845"/>
              <a:ext cx="1513995" cy="2725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889CA5EF-8209-47E9-97A7-C9625E01990C}"/>
              </a:ext>
            </a:extLst>
          </p:cNvPr>
          <p:cNvGrpSpPr>
            <a:grpSpLocks/>
          </p:cNvGrpSpPr>
          <p:nvPr/>
        </p:nvGrpSpPr>
        <p:grpSpPr bwMode="auto">
          <a:xfrm>
            <a:off x="7978776" y="2151063"/>
            <a:ext cx="1514475" cy="3611562"/>
            <a:chOff x="6379232" y="2150803"/>
            <a:chExt cx="1513996" cy="3611990"/>
          </a:xfrm>
        </p:grpSpPr>
        <p:sp>
          <p:nvSpPr>
            <p:cNvPr id="26" name="Rectangle 25">
              <a:extLst>
                <a:ext uri="{FF2B5EF4-FFF2-40B4-BE49-F238E27FC236}">
                  <a16:creationId xmlns:a16="http://schemas.microsoft.com/office/drawing/2014/main" id="{95CF83CA-B7E1-4886-930B-BE70D24981AC}"/>
                </a:ext>
              </a:extLst>
            </p:cNvPr>
            <p:cNvSpPr/>
            <p:nvPr/>
          </p:nvSpPr>
          <p:spPr>
            <a:xfrm>
              <a:off x="6418907" y="2150803"/>
              <a:ext cx="1434646" cy="366755"/>
            </a:xfrm>
            <a:prstGeom prst="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bg1"/>
                  </a:solidFill>
                </a:rPr>
                <a:t>Friar Lawrence</a:t>
              </a:r>
            </a:p>
          </p:txBody>
        </p:sp>
        <p:pic>
          <p:nvPicPr>
            <p:cNvPr id="11272" name="Picture 26">
              <a:extLst>
                <a:ext uri="{FF2B5EF4-FFF2-40B4-BE49-F238E27FC236}">
                  <a16:creationId xmlns:a16="http://schemas.microsoft.com/office/drawing/2014/main" id="{FA85263D-D2F4-4A47-8A20-5E0590506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232" y="2979089"/>
              <a:ext cx="1513996" cy="278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2DB32E55-8AB1-4A84-AEA6-D1EA514C9B07}"/>
              </a:ext>
            </a:extLst>
          </p:cNvPr>
          <p:cNvSpPr>
            <a:spLocks noGrp="1" noChangeArrowheads="1"/>
          </p:cNvSpPr>
          <p:nvPr>
            <p:ph type="title"/>
          </p:nvPr>
        </p:nvSpPr>
        <p:spPr>
          <a:xfrm>
            <a:off x="1985964" y="549276"/>
            <a:ext cx="8220075" cy="993775"/>
          </a:xfrm>
        </p:spPr>
        <p:txBody>
          <a:bodyPr/>
          <a:lstStyle/>
          <a:p>
            <a:pPr algn="ctr" eaLnBrk="1" hangingPunct="1"/>
            <a:r>
              <a:rPr lang="en-GB" altLang="en-US" sz="3200">
                <a:solidFill>
                  <a:schemeClr val="tx1"/>
                </a:solidFill>
                <a:latin typeface="Twinkl" pitchFamily="2" charset="0"/>
              </a:rPr>
              <a:t>Who Are the</a:t>
            </a:r>
            <a:br>
              <a:rPr lang="en-GB" altLang="en-US" sz="3200">
                <a:solidFill>
                  <a:schemeClr val="tx1"/>
                </a:solidFill>
                <a:latin typeface="Twinkl" pitchFamily="2" charset="0"/>
              </a:rPr>
            </a:br>
            <a:r>
              <a:rPr lang="en-GB" altLang="en-US" sz="3200">
                <a:solidFill>
                  <a:schemeClr val="tx1"/>
                </a:solidFill>
                <a:latin typeface="Twinkl" pitchFamily="2" charset="0"/>
              </a:rPr>
              <a:t>Characters we Meet?</a:t>
            </a:r>
          </a:p>
        </p:txBody>
      </p:sp>
      <p:grpSp>
        <p:nvGrpSpPr>
          <p:cNvPr id="2" name="Group 1">
            <a:extLst>
              <a:ext uri="{FF2B5EF4-FFF2-40B4-BE49-F238E27FC236}">
                <a16:creationId xmlns:a16="http://schemas.microsoft.com/office/drawing/2014/main" id="{70E9C24D-77DC-4AAD-A062-AC306F00D8FD}"/>
              </a:ext>
            </a:extLst>
          </p:cNvPr>
          <p:cNvGrpSpPr>
            <a:grpSpLocks/>
          </p:cNvGrpSpPr>
          <p:nvPr/>
        </p:nvGrpSpPr>
        <p:grpSpPr bwMode="auto">
          <a:xfrm>
            <a:off x="3355976" y="2127250"/>
            <a:ext cx="1433513" cy="3576638"/>
            <a:chOff x="1831302" y="2127763"/>
            <a:chExt cx="1434479" cy="3576740"/>
          </a:xfrm>
        </p:grpSpPr>
        <p:sp>
          <p:nvSpPr>
            <p:cNvPr id="6" name="Rectangle 5">
              <a:extLst>
                <a:ext uri="{FF2B5EF4-FFF2-40B4-BE49-F238E27FC236}">
                  <a16:creationId xmlns:a16="http://schemas.microsoft.com/office/drawing/2014/main" id="{DDC87558-FE6D-4167-A95E-95A3B63108E0}"/>
                </a:ext>
              </a:extLst>
            </p:cNvPr>
            <p:cNvSpPr/>
            <p:nvPr/>
          </p:nvSpPr>
          <p:spPr>
            <a:xfrm>
              <a:off x="1831302" y="2127763"/>
              <a:ext cx="1434479" cy="366723"/>
            </a:xfrm>
            <a:prstGeom prst="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bg1"/>
                  </a:solidFill>
                </a:rPr>
                <a:t>Prince Escalus</a:t>
              </a:r>
            </a:p>
          </p:txBody>
        </p:sp>
        <p:pic>
          <p:nvPicPr>
            <p:cNvPr id="12299" name="Picture 7">
              <a:extLst>
                <a:ext uri="{FF2B5EF4-FFF2-40B4-BE49-F238E27FC236}">
                  <a16:creationId xmlns:a16="http://schemas.microsoft.com/office/drawing/2014/main" id="{967E3E78-B83A-4065-A55D-C4C32C4D8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302" y="2921267"/>
              <a:ext cx="1269200" cy="278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A233294F-EC8C-41F0-959F-BDF667DE78D2}"/>
              </a:ext>
            </a:extLst>
          </p:cNvPr>
          <p:cNvGrpSpPr>
            <a:grpSpLocks/>
          </p:cNvGrpSpPr>
          <p:nvPr/>
        </p:nvGrpSpPr>
        <p:grpSpPr bwMode="auto">
          <a:xfrm>
            <a:off x="5381625" y="2127251"/>
            <a:ext cx="1435100" cy="3656013"/>
            <a:chOff x="3858025" y="2127763"/>
            <a:chExt cx="1434479" cy="3655956"/>
          </a:xfrm>
        </p:grpSpPr>
        <p:sp>
          <p:nvSpPr>
            <p:cNvPr id="20" name="Rectangle 19">
              <a:extLst>
                <a:ext uri="{FF2B5EF4-FFF2-40B4-BE49-F238E27FC236}">
                  <a16:creationId xmlns:a16="http://schemas.microsoft.com/office/drawing/2014/main" id="{B29EF320-1A83-4C07-9639-E161ED34D08D}"/>
                </a:ext>
              </a:extLst>
            </p:cNvPr>
            <p:cNvSpPr/>
            <p:nvPr/>
          </p:nvSpPr>
          <p:spPr>
            <a:xfrm>
              <a:off x="3858025" y="2127763"/>
              <a:ext cx="1434479" cy="366707"/>
            </a:xfrm>
            <a:prstGeom prst="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Benvolio</a:t>
              </a:r>
            </a:p>
          </p:txBody>
        </p:sp>
        <p:pic>
          <p:nvPicPr>
            <p:cNvPr id="12297" name="Picture 22">
              <a:extLst>
                <a:ext uri="{FF2B5EF4-FFF2-40B4-BE49-F238E27FC236}">
                  <a16:creationId xmlns:a16="http://schemas.microsoft.com/office/drawing/2014/main" id="{1CC4989B-F669-461A-8764-1ED8D2EDB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442" y="2921267"/>
              <a:ext cx="858364" cy="286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9865A859-4E93-4AD6-861F-671FA89F0D64}"/>
              </a:ext>
            </a:extLst>
          </p:cNvPr>
          <p:cNvGrpSpPr>
            <a:grpSpLocks/>
          </p:cNvGrpSpPr>
          <p:nvPr/>
        </p:nvGrpSpPr>
        <p:grpSpPr bwMode="auto">
          <a:xfrm>
            <a:off x="7458076" y="2127251"/>
            <a:ext cx="1579563" cy="3656013"/>
            <a:chOff x="5934259" y="2127763"/>
            <a:chExt cx="1579773" cy="3655956"/>
          </a:xfrm>
        </p:grpSpPr>
        <p:sp>
          <p:nvSpPr>
            <p:cNvPr id="24" name="Rectangle 23">
              <a:extLst>
                <a:ext uri="{FF2B5EF4-FFF2-40B4-BE49-F238E27FC236}">
                  <a16:creationId xmlns:a16="http://schemas.microsoft.com/office/drawing/2014/main" id="{42409F4B-5CB1-4C4A-8589-EA174BE4C6BA}"/>
                </a:ext>
              </a:extLst>
            </p:cNvPr>
            <p:cNvSpPr/>
            <p:nvPr/>
          </p:nvSpPr>
          <p:spPr>
            <a:xfrm>
              <a:off x="5934259" y="2127763"/>
              <a:ext cx="1433704" cy="366707"/>
            </a:xfrm>
            <a:prstGeom prst="rect">
              <a:avLst/>
            </a:prstGeom>
            <a:solidFill>
              <a:srgbClr val="E5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bg1"/>
                  </a:solidFill>
                </a:rPr>
                <a:t>Paris</a:t>
              </a:r>
            </a:p>
          </p:txBody>
        </p:sp>
        <p:pic>
          <p:nvPicPr>
            <p:cNvPr id="12295" name="Picture 24">
              <a:extLst>
                <a:ext uri="{FF2B5EF4-FFF2-40B4-BE49-F238E27FC236}">
                  <a16:creationId xmlns:a16="http://schemas.microsoft.com/office/drawing/2014/main" id="{1D4FD4C0-704E-4D23-AD05-6548BE2B7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529" y="2980656"/>
              <a:ext cx="1533503" cy="280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9B6E7AB-8FCB-4EE2-8164-5474097A33B4}"/>
              </a:ext>
            </a:extLst>
          </p:cNvPr>
          <p:cNvSpPr>
            <a:spLocks noGrp="1" noChangeArrowheads="1"/>
          </p:cNvSpPr>
          <p:nvPr>
            <p:ph type="title"/>
          </p:nvPr>
        </p:nvSpPr>
        <p:spPr>
          <a:xfrm>
            <a:off x="2727325" y="1300163"/>
            <a:ext cx="6737350" cy="2038350"/>
          </a:xfrm>
        </p:spPr>
        <p:txBody>
          <a:bodyPr/>
          <a:lstStyle/>
          <a:p>
            <a:pPr algn="ctr" eaLnBrk="1" hangingPunct="1"/>
            <a:r>
              <a:rPr lang="en-GB" altLang="en-US" sz="2000">
                <a:solidFill>
                  <a:schemeClr val="tx1"/>
                </a:solidFill>
                <a:latin typeface="Twinkl" pitchFamily="2" charset="0"/>
              </a:rPr>
              <a:t>There is a terrible feud between the families of the Capulets and the Montagues.</a:t>
            </a:r>
            <a:br>
              <a:rPr lang="en-GB" altLang="en-US" sz="2000">
                <a:solidFill>
                  <a:schemeClr val="tx1"/>
                </a:solidFill>
                <a:latin typeface="Twinkl" pitchFamily="2" charset="0"/>
              </a:rPr>
            </a:br>
            <a:br>
              <a:rPr lang="en-GB" altLang="en-US" sz="2000">
                <a:solidFill>
                  <a:schemeClr val="tx1"/>
                </a:solidFill>
                <a:latin typeface="Twinkl" pitchFamily="2" charset="0"/>
              </a:rPr>
            </a:br>
            <a:r>
              <a:rPr lang="en-GB" altLang="en-US" sz="2000">
                <a:solidFill>
                  <a:schemeClr val="tx1"/>
                </a:solidFill>
                <a:latin typeface="Twinkl" pitchFamily="2" charset="0"/>
              </a:rPr>
              <a:t>After yet another fight, Prince Escalus says the next person to fight will be put to death.</a:t>
            </a:r>
          </a:p>
        </p:txBody>
      </p:sp>
      <p:grpSp>
        <p:nvGrpSpPr>
          <p:cNvPr id="4" name="Group 3">
            <a:extLst>
              <a:ext uri="{FF2B5EF4-FFF2-40B4-BE49-F238E27FC236}">
                <a16:creationId xmlns:a16="http://schemas.microsoft.com/office/drawing/2014/main" id="{2C09EF36-BF83-49F0-AF70-E6365F830841}"/>
              </a:ext>
            </a:extLst>
          </p:cNvPr>
          <p:cNvGrpSpPr>
            <a:grpSpLocks/>
          </p:cNvGrpSpPr>
          <p:nvPr/>
        </p:nvGrpSpPr>
        <p:grpSpPr bwMode="auto">
          <a:xfrm>
            <a:off x="2279650" y="3429000"/>
            <a:ext cx="7632700" cy="2782888"/>
            <a:chOff x="755650" y="3429000"/>
            <a:chExt cx="7632700" cy="2783236"/>
          </a:xfrm>
        </p:grpSpPr>
        <p:sp>
          <p:nvSpPr>
            <p:cNvPr id="16" name="Rectangle 15">
              <a:extLst>
                <a:ext uri="{FF2B5EF4-FFF2-40B4-BE49-F238E27FC236}">
                  <a16:creationId xmlns:a16="http://schemas.microsoft.com/office/drawing/2014/main" id="{4D948CBF-E27B-4DE7-B0FC-571AABDA800F}"/>
                </a:ext>
              </a:extLst>
            </p:cNvPr>
            <p:cNvSpPr/>
            <p:nvPr/>
          </p:nvSpPr>
          <p:spPr>
            <a:xfrm>
              <a:off x="4395788" y="4056141"/>
              <a:ext cx="3992562" cy="1735354"/>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Rectangle 1">
              <a:extLst>
                <a:ext uri="{FF2B5EF4-FFF2-40B4-BE49-F238E27FC236}">
                  <a16:creationId xmlns:a16="http://schemas.microsoft.com/office/drawing/2014/main" id="{F86EAE58-3BB3-4DB0-9B9C-499D496AABD6}"/>
                </a:ext>
              </a:extLst>
            </p:cNvPr>
            <p:cNvSpPr/>
            <p:nvPr/>
          </p:nvSpPr>
          <p:spPr>
            <a:xfrm>
              <a:off x="755650" y="4056141"/>
              <a:ext cx="3992563" cy="1735354"/>
            </a:xfrm>
            <a:prstGeom prst="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3318" name="Picture 9">
              <a:extLst>
                <a:ext uri="{FF2B5EF4-FFF2-40B4-BE49-F238E27FC236}">
                  <a16:creationId xmlns:a16="http://schemas.microsoft.com/office/drawing/2014/main" id="{EBA15B77-432C-4EB0-8F8E-6C14ED482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438" y="3429000"/>
              <a:ext cx="1269200" cy="278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4">
              <a:extLst>
                <a:ext uri="{FF2B5EF4-FFF2-40B4-BE49-F238E27FC236}">
                  <a16:creationId xmlns:a16="http://schemas.microsoft.com/office/drawing/2014/main" id="{64FED079-7DA3-423F-B208-4DD6C5A93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390" y="4273033"/>
              <a:ext cx="1096208" cy="130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4">
              <a:extLst>
                <a:ext uri="{FF2B5EF4-FFF2-40B4-BE49-F238E27FC236}">
                  <a16:creationId xmlns:a16="http://schemas.microsoft.com/office/drawing/2014/main" id="{BB62A120-FD6F-450B-A679-A4832DF1F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56" y="4273033"/>
              <a:ext cx="1073257" cy="1301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C795E94-2C73-4197-BBE6-43CDDBE3A23F}"/>
              </a:ext>
            </a:extLst>
          </p:cNvPr>
          <p:cNvSpPr>
            <a:spLocks noGrp="1" noChangeArrowheads="1"/>
          </p:cNvSpPr>
          <p:nvPr>
            <p:ph type="title"/>
          </p:nvPr>
        </p:nvSpPr>
        <p:spPr>
          <a:xfrm>
            <a:off x="2727325" y="1150938"/>
            <a:ext cx="6737350" cy="2038350"/>
          </a:xfrm>
        </p:spPr>
        <p:txBody>
          <a:bodyPr/>
          <a:lstStyle/>
          <a:p>
            <a:pPr algn="ctr" eaLnBrk="1" hangingPunct="1"/>
            <a:r>
              <a:rPr lang="en-GB" altLang="en-US" sz="2200">
                <a:latin typeface="Twinkl" pitchFamily="2" charset="0"/>
              </a:rPr>
              <a:t>Romeo is a </a:t>
            </a:r>
            <a:r>
              <a:rPr lang="en-GB" altLang="en-US" sz="2200">
                <a:solidFill>
                  <a:srgbClr val="00639A"/>
                </a:solidFill>
                <a:latin typeface="Twinkl" pitchFamily="2" charset="0"/>
              </a:rPr>
              <a:t>Montague</a:t>
            </a:r>
            <a:r>
              <a:rPr lang="en-GB" altLang="en-US" sz="2200">
                <a:latin typeface="Twinkl" pitchFamily="2" charset="0"/>
              </a:rPr>
              <a:t> and he is </a:t>
            </a:r>
            <a:br>
              <a:rPr lang="en-GB" altLang="en-US" sz="2200">
                <a:latin typeface="Twinkl" pitchFamily="2" charset="0"/>
              </a:rPr>
            </a:br>
            <a:r>
              <a:rPr lang="en-GB" altLang="en-US" sz="2200">
                <a:latin typeface="Twinkl" pitchFamily="2" charset="0"/>
              </a:rPr>
              <a:t>with his cousin Benvolio.</a:t>
            </a:r>
            <a:br>
              <a:rPr lang="en-GB" altLang="en-US" sz="2200">
                <a:latin typeface="Twinkl" pitchFamily="2" charset="0"/>
              </a:rPr>
            </a:br>
            <a:br>
              <a:rPr lang="en-GB" altLang="en-US" sz="2200">
                <a:latin typeface="Twinkl" pitchFamily="2" charset="0"/>
              </a:rPr>
            </a:br>
            <a:r>
              <a:rPr lang="en-GB" altLang="en-US" sz="2200">
                <a:latin typeface="Twinkl" pitchFamily="2" charset="0"/>
              </a:rPr>
              <a:t>Romeo’s a bit miserable because he likes a girl, Rosaline, but she doesn’t like him.</a:t>
            </a:r>
            <a:endParaRPr lang="en-GB" altLang="en-US" sz="2200">
              <a:solidFill>
                <a:schemeClr val="tx1"/>
              </a:solidFill>
              <a:latin typeface="Twinkl" pitchFamily="2" charset="0"/>
            </a:endParaRPr>
          </a:p>
        </p:txBody>
      </p:sp>
      <p:grpSp>
        <p:nvGrpSpPr>
          <p:cNvPr id="2" name="Group 1">
            <a:extLst>
              <a:ext uri="{FF2B5EF4-FFF2-40B4-BE49-F238E27FC236}">
                <a16:creationId xmlns:a16="http://schemas.microsoft.com/office/drawing/2014/main" id="{7739ED46-F998-4E7B-8D17-E3DC37593089}"/>
              </a:ext>
            </a:extLst>
          </p:cNvPr>
          <p:cNvGrpSpPr>
            <a:grpSpLocks/>
          </p:cNvGrpSpPr>
          <p:nvPr/>
        </p:nvGrpSpPr>
        <p:grpSpPr bwMode="auto">
          <a:xfrm>
            <a:off x="4811714" y="3236914"/>
            <a:ext cx="2643187" cy="2998787"/>
            <a:chOff x="3287673" y="3236210"/>
            <a:chExt cx="2643344" cy="2999064"/>
          </a:xfrm>
        </p:grpSpPr>
        <p:sp>
          <p:nvSpPr>
            <p:cNvPr id="8" name="Oval 7">
              <a:extLst>
                <a:ext uri="{FF2B5EF4-FFF2-40B4-BE49-F238E27FC236}">
                  <a16:creationId xmlns:a16="http://schemas.microsoft.com/office/drawing/2014/main" id="{4B17F51F-779E-48E7-A0CB-A02B6562C408}"/>
                </a:ext>
              </a:extLst>
            </p:cNvPr>
            <p:cNvSpPr/>
            <p:nvPr/>
          </p:nvSpPr>
          <p:spPr>
            <a:xfrm>
              <a:off x="3287673" y="3328294"/>
              <a:ext cx="2643344" cy="2643431"/>
            </a:xfrm>
            <a:prstGeom prst="ellipse">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1" name="Picture 4">
              <a:extLst>
                <a:ext uri="{FF2B5EF4-FFF2-40B4-BE49-F238E27FC236}">
                  <a16:creationId xmlns:a16="http://schemas.microsoft.com/office/drawing/2014/main" id="{3A7573BB-D9A2-40A5-967E-D56809C86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368" y="3328573"/>
              <a:ext cx="871632" cy="290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1B4C6D08-6732-4C21-B274-BFC06C473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90" y="3236210"/>
              <a:ext cx="861692" cy="2999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8D5B77F-E6AE-4A89-BD46-40AFA1001B8F}"/>
              </a:ext>
            </a:extLst>
          </p:cNvPr>
          <p:cNvSpPr>
            <a:spLocks noGrp="1" noChangeArrowheads="1"/>
          </p:cNvSpPr>
          <p:nvPr>
            <p:ph type="title"/>
          </p:nvPr>
        </p:nvSpPr>
        <p:spPr>
          <a:xfrm>
            <a:off x="2063750" y="896939"/>
            <a:ext cx="7848600" cy="2643187"/>
          </a:xfrm>
        </p:spPr>
        <p:txBody>
          <a:bodyPr/>
          <a:lstStyle/>
          <a:p>
            <a:pPr algn="ctr" eaLnBrk="1" hangingPunct="1"/>
            <a:r>
              <a:rPr lang="en-GB" altLang="en-US" sz="2200">
                <a:latin typeface="Twinkl" pitchFamily="2" charset="0"/>
              </a:rPr>
              <a:t>Now we meet Juliet who is a </a:t>
            </a:r>
            <a:r>
              <a:rPr lang="en-GB" altLang="en-US" sz="2200">
                <a:solidFill>
                  <a:srgbClr val="E84D15"/>
                </a:solidFill>
                <a:latin typeface="Twinkl" pitchFamily="2" charset="0"/>
              </a:rPr>
              <a:t>Capulet</a:t>
            </a:r>
            <a:r>
              <a:rPr lang="en-GB" altLang="en-US" sz="2200">
                <a:latin typeface="Twinkl" pitchFamily="2" charset="0"/>
              </a:rPr>
              <a:t>.</a:t>
            </a:r>
            <a:br>
              <a:rPr lang="en-GB" altLang="en-US" sz="2200">
                <a:latin typeface="Twinkl" pitchFamily="2" charset="0"/>
              </a:rPr>
            </a:br>
            <a:r>
              <a:rPr lang="en-GB" altLang="en-US" sz="2200">
                <a:latin typeface="Twinkl" pitchFamily="2" charset="0"/>
              </a:rPr>
              <a:t>A man called Paris wants to marry her. She is only fourteen so her father asks Paris to wait two years.</a:t>
            </a:r>
            <a:br>
              <a:rPr lang="en-GB" altLang="en-US" sz="2200">
                <a:latin typeface="Twinkl" pitchFamily="2" charset="0"/>
              </a:rPr>
            </a:br>
            <a:br>
              <a:rPr lang="en-GB" altLang="en-US" sz="2200">
                <a:latin typeface="Twinkl" pitchFamily="2" charset="0"/>
              </a:rPr>
            </a:br>
            <a:r>
              <a:rPr lang="en-GB" altLang="en-US" sz="2200">
                <a:latin typeface="Twinkl" pitchFamily="2" charset="0"/>
              </a:rPr>
              <a:t>Juliet’s father arranges a masked ball, inviting lots of people whilst hoping that Paris will win Juliet’s </a:t>
            </a:r>
            <a:r>
              <a:rPr lang="en-GB" altLang="en-US" sz="2400">
                <a:latin typeface="Twinkl" pitchFamily="2" charset="0"/>
              </a:rPr>
              <a:t>heart.</a:t>
            </a:r>
            <a:endParaRPr lang="en-GB" altLang="en-US" sz="2200">
              <a:solidFill>
                <a:schemeClr val="tx1"/>
              </a:solidFill>
              <a:latin typeface="Twinkl" pitchFamily="2" charset="0"/>
            </a:endParaRPr>
          </a:p>
        </p:txBody>
      </p:sp>
      <p:grpSp>
        <p:nvGrpSpPr>
          <p:cNvPr id="2" name="Group 1">
            <a:extLst>
              <a:ext uri="{FF2B5EF4-FFF2-40B4-BE49-F238E27FC236}">
                <a16:creationId xmlns:a16="http://schemas.microsoft.com/office/drawing/2014/main" id="{667CCCAA-B6B1-4544-B1E4-64D723338F80}"/>
              </a:ext>
            </a:extLst>
          </p:cNvPr>
          <p:cNvGrpSpPr>
            <a:grpSpLocks/>
          </p:cNvGrpSpPr>
          <p:nvPr/>
        </p:nvGrpSpPr>
        <p:grpSpPr bwMode="auto">
          <a:xfrm>
            <a:off x="4841875" y="3468689"/>
            <a:ext cx="2768600" cy="2822575"/>
            <a:chOff x="3318257" y="3468833"/>
            <a:chExt cx="2768915" cy="2822919"/>
          </a:xfrm>
        </p:grpSpPr>
        <p:sp>
          <p:nvSpPr>
            <p:cNvPr id="10" name="Oval 9">
              <a:extLst>
                <a:ext uri="{FF2B5EF4-FFF2-40B4-BE49-F238E27FC236}">
                  <a16:creationId xmlns:a16="http://schemas.microsoft.com/office/drawing/2014/main" id="{A01B33E0-6DE6-41EE-9995-FEBB77F4AD74}"/>
                </a:ext>
              </a:extLst>
            </p:cNvPr>
            <p:cNvSpPr/>
            <p:nvPr/>
          </p:nvSpPr>
          <p:spPr>
            <a:xfrm>
              <a:off x="3318257" y="3468833"/>
              <a:ext cx="2643489" cy="2643509"/>
            </a:xfrm>
            <a:prstGeom prst="ellipse">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5365" name="Picture 10">
              <a:extLst>
                <a:ext uri="{FF2B5EF4-FFF2-40B4-BE49-F238E27FC236}">
                  <a16:creationId xmlns:a16="http://schemas.microsoft.com/office/drawing/2014/main" id="{E3D17E39-31E6-40CE-9244-A60E9B1E7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257" y="3540653"/>
              <a:ext cx="1082634" cy="264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a:extLst>
                <a:ext uri="{FF2B5EF4-FFF2-40B4-BE49-F238E27FC236}">
                  <a16:creationId xmlns:a16="http://schemas.microsoft.com/office/drawing/2014/main" id="{A09BE405-4E3C-436C-9C7D-1F464E69D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321" y="3577622"/>
              <a:ext cx="1484851" cy="271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50C4B43-DEB3-4F6C-A6DD-0E8496A8A383}"/>
              </a:ext>
            </a:extLst>
          </p:cNvPr>
          <p:cNvSpPr>
            <a:spLocks noGrp="1" noChangeArrowheads="1"/>
          </p:cNvSpPr>
          <p:nvPr>
            <p:ph type="title"/>
          </p:nvPr>
        </p:nvSpPr>
        <p:spPr>
          <a:xfrm>
            <a:off x="2063750" y="985839"/>
            <a:ext cx="7848600" cy="2643187"/>
          </a:xfrm>
        </p:spPr>
        <p:txBody>
          <a:bodyPr/>
          <a:lstStyle/>
          <a:p>
            <a:pPr algn="ctr" eaLnBrk="1" hangingPunct="1"/>
            <a:r>
              <a:rPr lang="en-GB" altLang="en-US" sz="2100">
                <a:latin typeface="Twinkl" pitchFamily="2" charset="0"/>
              </a:rPr>
              <a:t>Romeo and Benvolio see the Capulet servant handing out party invitations. Benvolio thinks they should both go. Romeo agrees as he sees Rosaline’s name on the list.</a:t>
            </a:r>
            <a:br>
              <a:rPr lang="en-GB" altLang="en-US" sz="2100">
                <a:latin typeface="Twinkl" pitchFamily="2" charset="0"/>
              </a:rPr>
            </a:br>
            <a:br>
              <a:rPr lang="en-GB" altLang="en-US" sz="2100">
                <a:latin typeface="Twinkl" pitchFamily="2" charset="0"/>
              </a:rPr>
            </a:br>
            <a:r>
              <a:rPr lang="en-GB" altLang="en-US" sz="2100">
                <a:latin typeface="Twinkl" pitchFamily="2" charset="0"/>
              </a:rPr>
              <a:t>Meanwhile, Juliet also agrees to go and whilst at the masked ball, she will try to see if she might be </a:t>
            </a:r>
            <a:br>
              <a:rPr lang="en-GB" altLang="en-US" sz="2100">
                <a:latin typeface="Twinkl" pitchFamily="2" charset="0"/>
              </a:rPr>
            </a:br>
            <a:r>
              <a:rPr lang="en-GB" altLang="en-US" sz="2100">
                <a:latin typeface="Twinkl" pitchFamily="2" charset="0"/>
              </a:rPr>
              <a:t>able to fall in love with Paris.</a:t>
            </a:r>
            <a:endParaRPr lang="en-GB" altLang="en-US" sz="2100">
              <a:solidFill>
                <a:schemeClr val="tx1"/>
              </a:solidFill>
              <a:latin typeface="Twinkl" pitchFamily="2" charset="0"/>
            </a:endParaRPr>
          </a:p>
        </p:txBody>
      </p:sp>
      <p:grpSp>
        <p:nvGrpSpPr>
          <p:cNvPr id="4" name="Group 3">
            <a:extLst>
              <a:ext uri="{FF2B5EF4-FFF2-40B4-BE49-F238E27FC236}">
                <a16:creationId xmlns:a16="http://schemas.microsoft.com/office/drawing/2014/main" id="{51AA5322-7AD7-43C6-A504-8590141714B8}"/>
              </a:ext>
            </a:extLst>
          </p:cNvPr>
          <p:cNvGrpSpPr>
            <a:grpSpLocks/>
          </p:cNvGrpSpPr>
          <p:nvPr/>
        </p:nvGrpSpPr>
        <p:grpSpPr bwMode="auto">
          <a:xfrm>
            <a:off x="2279650" y="3562351"/>
            <a:ext cx="3816350" cy="2595563"/>
            <a:chOff x="755650" y="3562943"/>
            <a:chExt cx="3816350" cy="2594925"/>
          </a:xfrm>
        </p:grpSpPr>
        <p:sp>
          <p:nvSpPr>
            <p:cNvPr id="9" name="Rectangle 8">
              <a:extLst>
                <a:ext uri="{FF2B5EF4-FFF2-40B4-BE49-F238E27FC236}">
                  <a16:creationId xmlns:a16="http://schemas.microsoft.com/office/drawing/2014/main" id="{18E86D12-2D36-43CC-8AE0-079C5D186CFF}"/>
                </a:ext>
              </a:extLst>
            </p:cNvPr>
            <p:cNvSpPr/>
            <p:nvPr/>
          </p:nvSpPr>
          <p:spPr>
            <a:xfrm>
              <a:off x="755650" y="4086689"/>
              <a:ext cx="3816350" cy="1736298"/>
            </a:xfrm>
            <a:prstGeom prst="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93" name="Picture 14">
              <a:extLst>
                <a:ext uri="{FF2B5EF4-FFF2-40B4-BE49-F238E27FC236}">
                  <a16:creationId xmlns:a16="http://schemas.microsoft.com/office/drawing/2014/main" id="{64719411-70D9-44C5-BE82-FC2B59238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399" y="3568386"/>
              <a:ext cx="1060574" cy="258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5">
              <a:extLst>
                <a:ext uri="{FF2B5EF4-FFF2-40B4-BE49-F238E27FC236}">
                  <a16:creationId xmlns:a16="http://schemas.microsoft.com/office/drawing/2014/main" id="{6DFC7EE5-B825-4814-A88B-4012B2C45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768" y="3562943"/>
              <a:ext cx="1380730" cy="252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3FEE5CC1-A568-45AC-B0CD-7411EC0A1C39}"/>
              </a:ext>
            </a:extLst>
          </p:cNvPr>
          <p:cNvGrpSpPr>
            <a:grpSpLocks/>
          </p:cNvGrpSpPr>
          <p:nvPr/>
        </p:nvGrpSpPr>
        <p:grpSpPr bwMode="auto">
          <a:xfrm>
            <a:off x="6096000" y="3532189"/>
            <a:ext cx="3816350" cy="2776537"/>
            <a:chOff x="4572000" y="3532155"/>
            <a:chExt cx="3816349" cy="2776570"/>
          </a:xfrm>
        </p:grpSpPr>
        <p:sp>
          <p:nvSpPr>
            <p:cNvPr id="8" name="Rectangle 7">
              <a:extLst>
                <a:ext uri="{FF2B5EF4-FFF2-40B4-BE49-F238E27FC236}">
                  <a16:creationId xmlns:a16="http://schemas.microsoft.com/office/drawing/2014/main" id="{A3BDE1EA-6702-42B8-AFA2-CD965A9FDC8B}"/>
                </a:ext>
              </a:extLst>
            </p:cNvPr>
            <p:cNvSpPr/>
            <p:nvPr/>
          </p:nvSpPr>
          <p:spPr>
            <a:xfrm>
              <a:off x="4572000" y="4087787"/>
              <a:ext cx="3816349" cy="1735158"/>
            </a:xfrm>
            <a:prstGeom prst="rect">
              <a:avLst/>
            </a:prstGeom>
            <a:solidFill>
              <a:srgbClr val="006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6390" name="Picture 16">
              <a:extLst>
                <a:ext uri="{FF2B5EF4-FFF2-40B4-BE49-F238E27FC236}">
                  <a16:creationId xmlns:a16="http://schemas.microsoft.com/office/drawing/2014/main" id="{19B4A64B-CDDD-4F1E-B34F-E681223FDC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664" y="3617664"/>
              <a:ext cx="806968" cy="269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8">
              <a:extLst>
                <a:ext uri="{FF2B5EF4-FFF2-40B4-BE49-F238E27FC236}">
                  <a16:creationId xmlns:a16="http://schemas.microsoft.com/office/drawing/2014/main" id="{AB3071CB-48CA-4D0D-B6CB-5ABB91BDB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3269" y="3532155"/>
              <a:ext cx="797765" cy="277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43741"/>
      </a:dk2>
      <a:lt2>
        <a:srgbClr val="E2E8E2"/>
      </a:lt2>
      <a:accent1>
        <a:srgbClr val="C34DC2"/>
      </a:accent1>
      <a:accent2>
        <a:srgbClr val="8642B4"/>
      </a:accent2>
      <a:accent3>
        <a:srgbClr val="634EC4"/>
      </a:accent3>
      <a:accent4>
        <a:srgbClr val="425DB4"/>
      </a:accent4>
      <a:accent5>
        <a:srgbClr val="4D9BC3"/>
      </a:accent5>
      <a:accent6>
        <a:srgbClr val="3BB1A8"/>
      </a:accent6>
      <a:hlink>
        <a:srgbClr val="4682C1"/>
      </a:hlink>
      <a:folHlink>
        <a:srgbClr val="7F7F7F"/>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Widescreen</PresentationFormat>
  <Paragraphs>35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Garamond</vt:lpstr>
      <vt:lpstr>Georgia Pro</vt:lpstr>
      <vt:lpstr>Georgia Pro Cond Black</vt:lpstr>
      <vt:lpstr>Twinkl</vt:lpstr>
      <vt:lpstr>Twinkl SemiBold</vt:lpstr>
      <vt:lpstr>SavonVTI</vt:lpstr>
      <vt:lpstr>‘Romeo and Juliet’ William Shakespeare</vt:lpstr>
      <vt:lpstr>You have arrived at your destination…</vt:lpstr>
      <vt:lpstr>Who Are the Characters we Meet?</vt:lpstr>
      <vt:lpstr>Who Are the Characters we Meet?</vt:lpstr>
      <vt:lpstr>Who Are the Characters we Meet?</vt:lpstr>
      <vt:lpstr>There is a terrible feud between the families of the Capulets and the Montagues.  After yet another fight, Prince Escalus says the next person to fight will be put to death.</vt:lpstr>
      <vt:lpstr>Romeo is a Montague and he is  with his cousin Benvolio.  Romeo’s a bit miserable because he likes a girl, Rosaline, but she doesn’t like him.</vt:lpstr>
      <vt:lpstr>Now we meet Juliet who is a Capulet. A man called Paris wants to marry her. She is only fourteen so her father asks Paris to wait two years.  Juliet’s father arranges a masked ball, inviting lots of people whilst hoping that Paris will win Juliet’s heart.</vt:lpstr>
      <vt:lpstr>Romeo and Benvolio see the Capulet servant handing out party invitations. Benvolio thinks they should both go. Romeo agrees as he sees Rosaline’s name on the list.  Meanwhile, Juliet also agrees to go and whilst at the masked ball, she will try to see if she might be  able to fall in love with Paris.</vt:lpstr>
      <vt:lpstr>The party begins at the Capulets’ house.  Romeo arrives with Benvolio and their witty friend Mercutio.  When they are inside, Romeo sees Juliet for the first time and instantly falls in love with her, forgetting about Rosaline.  Tybalt (a Capulet at the party), recognizes Romeo and is angry Montagues have gate-crashed a Capulet party.  Tybalt nearly starts a fight but Juliet’s father stops him.</vt:lpstr>
      <vt:lpstr>Soon, Romeo speaks to Juliet and they both feel the chemistry.  They kiss, not knowing they are from rival families.   When they find out their families are enemies they are both distraught.</vt:lpstr>
      <vt:lpstr>As Mercutio, Benvolio and Romeo leave the party, Romeo sneaks over the hedge to speak to Juliet who is on her balcony.  This is where Juliet says the famous line: “O Romeo, Romeo, wherefore art thou Romeo?”</vt:lpstr>
      <vt:lpstr>Romeo rushes to see Friar Lawrence, who, a little surprised to hear he loves Juliet when two minutes ago he loved Rosaline, agrees to marry them in secret.  Friar Lawrence sees the possibility of ending the feud between The Capulets and The Montagues.  The following day, Romeo and Juliet are married. (Only The Friar and Juliet’s Nurse knew about it). </vt:lpstr>
      <vt:lpstr>The next day, Romeo, Benvolio and Mercutio bump into Tybalt—Juliet’s cousin—who is still angry that they gate-crashed the feast and challenges Romeo to a duel.  Remember, Romeo is now also a Capulet by marriage, so doesn’t want to fight a Capulet, but the others don’t understand why.  Annoyed, Mercutio says that he will fight Tybalt himself.  The two begin to duel. Romeo tries to stop them, but Tybalt stabs Mercutio and he dies.  This gets Romeo really angry and he kills Tybalt.  </vt:lpstr>
      <vt:lpstr>Romeo panics and runs away as he has just killed a man. Soon after, Prince Escalus says Romeo is forever banished from Verona for his crime.  Friar Lawrence arranges for Romeo to spend the night with Juliet before he has to leave for Mantua the following morning.  While Juliet waits for Romeo, The Nurse tells her that Romeo has killed Tybalt.  She is distraught that he has killed a Capulet but calms down and realises that Romeo is her love.</vt:lpstr>
      <vt:lpstr>After his night with Juliet, Romeo leaves Verona. Juliet’s father is now keen for Juliet to marry Paris and arranges the wedding for three days’ time.   Juliet can’t tell her family that she is already married. Her nurse tells her to just pretend Romeo is dead and marry Paris. Juliet is not happy about this and goes to see Friar Lawrence.</vt:lpstr>
      <vt:lpstr>When Juliet sees Friar Lawrence, he has a cunning plan…  Juliet can drink a potion that makes her look dead, then the Friar and Romeo will collect her and Romeo and Juliet can run away together and be happy. </vt:lpstr>
      <vt:lpstr>The night before the wedding to Paris, Juliet drinks the ‘pretend-to-be-dead’ potion.  The Nurse and her family find her, they are very sad and she is taken to the family crypt.</vt:lpstr>
      <vt:lpstr>Something goes wrong with the cunning plan message getting to Romeo from Friar Lawrence, so he only hears that Juliet is actually dead.  He arrives back, distraught and decides to drink some poison to kill himself as he thinks life is not worth living without Juliet. When he arrives at the tomb, he sees Paris scattering flowers and in a rage kills him. </vt:lpstr>
      <vt:lpstr>Romeo now takes the poison and lays dead next to Juliet.  Not long after, Juliet awakes from her sleep and is distraught to find Romeo dead next to her.  The Friar arrives too late and tells Juliet what has happened. She is so distraught that she stabs herself with Romeo’s dagger and dies next to him. </vt:lpstr>
      <vt:lpstr>Finally, Friar Lawrence comes back to the tomb after bringing back the Prince, the Capulets and Romeo’s father.  The deaths of their children make the families realise that they need to make peace and they put up a monument in their memory.</vt:lpstr>
      <vt:lpstr>What can you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and Juliet’ William Shakespeare</dc:title>
  <dc:creator>ciara deasy</dc:creator>
  <cp:lastModifiedBy>ciara deasy</cp:lastModifiedBy>
  <cp:revision>1</cp:revision>
  <dcterms:created xsi:type="dcterms:W3CDTF">2020-05-14T12:16:08Z</dcterms:created>
  <dcterms:modified xsi:type="dcterms:W3CDTF">2020-05-14T12:17:06Z</dcterms:modified>
</cp:coreProperties>
</file>