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04"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D6F61E04-08A7-4B8B-9C03-2E345295791D}" type="datetimeFigureOut">
              <a:rPr lang="en-IE" smtClean="0"/>
              <a:t>05/12/2011</a:t>
            </a:fld>
            <a:endParaRPr lang="en-IE"/>
          </a:p>
        </p:txBody>
      </p:sp>
      <p:sp>
        <p:nvSpPr>
          <p:cNvPr id="20" name="Footer Placeholder 19"/>
          <p:cNvSpPr>
            <a:spLocks noGrp="1"/>
          </p:cNvSpPr>
          <p:nvPr>
            <p:ph type="ftr" sz="quarter" idx="11"/>
          </p:nvPr>
        </p:nvSpPr>
        <p:spPr/>
        <p:txBody>
          <a:bodyPr/>
          <a:lstStyle>
            <a:extLst/>
          </a:lstStyle>
          <a:p>
            <a:endParaRPr lang="en-IE"/>
          </a:p>
        </p:txBody>
      </p:sp>
      <p:sp>
        <p:nvSpPr>
          <p:cNvPr id="10" name="Slide Number Placeholder 9"/>
          <p:cNvSpPr>
            <a:spLocks noGrp="1"/>
          </p:cNvSpPr>
          <p:nvPr>
            <p:ph type="sldNum" sz="quarter" idx="12"/>
          </p:nvPr>
        </p:nvSpPr>
        <p:spPr/>
        <p:txBody>
          <a:bodyPr/>
          <a:lstStyle>
            <a:extLst/>
          </a:lstStyle>
          <a:p>
            <a:fld id="{FD15205F-6D1F-401E-A54C-77B432ABECC5}" type="slidenum">
              <a:rPr lang="en-IE" smtClean="0"/>
              <a:t>‹#›</a:t>
            </a:fld>
            <a:endParaRPr lang="en-IE"/>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6F61E04-08A7-4B8B-9C03-2E345295791D}" type="datetimeFigureOut">
              <a:rPr lang="en-IE" smtClean="0"/>
              <a:t>05/12/2011</a:t>
            </a:fld>
            <a:endParaRPr lang="en-IE"/>
          </a:p>
        </p:txBody>
      </p:sp>
      <p:sp>
        <p:nvSpPr>
          <p:cNvPr id="5" name="Footer Placeholder 4"/>
          <p:cNvSpPr>
            <a:spLocks noGrp="1"/>
          </p:cNvSpPr>
          <p:nvPr>
            <p:ph type="ftr" sz="quarter" idx="11"/>
          </p:nvPr>
        </p:nvSpPr>
        <p:spPr/>
        <p:txBody>
          <a:bodyPr/>
          <a:lstStyle>
            <a:extLst/>
          </a:lstStyle>
          <a:p>
            <a:endParaRPr lang="en-IE"/>
          </a:p>
        </p:txBody>
      </p:sp>
      <p:sp>
        <p:nvSpPr>
          <p:cNvPr id="6" name="Slide Number Placeholder 5"/>
          <p:cNvSpPr>
            <a:spLocks noGrp="1"/>
          </p:cNvSpPr>
          <p:nvPr>
            <p:ph type="sldNum" sz="quarter" idx="12"/>
          </p:nvPr>
        </p:nvSpPr>
        <p:spPr/>
        <p:txBody>
          <a:bodyPr/>
          <a:lstStyle>
            <a:extLst/>
          </a:lstStyle>
          <a:p>
            <a:fld id="{FD15205F-6D1F-401E-A54C-77B432ABECC5}" type="slidenum">
              <a:rPr lang="en-IE" smtClean="0"/>
              <a:t>‹#›</a:t>
            </a:fld>
            <a:endParaRPr lang="en-I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6F61E04-08A7-4B8B-9C03-2E345295791D}" type="datetimeFigureOut">
              <a:rPr lang="en-IE" smtClean="0"/>
              <a:t>05/12/2011</a:t>
            </a:fld>
            <a:endParaRPr lang="en-IE"/>
          </a:p>
        </p:txBody>
      </p:sp>
      <p:sp>
        <p:nvSpPr>
          <p:cNvPr id="5" name="Footer Placeholder 4"/>
          <p:cNvSpPr>
            <a:spLocks noGrp="1"/>
          </p:cNvSpPr>
          <p:nvPr>
            <p:ph type="ftr" sz="quarter" idx="11"/>
          </p:nvPr>
        </p:nvSpPr>
        <p:spPr/>
        <p:txBody>
          <a:bodyPr/>
          <a:lstStyle>
            <a:extLst/>
          </a:lstStyle>
          <a:p>
            <a:endParaRPr lang="en-IE"/>
          </a:p>
        </p:txBody>
      </p:sp>
      <p:sp>
        <p:nvSpPr>
          <p:cNvPr id="6" name="Slide Number Placeholder 5"/>
          <p:cNvSpPr>
            <a:spLocks noGrp="1"/>
          </p:cNvSpPr>
          <p:nvPr>
            <p:ph type="sldNum" sz="quarter" idx="12"/>
          </p:nvPr>
        </p:nvSpPr>
        <p:spPr/>
        <p:txBody>
          <a:bodyPr/>
          <a:lstStyle>
            <a:extLst/>
          </a:lstStyle>
          <a:p>
            <a:fld id="{FD15205F-6D1F-401E-A54C-77B432ABECC5}" type="slidenum">
              <a:rPr lang="en-IE" smtClean="0"/>
              <a:t>‹#›</a:t>
            </a:fld>
            <a:endParaRPr lang="en-I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6F61E04-08A7-4B8B-9C03-2E345295791D}" type="datetimeFigureOut">
              <a:rPr lang="en-IE" smtClean="0"/>
              <a:t>05/12/2011</a:t>
            </a:fld>
            <a:endParaRPr lang="en-IE"/>
          </a:p>
        </p:txBody>
      </p:sp>
      <p:sp>
        <p:nvSpPr>
          <p:cNvPr id="5" name="Footer Placeholder 4"/>
          <p:cNvSpPr>
            <a:spLocks noGrp="1"/>
          </p:cNvSpPr>
          <p:nvPr>
            <p:ph type="ftr" sz="quarter" idx="11"/>
          </p:nvPr>
        </p:nvSpPr>
        <p:spPr/>
        <p:txBody>
          <a:bodyPr/>
          <a:lstStyle>
            <a:extLst/>
          </a:lstStyle>
          <a:p>
            <a:endParaRPr lang="en-IE"/>
          </a:p>
        </p:txBody>
      </p:sp>
      <p:sp>
        <p:nvSpPr>
          <p:cNvPr id="6" name="Slide Number Placeholder 5"/>
          <p:cNvSpPr>
            <a:spLocks noGrp="1"/>
          </p:cNvSpPr>
          <p:nvPr>
            <p:ph type="sldNum" sz="quarter" idx="12"/>
          </p:nvPr>
        </p:nvSpPr>
        <p:spPr/>
        <p:txBody>
          <a:bodyPr/>
          <a:lstStyle>
            <a:extLst/>
          </a:lstStyle>
          <a:p>
            <a:fld id="{FD15205F-6D1F-401E-A54C-77B432ABECC5}" type="slidenum">
              <a:rPr lang="en-IE" smtClean="0"/>
              <a:t>‹#›</a:t>
            </a:fld>
            <a:endParaRPr lang="en-I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D6F61E04-08A7-4B8B-9C03-2E345295791D}" type="datetimeFigureOut">
              <a:rPr lang="en-IE" smtClean="0"/>
              <a:t>05/12/2011</a:t>
            </a:fld>
            <a:endParaRPr lang="en-IE"/>
          </a:p>
        </p:txBody>
      </p:sp>
      <p:sp>
        <p:nvSpPr>
          <p:cNvPr id="5" name="Footer Placeholder 4"/>
          <p:cNvSpPr>
            <a:spLocks noGrp="1"/>
          </p:cNvSpPr>
          <p:nvPr>
            <p:ph type="ftr" sz="quarter" idx="11"/>
          </p:nvPr>
        </p:nvSpPr>
        <p:spPr/>
        <p:txBody>
          <a:bodyPr/>
          <a:lstStyle>
            <a:extLst/>
          </a:lstStyle>
          <a:p>
            <a:endParaRPr lang="en-IE"/>
          </a:p>
        </p:txBody>
      </p:sp>
      <p:sp>
        <p:nvSpPr>
          <p:cNvPr id="6" name="Slide Number Placeholder 5"/>
          <p:cNvSpPr>
            <a:spLocks noGrp="1"/>
          </p:cNvSpPr>
          <p:nvPr>
            <p:ph type="sldNum" sz="quarter" idx="12"/>
          </p:nvPr>
        </p:nvSpPr>
        <p:spPr/>
        <p:txBody>
          <a:bodyPr/>
          <a:lstStyle>
            <a:extLst/>
          </a:lstStyle>
          <a:p>
            <a:fld id="{FD15205F-6D1F-401E-A54C-77B432ABECC5}" type="slidenum">
              <a:rPr lang="en-IE" smtClean="0"/>
              <a:t>‹#›</a:t>
            </a:fld>
            <a:endParaRPr lang="en-IE"/>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D6F61E04-08A7-4B8B-9C03-2E345295791D}" type="datetimeFigureOut">
              <a:rPr lang="en-IE" smtClean="0"/>
              <a:t>05/12/2011</a:t>
            </a:fld>
            <a:endParaRPr lang="en-IE"/>
          </a:p>
        </p:txBody>
      </p:sp>
      <p:sp>
        <p:nvSpPr>
          <p:cNvPr id="6" name="Footer Placeholder 5"/>
          <p:cNvSpPr>
            <a:spLocks noGrp="1"/>
          </p:cNvSpPr>
          <p:nvPr>
            <p:ph type="ftr" sz="quarter" idx="11"/>
          </p:nvPr>
        </p:nvSpPr>
        <p:spPr/>
        <p:txBody>
          <a:bodyPr/>
          <a:lstStyle>
            <a:extLst/>
          </a:lstStyle>
          <a:p>
            <a:endParaRPr lang="en-IE"/>
          </a:p>
        </p:txBody>
      </p:sp>
      <p:sp>
        <p:nvSpPr>
          <p:cNvPr id="7" name="Slide Number Placeholder 6"/>
          <p:cNvSpPr>
            <a:spLocks noGrp="1"/>
          </p:cNvSpPr>
          <p:nvPr>
            <p:ph type="sldNum" sz="quarter" idx="12"/>
          </p:nvPr>
        </p:nvSpPr>
        <p:spPr/>
        <p:txBody>
          <a:bodyPr/>
          <a:lstStyle>
            <a:extLst/>
          </a:lstStyle>
          <a:p>
            <a:fld id="{FD15205F-6D1F-401E-A54C-77B432ABECC5}" type="slidenum">
              <a:rPr lang="en-IE" smtClean="0"/>
              <a:t>‹#›</a:t>
            </a:fld>
            <a:endParaRPr lang="en-I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D6F61E04-08A7-4B8B-9C03-2E345295791D}" type="datetimeFigureOut">
              <a:rPr lang="en-IE" smtClean="0"/>
              <a:t>05/12/2011</a:t>
            </a:fld>
            <a:endParaRPr lang="en-IE"/>
          </a:p>
        </p:txBody>
      </p:sp>
      <p:sp>
        <p:nvSpPr>
          <p:cNvPr id="8" name="Footer Placeholder 7"/>
          <p:cNvSpPr>
            <a:spLocks noGrp="1"/>
          </p:cNvSpPr>
          <p:nvPr>
            <p:ph type="ftr" sz="quarter" idx="11"/>
          </p:nvPr>
        </p:nvSpPr>
        <p:spPr/>
        <p:txBody>
          <a:bodyPr/>
          <a:lstStyle>
            <a:extLst/>
          </a:lstStyle>
          <a:p>
            <a:endParaRPr lang="en-IE"/>
          </a:p>
        </p:txBody>
      </p:sp>
      <p:sp>
        <p:nvSpPr>
          <p:cNvPr id="9" name="Slide Number Placeholder 8"/>
          <p:cNvSpPr>
            <a:spLocks noGrp="1"/>
          </p:cNvSpPr>
          <p:nvPr>
            <p:ph type="sldNum" sz="quarter" idx="12"/>
          </p:nvPr>
        </p:nvSpPr>
        <p:spPr/>
        <p:txBody>
          <a:bodyPr/>
          <a:lstStyle>
            <a:extLst/>
          </a:lstStyle>
          <a:p>
            <a:fld id="{FD15205F-6D1F-401E-A54C-77B432ABECC5}" type="slidenum">
              <a:rPr lang="en-IE" smtClean="0"/>
              <a:t>‹#›</a:t>
            </a:fld>
            <a:endParaRPr lang="en-I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D6F61E04-08A7-4B8B-9C03-2E345295791D}" type="datetimeFigureOut">
              <a:rPr lang="en-IE" smtClean="0"/>
              <a:t>05/12/2011</a:t>
            </a:fld>
            <a:endParaRPr lang="en-IE"/>
          </a:p>
        </p:txBody>
      </p:sp>
      <p:sp>
        <p:nvSpPr>
          <p:cNvPr id="4" name="Footer Placeholder 3"/>
          <p:cNvSpPr>
            <a:spLocks noGrp="1"/>
          </p:cNvSpPr>
          <p:nvPr>
            <p:ph type="ftr" sz="quarter" idx="11"/>
          </p:nvPr>
        </p:nvSpPr>
        <p:spPr/>
        <p:txBody>
          <a:bodyPr/>
          <a:lstStyle>
            <a:extLst/>
          </a:lstStyle>
          <a:p>
            <a:endParaRPr lang="en-IE"/>
          </a:p>
        </p:txBody>
      </p:sp>
      <p:sp>
        <p:nvSpPr>
          <p:cNvPr id="5" name="Slide Number Placeholder 4"/>
          <p:cNvSpPr>
            <a:spLocks noGrp="1"/>
          </p:cNvSpPr>
          <p:nvPr>
            <p:ph type="sldNum" sz="quarter" idx="12"/>
          </p:nvPr>
        </p:nvSpPr>
        <p:spPr/>
        <p:txBody>
          <a:bodyPr/>
          <a:lstStyle>
            <a:extLst/>
          </a:lstStyle>
          <a:p>
            <a:fld id="{FD15205F-6D1F-401E-A54C-77B432ABECC5}" type="slidenum">
              <a:rPr lang="en-IE" smtClean="0"/>
              <a:t>‹#›</a:t>
            </a:fld>
            <a:endParaRPr lang="en-I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D6F61E04-08A7-4B8B-9C03-2E345295791D}" type="datetimeFigureOut">
              <a:rPr lang="en-IE" smtClean="0"/>
              <a:t>05/12/2011</a:t>
            </a:fld>
            <a:endParaRPr lang="en-IE"/>
          </a:p>
        </p:txBody>
      </p:sp>
      <p:sp>
        <p:nvSpPr>
          <p:cNvPr id="3" name="Footer Placeholder 2"/>
          <p:cNvSpPr>
            <a:spLocks noGrp="1"/>
          </p:cNvSpPr>
          <p:nvPr>
            <p:ph type="ftr" sz="quarter" idx="11"/>
          </p:nvPr>
        </p:nvSpPr>
        <p:spPr/>
        <p:txBody>
          <a:bodyPr/>
          <a:lstStyle>
            <a:extLst/>
          </a:lstStyle>
          <a:p>
            <a:endParaRPr lang="en-IE"/>
          </a:p>
        </p:txBody>
      </p:sp>
      <p:sp>
        <p:nvSpPr>
          <p:cNvPr id="4" name="Slide Number Placeholder 3"/>
          <p:cNvSpPr>
            <a:spLocks noGrp="1"/>
          </p:cNvSpPr>
          <p:nvPr>
            <p:ph type="sldNum" sz="quarter" idx="12"/>
          </p:nvPr>
        </p:nvSpPr>
        <p:spPr/>
        <p:txBody>
          <a:bodyPr/>
          <a:lstStyle>
            <a:extLst/>
          </a:lstStyle>
          <a:p>
            <a:fld id="{FD15205F-6D1F-401E-A54C-77B432ABECC5}" type="slidenum">
              <a:rPr lang="en-IE" smtClean="0"/>
              <a:t>‹#›</a:t>
            </a:fld>
            <a:endParaRPr lang="en-IE"/>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D6F61E04-08A7-4B8B-9C03-2E345295791D}" type="datetimeFigureOut">
              <a:rPr lang="en-IE" smtClean="0"/>
              <a:t>05/12/2011</a:t>
            </a:fld>
            <a:endParaRPr lang="en-IE"/>
          </a:p>
        </p:txBody>
      </p:sp>
      <p:sp>
        <p:nvSpPr>
          <p:cNvPr id="6" name="Footer Placeholder 5"/>
          <p:cNvSpPr>
            <a:spLocks noGrp="1"/>
          </p:cNvSpPr>
          <p:nvPr>
            <p:ph type="ftr" sz="quarter" idx="11"/>
          </p:nvPr>
        </p:nvSpPr>
        <p:spPr/>
        <p:txBody>
          <a:bodyPr/>
          <a:lstStyle>
            <a:extLst/>
          </a:lstStyle>
          <a:p>
            <a:endParaRPr lang="en-IE"/>
          </a:p>
        </p:txBody>
      </p:sp>
      <p:sp>
        <p:nvSpPr>
          <p:cNvPr id="7" name="Slide Number Placeholder 6"/>
          <p:cNvSpPr>
            <a:spLocks noGrp="1"/>
          </p:cNvSpPr>
          <p:nvPr>
            <p:ph type="sldNum" sz="quarter" idx="12"/>
          </p:nvPr>
        </p:nvSpPr>
        <p:spPr/>
        <p:txBody>
          <a:bodyPr/>
          <a:lstStyle>
            <a:extLst/>
          </a:lstStyle>
          <a:p>
            <a:fld id="{FD15205F-6D1F-401E-A54C-77B432ABECC5}" type="slidenum">
              <a:rPr lang="en-IE" smtClean="0"/>
              <a:t>‹#›</a:t>
            </a:fld>
            <a:endParaRPr lang="en-I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D6F61E04-08A7-4B8B-9C03-2E345295791D}" type="datetimeFigureOut">
              <a:rPr lang="en-IE" smtClean="0"/>
              <a:t>05/12/2011</a:t>
            </a:fld>
            <a:endParaRPr lang="en-IE"/>
          </a:p>
        </p:txBody>
      </p:sp>
      <p:sp>
        <p:nvSpPr>
          <p:cNvPr id="6" name="Footer Placeholder 5"/>
          <p:cNvSpPr>
            <a:spLocks noGrp="1"/>
          </p:cNvSpPr>
          <p:nvPr>
            <p:ph type="ftr" sz="quarter" idx="11"/>
          </p:nvPr>
        </p:nvSpPr>
        <p:spPr/>
        <p:txBody>
          <a:bodyPr/>
          <a:lstStyle>
            <a:extLst/>
          </a:lstStyle>
          <a:p>
            <a:endParaRPr lang="en-IE"/>
          </a:p>
        </p:txBody>
      </p:sp>
      <p:sp>
        <p:nvSpPr>
          <p:cNvPr id="7" name="Slide Number Placeholder 6"/>
          <p:cNvSpPr>
            <a:spLocks noGrp="1"/>
          </p:cNvSpPr>
          <p:nvPr>
            <p:ph type="sldNum" sz="quarter" idx="12"/>
          </p:nvPr>
        </p:nvSpPr>
        <p:spPr/>
        <p:txBody>
          <a:bodyPr/>
          <a:lstStyle>
            <a:extLst/>
          </a:lstStyle>
          <a:p>
            <a:fld id="{FD15205F-6D1F-401E-A54C-77B432ABECC5}" type="slidenum">
              <a:rPr lang="en-IE" smtClean="0"/>
              <a:t>‹#›</a:t>
            </a:fld>
            <a:endParaRPr lang="en-IE"/>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D6F61E04-08A7-4B8B-9C03-2E345295791D}" type="datetimeFigureOut">
              <a:rPr lang="en-IE" smtClean="0"/>
              <a:t>05/12/2011</a:t>
            </a:fld>
            <a:endParaRPr lang="en-IE"/>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IE"/>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FD15205F-6D1F-401E-A54C-77B432ABECC5}" type="slidenum">
              <a:rPr lang="en-IE" smtClean="0"/>
              <a:t>‹#›</a:t>
            </a:fld>
            <a:endParaRPr lang="en-IE"/>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73075"/>
            <a:ext cx="7772400" cy="1470025"/>
          </a:xfrm>
        </p:spPr>
        <p:txBody>
          <a:bodyPr/>
          <a:lstStyle/>
          <a:p>
            <a:r>
              <a:rPr lang="en-IE" dirty="0" smtClean="0"/>
              <a:t>Robert Frost</a:t>
            </a:r>
            <a:endParaRPr lang="en-IE" dirty="0"/>
          </a:p>
        </p:txBody>
      </p:sp>
      <p:sp>
        <p:nvSpPr>
          <p:cNvPr id="3" name="Subtitle 2"/>
          <p:cNvSpPr>
            <a:spLocks noGrp="1"/>
          </p:cNvSpPr>
          <p:nvPr>
            <p:ph type="subTitle" idx="1"/>
          </p:nvPr>
        </p:nvSpPr>
        <p:spPr>
          <a:xfrm>
            <a:off x="1475656" y="5073321"/>
            <a:ext cx="6400800" cy="1752600"/>
          </a:xfrm>
        </p:spPr>
        <p:txBody>
          <a:bodyPr/>
          <a:lstStyle/>
          <a:p>
            <a:r>
              <a:rPr lang="en-IE" b="1" dirty="0"/>
              <a:t>1874-1963</a:t>
            </a:r>
            <a:endParaRPr lang="en-IE" dirty="0"/>
          </a:p>
          <a:p>
            <a:endParaRPr lang="en-IE" dirty="0"/>
          </a:p>
        </p:txBody>
      </p:sp>
      <p:pic>
        <p:nvPicPr>
          <p:cNvPr id="4" name="Picture 3" descr="http://3.bp.blogspot.com/-3_34-QqSqcA/TV-IeDaKDhI/AAAAAAAAATc/VRllC1v8x3o/s1600/460px-Robert_Frost_NYWTS_4.jpg"/>
          <p:cNvPicPr/>
          <p:nvPr/>
        </p:nvPicPr>
        <p:blipFill>
          <a:blip r:embed="rId2" cstate="print"/>
          <a:srcRect/>
          <a:stretch>
            <a:fillRect/>
          </a:stretch>
        </p:blipFill>
        <p:spPr bwMode="auto">
          <a:xfrm>
            <a:off x="4283968" y="1700808"/>
            <a:ext cx="2880320" cy="3528392"/>
          </a:xfrm>
          <a:prstGeom prst="rect">
            <a:avLst/>
          </a:prstGeom>
          <a:ln>
            <a:noFill/>
          </a:ln>
          <a:effectLst>
            <a:softEdge rad="112500"/>
          </a:effectLst>
        </p:spPr>
      </p:pic>
    </p:spTree>
    <p:extLst>
      <p:ext uri="{BB962C8B-B14F-4D97-AF65-F5344CB8AC3E}">
        <p14:creationId xmlns:p14="http://schemas.microsoft.com/office/powerpoint/2010/main" val="297383419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E" b="1" dirty="0"/>
              <a:t>Frost and Modernism</a:t>
            </a:r>
            <a:r>
              <a:rPr lang="en-IE" b="1" dirty="0" smtClean="0"/>
              <a:t>:</a:t>
            </a:r>
            <a:endParaRPr lang="en-IE" dirty="0"/>
          </a:p>
        </p:txBody>
      </p:sp>
      <p:sp>
        <p:nvSpPr>
          <p:cNvPr id="3" name="Content Placeholder 2"/>
          <p:cNvSpPr>
            <a:spLocks noGrp="1"/>
          </p:cNvSpPr>
          <p:nvPr>
            <p:ph idx="1"/>
          </p:nvPr>
        </p:nvSpPr>
        <p:spPr>
          <a:xfrm>
            <a:off x="251520" y="1600200"/>
            <a:ext cx="8712968" cy="4997152"/>
          </a:xfrm>
        </p:spPr>
        <p:txBody>
          <a:bodyPr>
            <a:normAutofit fontScale="92500" lnSpcReduction="20000"/>
          </a:bodyPr>
          <a:lstStyle/>
          <a:p>
            <a:r>
              <a:rPr lang="en-IE" dirty="0"/>
              <a:t>Poets of the Modernist movement were influenced by the </a:t>
            </a:r>
            <a:r>
              <a:rPr lang="en-IE" dirty="0" smtClean="0"/>
              <a:t>great </a:t>
            </a:r>
            <a:r>
              <a:rPr lang="en-IE" dirty="0"/>
              <a:t>developments in human thought and philosophy and science that had taken place at the end of the nineteenth century, notably the work of Sigmund Freud in psychoanalysis and Charles Darwin in science. </a:t>
            </a:r>
          </a:p>
          <a:p>
            <a:r>
              <a:rPr lang="en-IE" dirty="0"/>
              <a:t>The experience of the First World War altered social attitudes and structures immeasurably. As it no longer seemed artistically credible to write the poems in the traditional metres and forms, the central tenet of the Modernist movement was ‘make it new’.</a:t>
            </a:r>
          </a:p>
          <a:p>
            <a:pPr marL="0" indent="0">
              <a:buNone/>
            </a:pPr>
            <a:endParaRPr lang="en-IE" dirty="0"/>
          </a:p>
        </p:txBody>
      </p:sp>
    </p:spTree>
    <p:extLst>
      <p:ext uri="{BB962C8B-B14F-4D97-AF65-F5344CB8AC3E}">
        <p14:creationId xmlns:p14="http://schemas.microsoft.com/office/powerpoint/2010/main" val="179856361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a:t>
            </a:r>
            <a:endParaRPr lang="en-IE" dirty="0"/>
          </a:p>
        </p:txBody>
      </p:sp>
      <p:sp>
        <p:nvSpPr>
          <p:cNvPr id="3" name="Content Placeholder 2"/>
          <p:cNvSpPr>
            <a:spLocks noGrp="1"/>
          </p:cNvSpPr>
          <p:nvPr>
            <p:ph idx="1"/>
          </p:nvPr>
        </p:nvSpPr>
        <p:spPr>
          <a:xfrm>
            <a:off x="323528" y="1124744"/>
            <a:ext cx="8568952" cy="5472608"/>
          </a:xfrm>
        </p:spPr>
        <p:txBody>
          <a:bodyPr>
            <a:normAutofit/>
          </a:bodyPr>
          <a:lstStyle/>
          <a:p>
            <a:r>
              <a:rPr lang="en-IE" dirty="0"/>
              <a:t>Frost was part of a literary circle in London. Unlike his contemporaries, however, whose quest for newness sometimes went to the absurd, Frost set out to be understood. He said “I could never make a merit of being caviar to the crowd the way my quasi-friend Pound does”.</a:t>
            </a:r>
          </a:p>
          <a:p>
            <a:r>
              <a:rPr lang="en-IE" dirty="0"/>
              <a:t>From the beginning, he was traditionalist in form and metre. He avoided writing in free verse, for example, which he once famously described as playing tennis with the net down.</a:t>
            </a:r>
          </a:p>
          <a:p>
            <a:pPr marL="0" indent="0">
              <a:buNone/>
            </a:pPr>
            <a:endParaRPr lang="en-IE" dirty="0"/>
          </a:p>
        </p:txBody>
      </p:sp>
    </p:spTree>
    <p:extLst>
      <p:ext uri="{BB962C8B-B14F-4D97-AF65-F5344CB8AC3E}">
        <p14:creationId xmlns:p14="http://schemas.microsoft.com/office/powerpoint/2010/main" val="301121470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620688"/>
            <a:ext cx="8352928" cy="5760640"/>
          </a:xfrm>
        </p:spPr>
        <p:txBody>
          <a:bodyPr/>
          <a:lstStyle/>
          <a:p>
            <a:r>
              <a:rPr lang="en-IE" dirty="0"/>
              <a:t>The settings of his poems are for the most part rural, whereas the Modernists saw themselves as poets of the metropolis. Their works constantly allude to classical literature, while Frost’s poems have often been praised for their lack of obscure references and their accessibility. </a:t>
            </a:r>
          </a:p>
          <a:p>
            <a:pPr marL="0" indent="0">
              <a:buNone/>
            </a:pPr>
            <a:endParaRPr lang="en-IE" dirty="0"/>
          </a:p>
        </p:txBody>
      </p:sp>
    </p:spTree>
    <p:extLst>
      <p:ext uri="{BB962C8B-B14F-4D97-AF65-F5344CB8AC3E}">
        <p14:creationId xmlns:p14="http://schemas.microsoft.com/office/powerpoint/2010/main" val="245723440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E" b="1" dirty="0"/>
              <a:t>A Typical </a:t>
            </a:r>
            <a:r>
              <a:rPr lang="en-IE" b="1" dirty="0" smtClean="0"/>
              <a:t>‘Yankee’</a:t>
            </a:r>
            <a:endParaRPr lang="en-IE" dirty="0"/>
          </a:p>
        </p:txBody>
      </p:sp>
      <p:sp>
        <p:nvSpPr>
          <p:cNvPr id="3" name="Content Placeholder 2"/>
          <p:cNvSpPr>
            <a:spLocks noGrp="1"/>
          </p:cNvSpPr>
          <p:nvPr>
            <p:ph idx="1"/>
          </p:nvPr>
        </p:nvSpPr>
        <p:spPr>
          <a:xfrm>
            <a:off x="251520" y="1196752"/>
            <a:ext cx="8784976" cy="5472608"/>
          </a:xfrm>
        </p:spPr>
        <p:txBody>
          <a:bodyPr>
            <a:normAutofit fontScale="85000" lnSpcReduction="10000"/>
          </a:bodyPr>
          <a:lstStyle/>
          <a:p>
            <a:r>
              <a:rPr lang="en-IE" dirty="0"/>
              <a:t>The story of Frost’s subsequent career as a poet is interesting in the light it throws upon cultural attitudes in America. </a:t>
            </a:r>
            <a:endParaRPr lang="en-IE" dirty="0" smtClean="0"/>
          </a:p>
          <a:p>
            <a:r>
              <a:rPr lang="en-IE" dirty="0" smtClean="0"/>
              <a:t>His </a:t>
            </a:r>
            <a:r>
              <a:rPr lang="en-IE" dirty="0"/>
              <a:t>success can be partly explained by the fact that he persistently built up a public persona of himself as a typical Yankee – a plain man living in rural New England, a man for whom the hard work of farming was a source of real inspiration. </a:t>
            </a:r>
            <a:endParaRPr lang="en-IE" dirty="0" smtClean="0"/>
          </a:p>
          <a:p>
            <a:r>
              <a:rPr lang="en-IE" dirty="0" smtClean="0"/>
              <a:t>Biographers </a:t>
            </a:r>
            <a:r>
              <a:rPr lang="en-IE" dirty="0"/>
              <a:t>and critics of the poet have discussed the extent to which this persona was real or invented. They point to the fact that </a:t>
            </a:r>
            <a:r>
              <a:rPr lang="en-IE" dirty="0" smtClean="0"/>
              <a:t>he </a:t>
            </a:r>
            <a:r>
              <a:rPr lang="en-IE" dirty="0"/>
              <a:t>was a distinguished teacher with a genuine interest in education and a deep thinker who was interested in philosophy and fascinated by the scientific developments of his time</a:t>
            </a:r>
            <a:r>
              <a:rPr lang="en-IE" dirty="0" smtClean="0"/>
              <a:t>.</a:t>
            </a:r>
            <a:endParaRPr lang="en-IE" dirty="0"/>
          </a:p>
        </p:txBody>
      </p:sp>
    </p:spTree>
    <p:extLst>
      <p:ext uri="{BB962C8B-B14F-4D97-AF65-F5344CB8AC3E}">
        <p14:creationId xmlns:p14="http://schemas.microsoft.com/office/powerpoint/2010/main" val="191058392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a:t>
            </a:r>
            <a:endParaRPr lang="en-IE" dirty="0"/>
          </a:p>
        </p:txBody>
      </p:sp>
      <p:sp>
        <p:nvSpPr>
          <p:cNvPr id="3" name="Content Placeholder 2"/>
          <p:cNvSpPr>
            <a:spLocks noGrp="1"/>
          </p:cNvSpPr>
          <p:nvPr>
            <p:ph idx="1"/>
          </p:nvPr>
        </p:nvSpPr>
        <p:spPr>
          <a:xfrm>
            <a:off x="323528" y="1124744"/>
            <a:ext cx="8640960" cy="5616624"/>
          </a:xfrm>
        </p:spPr>
        <p:txBody>
          <a:bodyPr>
            <a:normAutofit fontScale="85000" lnSpcReduction="10000"/>
          </a:bodyPr>
          <a:lstStyle/>
          <a:p>
            <a:r>
              <a:rPr lang="en-IE" dirty="0"/>
              <a:t>His poems, although immediately accessible, are never merely the simple ‘nature’ poems that they seem to be on the surface. As he said himself “I am not a nature poet. There’s always something else in my poetry.”</a:t>
            </a:r>
          </a:p>
          <a:p>
            <a:r>
              <a:rPr lang="en-IE" dirty="0"/>
              <a:t>But he continued to play a role that appealed to the American view of what a wise poet should be.</a:t>
            </a:r>
          </a:p>
          <a:p>
            <a:r>
              <a:rPr lang="en-IE" dirty="0"/>
              <a:t>Culturally, his life and his work are central to depiction of an ideal way of life that is essentially American: hard working, independent, full of down-to-earth common sense.</a:t>
            </a:r>
          </a:p>
          <a:p>
            <a:r>
              <a:rPr lang="en-IE" dirty="0"/>
              <a:t>Social historians would point out that in the twentieth century, the American way of life became increasingly urbanised and remote from the rustic idylls Frost’s nature lyrics seem to offer.</a:t>
            </a:r>
          </a:p>
          <a:p>
            <a:endParaRPr lang="en-IE" dirty="0"/>
          </a:p>
        </p:txBody>
      </p:sp>
    </p:spTree>
    <p:extLst>
      <p:ext uri="{BB962C8B-B14F-4D97-AF65-F5344CB8AC3E}">
        <p14:creationId xmlns:p14="http://schemas.microsoft.com/office/powerpoint/2010/main" val="17961282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512" y="188640"/>
            <a:ext cx="8856984" cy="6408712"/>
          </a:xfrm>
        </p:spPr>
        <p:txBody>
          <a:bodyPr>
            <a:normAutofit/>
          </a:bodyPr>
          <a:lstStyle/>
          <a:p>
            <a:r>
              <a:rPr lang="en-IE" dirty="0"/>
              <a:t>It may be that nostalgia played a part on the public acclaim of Robert Frost. Certainly in social and cultural terms he had a prominent role in American public life. During the Second World War, 50,000 copies of one of his poems were distributed to US troops stationed overseas to boost morale. </a:t>
            </a:r>
          </a:p>
          <a:p>
            <a:endParaRPr lang="en-IE" dirty="0"/>
          </a:p>
        </p:txBody>
      </p:sp>
      <p:pic>
        <p:nvPicPr>
          <p:cNvPr id="1026" name="Picture 2" descr="Soldier reading TIME magazine during a lull in the WWII Burma campaign."/>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005624" y="3212976"/>
            <a:ext cx="3448458" cy="353971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4382421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88640"/>
            <a:ext cx="8229600" cy="1143000"/>
          </a:xfrm>
        </p:spPr>
        <p:txBody>
          <a:bodyPr>
            <a:normAutofit/>
          </a:bodyPr>
          <a:lstStyle/>
          <a:p>
            <a:r>
              <a:rPr lang="en-IE" b="1" dirty="0"/>
              <a:t>5 Key Points to </a:t>
            </a:r>
            <a:r>
              <a:rPr lang="en-IE" b="1" dirty="0" smtClean="0"/>
              <a:t>Remember</a:t>
            </a:r>
            <a:endParaRPr lang="en-IE" dirty="0"/>
          </a:p>
        </p:txBody>
      </p:sp>
      <p:sp>
        <p:nvSpPr>
          <p:cNvPr id="3" name="Content Placeholder 2"/>
          <p:cNvSpPr>
            <a:spLocks noGrp="1"/>
          </p:cNvSpPr>
          <p:nvPr>
            <p:ph idx="1"/>
          </p:nvPr>
        </p:nvSpPr>
        <p:spPr>
          <a:xfrm>
            <a:off x="0" y="1124744"/>
            <a:ext cx="9057184" cy="5733256"/>
          </a:xfrm>
        </p:spPr>
        <p:txBody>
          <a:bodyPr>
            <a:normAutofit fontScale="77500" lnSpcReduction="20000"/>
          </a:bodyPr>
          <a:lstStyle/>
          <a:p>
            <a:r>
              <a:rPr lang="en-IE" b="1" dirty="0"/>
              <a:t>1. </a:t>
            </a:r>
            <a:r>
              <a:rPr lang="en-IE" dirty="0"/>
              <a:t>Robert Frost was a contemporary of many of the great poets of the twentieth century, but his work differs from theirs in certain important respects.</a:t>
            </a:r>
          </a:p>
          <a:p>
            <a:r>
              <a:rPr lang="en-IE" b="1" dirty="0"/>
              <a:t>2.</a:t>
            </a:r>
            <a:r>
              <a:rPr lang="en-IE" dirty="0"/>
              <a:t> Frost developed a theory of poetic language which he called the ‘sound of sense’. By this he meant that language in poetry should reproduce the exact tone of meaning in human speech.</a:t>
            </a:r>
          </a:p>
          <a:p>
            <a:r>
              <a:rPr lang="en-IE" b="1" dirty="0"/>
              <a:t>3.</a:t>
            </a:r>
            <a:r>
              <a:rPr lang="en-IE" dirty="0"/>
              <a:t> Frost built up a public persona of himself as a typical Yankee – a plain man living in rural New England, a man for whom the hard work of farming was a source of real inspiration.</a:t>
            </a:r>
          </a:p>
          <a:p>
            <a:r>
              <a:rPr lang="en-IE" b="1" dirty="0"/>
              <a:t>4.</a:t>
            </a:r>
            <a:r>
              <a:rPr lang="en-IE" dirty="0"/>
              <a:t> Culturally, Frost’s life and his work are central to the depiction of an ideal way of life that is essentially American: hard working, independent, full of down-to-earth common sense.</a:t>
            </a:r>
          </a:p>
          <a:p>
            <a:r>
              <a:rPr lang="en-IE" b="1" dirty="0"/>
              <a:t>5.</a:t>
            </a:r>
            <a:r>
              <a:rPr lang="en-IE" dirty="0"/>
              <a:t> it may be that nostalgia played a part in the public acclaim of Robert Frost. Certainly in social and cultural terms he had a </a:t>
            </a:r>
            <a:r>
              <a:rPr lang="en-IE" dirty="0" smtClean="0"/>
              <a:t>prominent </a:t>
            </a:r>
            <a:r>
              <a:rPr lang="en-IE" dirty="0"/>
              <a:t>role in American public life. </a:t>
            </a:r>
          </a:p>
        </p:txBody>
      </p:sp>
    </p:spTree>
    <p:extLst>
      <p:ext uri="{BB962C8B-B14F-4D97-AF65-F5344CB8AC3E}">
        <p14:creationId xmlns:p14="http://schemas.microsoft.com/office/powerpoint/2010/main" val="398355622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1600" y="0"/>
            <a:ext cx="7498080" cy="1143000"/>
          </a:xfrm>
        </p:spPr>
        <p:txBody>
          <a:bodyPr/>
          <a:lstStyle/>
          <a:p>
            <a:r>
              <a:rPr lang="en-IE" dirty="0" smtClean="0"/>
              <a:t>Concluding Paragraph:</a:t>
            </a:r>
            <a:endParaRPr lang="en-IE" dirty="0"/>
          </a:p>
        </p:txBody>
      </p:sp>
      <p:sp>
        <p:nvSpPr>
          <p:cNvPr id="3" name="Content Placeholder 2"/>
          <p:cNvSpPr>
            <a:spLocks noGrp="1"/>
          </p:cNvSpPr>
          <p:nvPr>
            <p:ph idx="1"/>
          </p:nvPr>
        </p:nvSpPr>
        <p:spPr>
          <a:xfrm>
            <a:off x="1043608" y="836712"/>
            <a:ext cx="8100392" cy="6021288"/>
          </a:xfrm>
        </p:spPr>
        <p:txBody>
          <a:bodyPr>
            <a:normAutofit fontScale="92500" lnSpcReduction="20000"/>
          </a:bodyPr>
          <a:lstStyle/>
          <a:p>
            <a:r>
              <a:rPr lang="en-IE" dirty="0"/>
              <a:t>In his work, Frost found greatest meaning in the natural world. Shunning the modern world of the city, and all the existential angst that the poets after the First World War sought to articulate, Frost relied for the most part upon the natural surroundings of his various farms to provide him with inspirations and symbols. But he always refused classification as a ‘nature poet’, insisting that his poems contained so much more. However, the appeal of Robert Frost to so many Americans during his lifetime, and subsequently, was the connection he allowed them to an almost forgotten world of nature in a modern world of urbanisation and </a:t>
            </a:r>
            <a:r>
              <a:rPr lang="en-IE" dirty="0" smtClean="0"/>
              <a:t>industry - an issue which I </a:t>
            </a:r>
            <a:r>
              <a:rPr lang="en-IE" smtClean="0"/>
              <a:t>can wholeheartedly </a:t>
            </a:r>
            <a:r>
              <a:rPr lang="en-IE" dirty="0" smtClean="0"/>
              <a:t>relate to today.</a:t>
            </a:r>
            <a:endParaRPr lang="en-IE" dirty="0"/>
          </a:p>
          <a:p>
            <a:endParaRPr lang="en-IE" dirty="0"/>
          </a:p>
        </p:txBody>
      </p:sp>
    </p:spTree>
    <p:extLst>
      <p:ext uri="{BB962C8B-B14F-4D97-AF65-F5344CB8AC3E}">
        <p14:creationId xmlns:p14="http://schemas.microsoft.com/office/powerpoint/2010/main" val="373394305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498</TotalTime>
  <Words>868</Words>
  <Application>Microsoft Office PowerPoint</Application>
  <PresentationFormat>On-screen Show (4:3)</PresentationFormat>
  <Paragraphs>27</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Solstice</vt:lpstr>
      <vt:lpstr>Robert Frost</vt:lpstr>
      <vt:lpstr>Frost and Modernism:</vt:lpstr>
      <vt:lpstr>…</vt:lpstr>
      <vt:lpstr>PowerPoint Presentation</vt:lpstr>
      <vt:lpstr>A Typical ‘Yankee’</vt:lpstr>
      <vt:lpstr>…</vt:lpstr>
      <vt:lpstr>PowerPoint Presentation</vt:lpstr>
      <vt:lpstr>5 Key Points to Remember</vt:lpstr>
      <vt:lpstr>Concluding Paragraph:</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Robert Frost</dc:title>
  <dc:creator>Ciara</dc:creator>
  <cp:lastModifiedBy>Ciara</cp:lastModifiedBy>
  <cp:revision>9</cp:revision>
  <dcterms:created xsi:type="dcterms:W3CDTF">2011-11-30T10:33:48Z</dcterms:created>
  <dcterms:modified xsi:type="dcterms:W3CDTF">2011-12-05T14:43:20Z</dcterms:modified>
</cp:coreProperties>
</file>