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91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5" autoAdjust="0"/>
    <p:restoredTop sz="94660"/>
  </p:normalViewPr>
  <p:slideViewPr>
    <p:cSldViewPr snapToGrid="0">
      <p:cViewPr varScale="1">
        <p:scale>
          <a:sx n="68" d="100"/>
          <a:sy n="68" d="100"/>
        </p:scale>
        <p:origin x="9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BB63-7B2A-4575-B354-BB3B485F2D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65D6DBF0-83C7-45A6-8285-656DF0024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5DC89E4-4CB1-431C-A403-17ACE0E5E0F1}"/>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5" name="Footer Placeholder 4">
            <a:extLst>
              <a:ext uri="{FF2B5EF4-FFF2-40B4-BE49-F238E27FC236}">
                <a16:creationId xmlns:a16="http://schemas.microsoft.com/office/drawing/2014/main" id="{0C11A2DE-4C8D-4648-B9BF-BA19F73887E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187DC6C-0EB5-4C11-A06F-7EA482CA0DBE}"/>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154054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6B47-680B-48A6-B3CD-D95D18ED0AF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EF3B097-2A3C-4519-8B3D-442642FA87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108D62C-D194-400A-808B-35CB58A5AE7A}"/>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5" name="Footer Placeholder 4">
            <a:extLst>
              <a:ext uri="{FF2B5EF4-FFF2-40B4-BE49-F238E27FC236}">
                <a16:creationId xmlns:a16="http://schemas.microsoft.com/office/drawing/2014/main" id="{ED5FDA84-4B93-4BF1-B4D2-4474792B820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E10E570-A931-4D2C-B330-E6EF3B557950}"/>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140889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8BB918-FC0A-4C1F-82D5-FB49DF0A40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CEEE949-6E0B-4E7E-B40A-3FCFE864B8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2F149FE-50D3-4B79-A667-FBCF31898D12}"/>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5" name="Footer Placeholder 4">
            <a:extLst>
              <a:ext uri="{FF2B5EF4-FFF2-40B4-BE49-F238E27FC236}">
                <a16:creationId xmlns:a16="http://schemas.microsoft.com/office/drawing/2014/main" id="{80F08059-FECE-40D3-B97C-0A6D5C43F77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18FF94B-4DAA-477D-9BC3-BFC1535B2115}"/>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2780025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C130F-A44B-49BC-9F47-59B9F069119E}"/>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2B717E8-A15D-4653-97B8-581F981A66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137D643-8ABF-49FB-A0E6-58E58CF87682}"/>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5" name="Footer Placeholder 4">
            <a:extLst>
              <a:ext uri="{FF2B5EF4-FFF2-40B4-BE49-F238E27FC236}">
                <a16:creationId xmlns:a16="http://schemas.microsoft.com/office/drawing/2014/main" id="{2A87F05F-093D-40D7-AE83-48E048BF3D8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825E6CB-13F2-4327-854E-BE7AFC87073C}"/>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102098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5268D-CC4C-4012-993F-157C5CC7C8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D8C8DA49-A297-4A00-9A52-62A158533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3971E-A456-49A3-B258-C2C8E0606BC8}"/>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5" name="Footer Placeholder 4">
            <a:extLst>
              <a:ext uri="{FF2B5EF4-FFF2-40B4-BE49-F238E27FC236}">
                <a16:creationId xmlns:a16="http://schemas.microsoft.com/office/drawing/2014/main" id="{C2C87428-B28E-4618-BA0A-234A3BE35ED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E533CBA-2857-4D6C-8146-A8785FAB925D}"/>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3697670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3F02A-921B-4B40-AEEE-63E2B3C596A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1DD5026-DE03-45B5-9D1B-9457DF0A9A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104121A8-FE83-4955-8F9D-152C632FA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C123527-2C67-4E18-94FD-A054936489F5}"/>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6" name="Footer Placeholder 5">
            <a:extLst>
              <a:ext uri="{FF2B5EF4-FFF2-40B4-BE49-F238E27FC236}">
                <a16:creationId xmlns:a16="http://schemas.microsoft.com/office/drawing/2014/main" id="{5AC0B494-DF53-4EF3-AD9E-69F7135F851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C7F97DE-8B85-4F96-8452-72C2975CA052}"/>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4145973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AC523-3701-43C6-B9C4-10EDFDC44C29}"/>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B6C3BED-75DC-4B39-9710-71047CB913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2E3677-F6F2-4990-865B-4BE9BFC724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2C96EFF2-266F-47C9-A144-9B66AF2D7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C3249F-8FCF-4201-97DA-4A11AE2CF5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64CEAFBB-72C5-423F-A681-DF4F953F1E25}"/>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8" name="Footer Placeholder 7">
            <a:extLst>
              <a:ext uri="{FF2B5EF4-FFF2-40B4-BE49-F238E27FC236}">
                <a16:creationId xmlns:a16="http://schemas.microsoft.com/office/drawing/2014/main" id="{C50D838C-82E3-40BD-9C09-204D771065DF}"/>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B512BA89-6487-4F2A-A173-947CE39529B5}"/>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129155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3BE68-C997-46F2-AE64-9B3FE7EE836C}"/>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E0B5CEF-F95C-463E-A689-43DDADF0738F}"/>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4" name="Footer Placeholder 3">
            <a:extLst>
              <a:ext uri="{FF2B5EF4-FFF2-40B4-BE49-F238E27FC236}">
                <a16:creationId xmlns:a16="http://schemas.microsoft.com/office/drawing/2014/main" id="{B0155AC6-612D-4BE9-892E-2889A3C7E563}"/>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A1D49403-F521-4BFC-906F-379B2734E261}"/>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247542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F367AC-9DF8-4A2E-B35B-2D01B70DFEF3}"/>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3" name="Footer Placeholder 2">
            <a:extLst>
              <a:ext uri="{FF2B5EF4-FFF2-40B4-BE49-F238E27FC236}">
                <a16:creationId xmlns:a16="http://schemas.microsoft.com/office/drawing/2014/main" id="{E4F27F5C-50E6-40E2-BBC1-D9AD87011029}"/>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2134EEBD-B1BA-4414-BACB-783FD77E7C71}"/>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425343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633E-85CA-4D52-BDE7-95DC1B56EE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3A83CE04-C810-49A8-B1C3-F96733D8AB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85A55FFB-430D-48AD-86A0-6CA9F065C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A5BF0C-8CFB-4F4E-BF7A-BA376BE5B4C6}"/>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6" name="Footer Placeholder 5">
            <a:extLst>
              <a:ext uri="{FF2B5EF4-FFF2-40B4-BE49-F238E27FC236}">
                <a16:creationId xmlns:a16="http://schemas.microsoft.com/office/drawing/2014/main" id="{92475DB5-F4C7-4207-BA45-0DC9CCF37F1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6222AE1-B044-496E-BEAB-92E84DD23365}"/>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159454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8975B-2E00-4AD2-BFE3-FFC186809F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A03CBFC4-32F3-4857-90F0-074778F074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66CC7227-B964-4BFC-ABF3-D1D97F269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9FDFA5-24F0-4406-919F-EBD05BE7E570}"/>
              </a:ext>
            </a:extLst>
          </p:cNvPr>
          <p:cNvSpPr>
            <a:spLocks noGrp="1"/>
          </p:cNvSpPr>
          <p:nvPr>
            <p:ph type="dt" sz="half" idx="10"/>
          </p:nvPr>
        </p:nvSpPr>
        <p:spPr/>
        <p:txBody>
          <a:bodyPr/>
          <a:lstStyle/>
          <a:p>
            <a:fld id="{87307C62-8F5A-413C-AFB0-34E40FECBA3D}" type="datetimeFigureOut">
              <a:rPr lang="en-IE" smtClean="0"/>
              <a:t>11/11/2020</a:t>
            </a:fld>
            <a:endParaRPr lang="en-IE"/>
          </a:p>
        </p:txBody>
      </p:sp>
      <p:sp>
        <p:nvSpPr>
          <p:cNvPr id="6" name="Footer Placeholder 5">
            <a:extLst>
              <a:ext uri="{FF2B5EF4-FFF2-40B4-BE49-F238E27FC236}">
                <a16:creationId xmlns:a16="http://schemas.microsoft.com/office/drawing/2014/main" id="{8114A0A1-99A0-4258-8121-1DC0182C064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ABE2AF6C-FD95-4535-81A6-706794D4D015}"/>
              </a:ext>
            </a:extLst>
          </p:cNvPr>
          <p:cNvSpPr>
            <a:spLocks noGrp="1"/>
          </p:cNvSpPr>
          <p:nvPr>
            <p:ph type="sldNum" sz="quarter" idx="12"/>
          </p:nvPr>
        </p:nvSpPr>
        <p:spPr/>
        <p:txBody>
          <a:bodyPr/>
          <a:lstStyle/>
          <a:p>
            <a:fld id="{9EBD8B90-B7D0-4151-A676-9FEE4AF84E73}" type="slidenum">
              <a:rPr lang="en-IE" smtClean="0"/>
              <a:t>‹#›</a:t>
            </a:fld>
            <a:endParaRPr lang="en-IE"/>
          </a:p>
        </p:txBody>
      </p:sp>
    </p:spTree>
    <p:extLst>
      <p:ext uri="{BB962C8B-B14F-4D97-AF65-F5344CB8AC3E}">
        <p14:creationId xmlns:p14="http://schemas.microsoft.com/office/powerpoint/2010/main" val="2229527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500">
              <a:srgbClr val="EF91C9"/>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E1A889-1BCD-4B93-9776-DBB402E98B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39E28F4-7A2F-42FC-BE33-FF8040D0E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23E094-2862-42FB-A97A-4379361EAA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07C62-8F5A-413C-AFB0-34E40FECBA3D}" type="datetimeFigureOut">
              <a:rPr lang="en-IE" smtClean="0"/>
              <a:t>11/11/2020</a:t>
            </a:fld>
            <a:endParaRPr lang="en-IE"/>
          </a:p>
        </p:txBody>
      </p:sp>
      <p:sp>
        <p:nvSpPr>
          <p:cNvPr id="5" name="Footer Placeholder 4">
            <a:extLst>
              <a:ext uri="{FF2B5EF4-FFF2-40B4-BE49-F238E27FC236}">
                <a16:creationId xmlns:a16="http://schemas.microsoft.com/office/drawing/2014/main" id="{062B1D81-1B7D-4772-9CD4-8B506D234C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C2F988F2-5B92-4553-AC5D-81CDBDB45F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D8B90-B7D0-4151-A676-9FEE4AF84E73}" type="slidenum">
              <a:rPr lang="en-IE" smtClean="0"/>
              <a:t>‹#›</a:t>
            </a:fld>
            <a:endParaRPr lang="en-IE"/>
          </a:p>
        </p:txBody>
      </p:sp>
    </p:spTree>
    <p:extLst>
      <p:ext uri="{BB962C8B-B14F-4D97-AF65-F5344CB8AC3E}">
        <p14:creationId xmlns:p14="http://schemas.microsoft.com/office/powerpoint/2010/main" val="2146374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4FC87B3-C442-461D-80C1-ED187C3EA17C}"/>
              </a:ext>
            </a:extLst>
          </p:cNvPr>
          <p:cNvPicPr>
            <a:picLocks noChangeAspect="1"/>
          </p:cNvPicPr>
          <p:nvPr/>
        </p:nvPicPr>
        <p:blipFill rotWithShape="1">
          <a:blip r:embed="rId2">
            <a:alphaModFix amt="50000"/>
          </a:blip>
          <a:srcRect/>
          <a:stretch/>
        </p:blipFill>
        <p:spPr>
          <a:xfrm>
            <a:off x="20" y="1"/>
            <a:ext cx="12191980" cy="6857999"/>
          </a:xfrm>
          <a:prstGeom prst="rect">
            <a:avLst/>
          </a:prstGeom>
        </p:spPr>
      </p:pic>
      <p:sp>
        <p:nvSpPr>
          <p:cNvPr id="2" name="Title 1">
            <a:extLst>
              <a:ext uri="{FF2B5EF4-FFF2-40B4-BE49-F238E27FC236}">
                <a16:creationId xmlns:a16="http://schemas.microsoft.com/office/drawing/2014/main" id="{3A0FBB89-698D-428A-84AF-5B5E9510204D}"/>
              </a:ext>
            </a:extLst>
          </p:cNvPr>
          <p:cNvSpPr>
            <a:spLocks noGrp="1"/>
          </p:cNvSpPr>
          <p:nvPr>
            <p:ph type="ctrTitle"/>
          </p:nvPr>
        </p:nvSpPr>
        <p:spPr>
          <a:xfrm>
            <a:off x="1524000" y="1122362"/>
            <a:ext cx="9144000" cy="2900518"/>
          </a:xfrm>
        </p:spPr>
        <p:txBody>
          <a:bodyPr>
            <a:normAutofit/>
          </a:bodyPr>
          <a:lstStyle/>
          <a:p>
            <a:r>
              <a:rPr lang="en-IE">
                <a:solidFill>
                  <a:srgbClr val="FFFFFF"/>
                </a:solidFill>
              </a:rPr>
              <a:t>Theme of Relationships </a:t>
            </a:r>
            <a:br>
              <a:rPr lang="en-IE">
                <a:solidFill>
                  <a:srgbClr val="FFFFFF"/>
                </a:solidFill>
              </a:rPr>
            </a:br>
            <a:r>
              <a:rPr lang="en-IE">
                <a:solidFill>
                  <a:srgbClr val="FFFFFF"/>
                </a:solidFill>
              </a:rPr>
              <a:t>Key Moments in the Three Texts</a:t>
            </a:r>
          </a:p>
        </p:txBody>
      </p:sp>
      <p:sp>
        <p:nvSpPr>
          <p:cNvPr id="3" name="Subtitle 2">
            <a:extLst>
              <a:ext uri="{FF2B5EF4-FFF2-40B4-BE49-F238E27FC236}">
                <a16:creationId xmlns:a16="http://schemas.microsoft.com/office/drawing/2014/main" id="{4C34A189-1908-4AA4-B36A-248E9468F094}"/>
              </a:ext>
            </a:extLst>
          </p:cNvPr>
          <p:cNvSpPr>
            <a:spLocks noGrp="1"/>
          </p:cNvSpPr>
          <p:nvPr>
            <p:ph type="subTitle" idx="1"/>
          </p:nvPr>
        </p:nvSpPr>
        <p:spPr>
          <a:xfrm>
            <a:off x="1524000" y="4159404"/>
            <a:ext cx="9144000" cy="1098395"/>
          </a:xfrm>
        </p:spPr>
        <p:txBody>
          <a:bodyPr>
            <a:normAutofit/>
          </a:bodyPr>
          <a:lstStyle/>
          <a:p>
            <a:r>
              <a:rPr lang="en-IE" sz="1700">
                <a:solidFill>
                  <a:srgbClr val="FFFFFF"/>
                </a:solidFill>
              </a:rPr>
              <a:t>Never Let Me Go – Kazuo Ishiguro</a:t>
            </a:r>
          </a:p>
          <a:p>
            <a:r>
              <a:rPr lang="en-IE" sz="1700">
                <a:solidFill>
                  <a:srgbClr val="FFFFFF"/>
                </a:solidFill>
              </a:rPr>
              <a:t>Brooklyn – John Crowley</a:t>
            </a:r>
          </a:p>
          <a:p>
            <a:r>
              <a:rPr lang="en-IE" sz="1700">
                <a:solidFill>
                  <a:srgbClr val="FFFFFF"/>
                </a:solidFill>
              </a:rPr>
              <a:t>Eclipsed – Patricia Burke Brogan</a:t>
            </a:r>
          </a:p>
        </p:txBody>
      </p:sp>
    </p:spTree>
    <p:extLst>
      <p:ext uri="{BB962C8B-B14F-4D97-AF65-F5344CB8AC3E}">
        <p14:creationId xmlns:p14="http://schemas.microsoft.com/office/powerpoint/2010/main" val="167059151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1BF7F-5948-4E76-A625-2D71AFC0D2D3}"/>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896DFC2C-A4C1-46E8-B798-4727D8409393}"/>
              </a:ext>
            </a:extLst>
          </p:cNvPr>
          <p:cNvSpPr>
            <a:spLocks noGrp="1"/>
          </p:cNvSpPr>
          <p:nvPr>
            <p:ph idx="1"/>
          </p:nvPr>
        </p:nvSpPr>
        <p:spPr/>
        <p:txBody>
          <a:bodyPr/>
          <a:lstStyle/>
          <a:p>
            <a:r>
              <a:rPr lang="en-GB" dirty="0"/>
              <a:t>Mother Victoria does her best to convince sister Virginia that the women are </a:t>
            </a:r>
            <a:r>
              <a:rPr lang="en-IE" dirty="0"/>
              <a:t>“</a:t>
            </a:r>
            <a:r>
              <a:rPr lang="en-GB" dirty="0"/>
              <a:t>treacherous</a:t>
            </a:r>
            <a:r>
              <a:rPr lang="en-IE" dirty="0"/>
              <a:t>”. S</a:t>
            </a:r>
            <a:r>
              <a:rPr lang="en-GB" dirty="0" err="1"/>
              <a:t>ister</a:t>
            </a:r>
            <a:r>
              <a:rPr lang="en-GB" dirty="0"/>
              <a:t> Virginia writes to the Bishop, asking him to come and see the conditions in the laundry, but </a:t>
            </a:r>
            <a:r>
              <a:rPr lang="en-IE" dirty="0"/>
              <a:t>M</a:t>
            </a:r>
            <a:r>
              <a:rPr lang="en-GB" dirty="0"/>
              <a:t>other Victoria intercepts the leisure and is extremely angry with </a:t>
            </a:r>
            <a:r>
              <a:rPr lang="en-IE" dirty="0"/>
              <a:t>S</a:t>
            </a:r>
            <a:r>
              <a:rPr lang="en-GB" dirty="0" err="1"/>
              <a:t>ister</a:t>
            </a:r>
            <a:r>
              <a:rPr lang="en-GB" dirty="0"/>
              <a:t> Virginia for taking the women's side against her. </a:t>
            </a:r>
            <a:endParaRPr lang="en-IE" dirty="0"/>
          </a:p>
          <a:p>
            <a:r>
              <a:rPr lang="en-GB" dirty="0"/>
              <a:t>Mother Victoria is more powerful then </a:t>
            </a:r>
            <a:r>
              <a:rPr lang="en-IE" dirty="0"/>
              <a:t>S</a:t>
            </a:r>
            <a:r>
              <a:rPr lang="en-GB" dirty="0" err="1"/>
              <a:t>ister</a:t>
            </a:r>
            <a:r>
              <a:rPr lang="en-GB" dirty="0"/>
              <a:t> Virginia, but the women in the laundry see little difference between them because </a:t>
            </a:r>
            <a:r>
              <a:rPr lang="en-IE" dirty="0"/>
              <a:t>S</a:t>
            </a:r>
            <a:r>
              <a:rPr lang="en-GB" dirty="0" err="1"/>
              <a:t>ister</a:t>
            </a:r>
            <a:r>
              <a:rPr lang="en-GB" dirty="0"/>
              <a:t> Virginia follows </a:t>
            </a:r>
            <a:r>
              <a:rPr lang="en-IE" dirty="0"/>
              <a:t>M</a:t>
            </a:r>
            <a:r>
              <a:rPr lang="en-GB" dirty="0"/>
              <a:t>other Victoria's orders. </a:t>
            </a:r>
            <a:endParaRPr lang="en-IE" dirty="0"/>
          </a:p>
        </p:txBody>
      </p:sp>
    </p:spTree>
    <p:extLst>
      <p:ext uri="{BB962C8B-B14F-4D97-AF65-F5344CB8AC3E}">
        <p14:creationId xmlns:p14="http://schemas.microsoft.com/office/powerpoint/2010/main" val="2131646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88981-87C0-4D3A-A136-11EE3F3653C0}"/>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DDB8BB30-9777-4EA5-9A23-33A61EFBD361}"/>
              </a:ext>
            </a:extLst>
          </p:cNvPr>
          <p:cNvSpPr>
            <a:spLocks noGrp="1"/>
          </p:cNvSpPr>
          <p:nvPr>
            <p:ph idx="1"/>
          </p:nvPr>
        </p:nvSpPr>
        <p:spPr/>
        <p:txBody>
          <a:bodyPr/>
          <a:lstStyle/>
          <a:p>
            <a:r>
              <a:rPr lang="en-IE" dirty="0"/>
              <a:t>Brigit </a:t>
            </a:r>
            <a:r>
              <a:rPr lang="en-GB" dirty="0"/>
              <a:t>rejects </a:t>
            </a:r>
            <a:r>
              <a:rPr lang="en-IE" dirty="0"/>
              <a:t>S</a:t>
            </a:r>
            <a:r>
              <a:rPr lang="en-GB" dirty="0" err="1"/>
              <a:t>ister</a:t>
            </a:r>
            <a:r>
              <a:rPr lang="en-GB" dirty="0"/>
              <a:t> Virginia's offer of friendship</a:t>
            </a:r>
            <a:r>
              <a:rPr lang="en-IE" dirty="0"/>
              <a:t>, </a:t>
            </a:r>
            <a:r>
              <a:rPr lang="en-IE" dirty="0" err="1"/>
              <a:t>sayins</a:t>
            </a:r>
            <a:r>
              <a:rPr lang="en-GB" dirty="0"/>
              <a:t> she is only </a:t>
            </a:r>
            <a:r>
              <a:rPr lang="en-IE" dirty="0"/>
              <a:t>“</a:t>
            </a:r>
            <a:r>
              <a:rPr lang="en-GB" dirty="0"/>
              <a:t>pretending to help</a:t>
            </a:r>
            <a:r>
              <a:rPr lang="en-IE" dirty="0"/>
              <a:t>”. </a:t>
            </a:r>
            <a:r>
              <a:rPr lang="en-GB" dirty="0"/>
              <a:t>she refuses to believe sister Virginia cares for the women and calls her a scab, a spy and an informer. She physically attacked the young nun, saying </a:t>
            </a:r>
            <a:r>
              <a:rPr lang="en-IE" dirty="0"/>
              <a:t>“</a:t>
            </a:r>
            <a:r>
              <a:rPr lang="en-GB" dirty="0"/>
              <a:t>I'd kill you , but you are not worth it</a:t>
            </a:r>
            <a:r>
              <a:rPr lang="en-IE" dirty="0"/>
              <a:t>”.</a:t>
            </a:r>
          </a:p>
          <a:p>
            <a:r>
              <a:rPr lang="en-IE" dirty="0"/>
              <a:t>A</a:t>
            </a:r>
            <a:r>
              <a:rPr lang="en-GB" dirty="0"/>
              <a:t>t this stage, it seems there is no hope at all for any happy ending to this deeply complex relationship. </a:t>
            </a:r>
            <a:endParaRPr lang="en-IE" dirty="0"/>
          </a:p>
        </p:txBody>
      </p:sp>
    </p:spTree>
    <p:extLst>
      <p:ext uri="{BB962C8B-B14F-4D97-AF65-F5344CB8AC3E}">
        <p14:creationId xmlns:p14="http://schemas.microsoft.com/office/powerpoint/2010/main" val="1704874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5AAB-899C-4D4C-9955-3108C0025019}"/>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D2E793DC-6A59-42BB-AD04-B612EEF32BA7}"/>
              </a:ext>
            </a:extLst>
          </p:cNvPr>
          <p:cNvSpPr>
            <a:spLocks noGrp="1"/>
          </p:cNvSpPr>
          <p:nvPr>
            <p:ph idx="1"/>
          </p:nvPr>
        </p:nvSpPr>
        <p:spPr/>
        <p:txBody>
          <a:bodyPr/>
          <a:lstStyle/>
          <a:p>
            <a:r>
              <a:rPr lang="en-GB" b="1" dirty="0"/>
              <a:t>The </a:t>
            </a:r>
            <a:r>
              <a:rPr lang="en-GB" b="1" dirty="0" err="1"/>
              <a:t>princip</a:t>
            </a:r>
            <a:r>
              <a:rPr lang="en-IE" b="1" dirty="0"/>
              <a:t>al</a:t>
            </a:r>
            <a:r>
              <a:rPr lang="en-GB" b="1" dirty="0"/>
              <a:t> reason that the situation in </a:t>
            </a:r>
            <a:r>
              <a:rPr lang="en-IE" b="1" dirty="0"/>
              <a:t>‘Eclipsed’ </a:t>
            </a:r>
            <a:r>
              <a:rPr lang="en-GB" b="1" dirty="0"/>
              <a:t>is more complex than that in the other two texts is that the relationship is entirely </a:t>
            </a:r>
            <a:r>
              <a:rPr lang="en-IE" b="1" dirty="0"/>
              <a:t>one</a:t>
            </a:r>
            <a:r>
              <a:rPr lang="en-GB" b="1" dirty="0"/>
              <a:t> sided. </a:t>
            </a:r>
            <a:endParaRPr lang="en-IE" b="1" dirty="0"/>
          </a:p>
          <a:p>
            <a:r>
              <a:rPr lang="en-GB" b="1" dirty="0"/>
              <a:t>Kathy and Tommy and </a:t>
            </a:r>
            <a:r>
              <a:rPr lang="en-IE" b="1" dirty="0"/>
              <a:t>Eilis </a:t>
            </a:r>
            <a:r>
              <a:rPr lang="en-GB" b="1" dirty="0"/>
              <a:t>and Tony care for one another, even if there are difficult times, but the women in the laundry are deeply suspicious of </a:t>
            </a:r>
            <a:r>
              <a:rPr lang="en-IE" b="1" dirty="0"/>
              <a:t>S</a:t>
            </a:r>
            <a:r>
              <a:rPr lang="en-GB" b="1" dirty="0" err="1"/>
              <a:t>ister</a:t>
            </a:r>
            <a:r>
              <a:rPr lang="en-GB" b="1" dirty="0"/>
              <a:t> Virginia's claim to care about them. </a:t>
            </a:r>
            <a:endParaRPr lang="en-IE" b="1" dirty="0"/>
          </a:p>
        </p:txBody>
      </p:sp>
    </p:spTree>
    <p:extLst>
      <p:ext uri="{BB962C8B-B14F-4D97-AF65-F5344CB8AC3E}">
        <p14:creationId xmlns:p14="http://schemas.microsoft.com/office/powerpoint/2010/main" val="914105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A2161-45BC-4BF1-AB3E-CCC2973DDF68}"/>
              </a:ext>
            </a:extLst>
          </p:cNvPr>
          <p:cNvSpPr>
            <a:spLocks noGrp="1"/>
          </p:cNvSpPr>
          <p:nvPr>
            <p:ph type="ctrTitle"/>
          </p:nvPr>
        </p:nvSpPr>
        <p:spPr/>
        <p:txBody>
          <a:bodyPr>
            <a:normAutofit fontScale="90000"/>
          </a:bodyPr>
          <a:lstStyle/>
          <a:p>
            <a:r>
              <a:rPr lang="en-IE" dirty="0"/>
              <a:t>Section 2:</a:t>
            </a:r>
            <a:br>
              <a:rPr lang="en-IE" dirty="0"/>
            </a:br>
            <a:r>
              <a:rPr lang="en-IE" dirty="0"/>
              <a:t>Some Relationships have a more </a:t>
            </a:r>
            <a:r>
              <a:rPr lang="en-IE" b="1" i="1" u="sng" dirty="0"/>
              <a:t>Successful Outcome </a:t>
            </a:r>
            <a:r>
              <a:rPr lang="en-IE" dirty="0"/>
              <a:t>than others.</a:t>
            </a:r>
          </a:p>
        </p:txBody>
      </p:sp>
      <p:sp>
        <p:nvSpPr>
          <p:cNvPr id="3" name="Subtitle 2">
            <a:extLst>
              <a:ext uri="{FF2B5EF4-FFF2-40B4-BE49-F238E27FC236}">
                <a16:creationId xmlns:a16="http://schemas.microsoft.com/office/drawing/2014/main" id="{36D71002-035D-47D0-BCD8-5DBA092857D2}"/>
              </a:ext>
            </a:extLst>
          </p:cNvPr>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val="1912852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CE00-067D-4793-A764-0A08C3D2A021}"/>
              </a:ext>
            </a:extLst>
          </p:cNvPr>
          <p:cNvSpPr>
            <a:spLocks noGrp="1"/>
          </p:cNvSpPr>
          <p:nvPr>
            <p:ph type="title"/>
          </p:nvPr>
        </p:nvSpPr>
        <p:spPr/>
        <p:txBody>
          <a:bodyPr/>
          <a:lstStyle/>
          <a:p>
            <a:r>
              <a:rPr lang="en-IE" dirty="0"/>
              <a:t>Successful Outcome:</a:t>
            </a:r>
            <a:br>
              <a:rPr lang="en-IE" dirty="0"/>
            </a:br>
            <a:r>
              <a:rPr lang="en-IE" dirty="0"/>
              <a:t>‘Never Let Me Go’</a:t>
            </a:r>
          </a:p>
        </p:txBody>
      </p:sp>
      <p:sp>
        <p:nvSpPr>
          <p:cNvPr id="3" name="Content Placeholder 2">
            <a:extLst>
              <a:ext uri="{FF2B5EF4-FFF2-40B4-BE49-F238E27FC236}">
                <a16:creationId xmlns:a16="http://schemas.microsoft.com/office/drawing/2014/main" id="{88DF4852-3945-4605-9C1D-1520C129F518}"/>
              </a:ext>
            </a:extLst>
          </p:cNvPr>
          <p:cNvSpPr>
            <a:spLocks noGrp="1"/>
          </p:cNvSpPr>
          <p:nvPr>
            <p:ph idx="1"/>
          </p:nvPr>
        </p:nvSpPr>
        <p:spPr/>
        <p:txBody>
          <a:bodyPr/>
          <a:lstStyle/>
          <a:p>
            <a:r>
              <a:rPr lang="en-GB" dirty="0"/>
              <a:t>The relationship between Kathy and Tommy comes to a bittersweet end. Several years after they have left the </a:t>
            </a:r>
            <a:r>
              <a:rPr lang="en-IE" dirty="0"/>
              <a:t>C</a:t>
            </a:r>
            <a:r>
              <a:rPr lang="en-GB" dirty="0" err="1"/>
              <a:t>ottages</a:t>
            </a:r>
            <a:r>
              <a:rPr lang="en-GB" dirty="0"/>
              <a:t>, Kathy reunites with Tommy and Ruth . She has become Ruth</a:t>
            </a:r>
            <a:r>
              <a:rPr lang="en-IE" dirty="0"/>
              <a:t>’s</a:t>
            </a:r>
            <a:r>
              <a:rPr lang="en-GB" dirty="0"/>
              <a:t> carer and the three old friends go on a day trip to the countryside. </a:t>
            </a:r>
            <a:endParaRPr lang="en-IE" dirty="0"/>
          </a:p>
          <a:p>
            <a:r>
              <a:rPr lang="en-GB" dirty="0"/>
              <a:t>Ruth is nearing the end of her life and she repents of her cruelty in keeping Kathy and Tommy apart, saying </a:t>
            </a:r>
            <a:r>
              <a:rPr lang="en-IE" dirty="0"/>
              <a:t>“</a:t>
            </a:r>
            <a:r>
              <a:rPr lang="en-GB" dirty="0"/>
              <a:t>it should have been you too</a:t>
            </a:r>
            <a:r>
              <a:rPr lang="en-IE" dirty="0"/>
              <a:t>”. S</a:t>
            </a:r>
            <a:r>
              <a:rPr lang="en-GB" dirty="0"/>
              <a:t>he urges them to find some sort of future together and encourages them to apply for the</a:t>
            </a:r>
            <a:r>
              <a:rPr lang="en-IE" dirty="0"/>
              <a:t> “deferral” </a:t>
            </a:r>
            <a:r>
              <a:rPr lang="en-GB" dirty="0"/>
              <a:t>that is rumoured to exist for those who are truly in love. </a:t>
            </a:r>
            <a:endParaRPr lang="en-IE" dirty="0"/>
          </a:p>
        </p:txBody>
      </p:sp>
    </p:spTree>
    <p:extLst>
      <p:ext uri="{BB962C8B-B14F-4D97-AF65-F5344CB8AC3E}">
        <p14:creationId xmlns:p14="http://schemas.microsoft.com/office/powerpoint/2010/main" val="2995759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265DF-5D30-45BB-8981-EAC4D4BE70E0}"/>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83B74BAA-3874-4FFD-B6D0-FC28F66520BF}"/>
              </a:ext>
            </a:extLst>
          </p:cNvPr>
          <p:cNvSpPr>
            <a:spLocks noGrp="1"/>
          </p:cNvSpPr>
          <p:nvPr>
            <p:ph idx="1"/>
          </p:nvPr>
        </p:nvSpPr>
        <p:spPr/>
        <p:txBody>
          <a:bodyPr/>
          <a:lstStyle/>
          <a:p>
            <a:r>
              <a:rPr lang="en-IE" dirty="0"/>
              <a:t>When Ruth </a:t>
            </a:r>
            <a:r>
              <a:rPr lang="en-GB" dirty="0"/>
              <a:t>dies, Kathy becomes Tommy's carer and they finally have the relationship they were denied for so many years</a:t>
            </a:r>
            <a:r>
              <a:rPr lang="en-IE" dirty="0"/>
              <a:t>. U</a:t>
            </a:r>
            <a:r>
              <a:rPr lang="en-GB" dirty="0" err="1"/>
              <a:t>nfortunately</a:t>
            </a:r>
            <a:r>
              <a:rPr lang="en-GB" dirty="0"/>
              <a:t>, through time is limited. </a:t>
            </a:r>
          </a:p>
          <a:p>
            <a:r>
              <a:rPr lang="en-GB" dirty="0"/>
              <a:t>Tommy has begun his donations and is rapidly weakening. He and Kathy decided to take Ruth’s advice and visit Madame and Miss Emily, only to discover that there is no such thing as a deferral and a Tommy must continue his donations until he dies. </a:t>
            </a:r>
          </a:p>
          <a:p>
            <a:r>
              <a:rPr lang="en-GB" dirty="0"/>
              <a:t>The young couple spends as much time together as they can, but before long , Kathy is alone . All she is left with is the precious memory of the man she loved. </a:t>
            </a:r>
            <a:endParaRPr lang="en-IE" dirty="0"/>
          </a:p>
        </p:txBody>
      </p:sp>
    </p:spTree>
    <p:extLst>
      <p:ext uri="{BB962C8B-B14F-4D97-AF65-F5344CB8AC3E}">
        <p14:creationId xmlns:p14="http://schemas.microsoft.com/office/powerpoint/2010/main" val="2646500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5B803-B072-4FC3-BA94-F309C6E6EFC2}"/>
              </a:ext>
            </a:extLst>
          </p:cNvPr>
          <p:cNvSpPr>
            <a:spLocks noGrp="1"/>
          </p:cNvSpPr>
          <p:nvPr>
            <p:ph type="title"/>
          </p:nvPr>
        </p:nvSpPr>
        <p:spPr/>
        <p:txBody>
          <a:bodyPr/>
          <a:lstStyle/>
          <a:p>
            <a:r>
              <a:rPr lang="en-IE" dirty="0"/>
              <a:t>Successful Outcome:</a:t>
            </a:r>
            <a:br>
              <a:rPr lang="en-IE" dirty="0"/>
            </a:br>
            <a:r>
              <a:rPr lang="en-IE" dirty="0"/>
              <a:t>‘Brooklyn’ + ‘Never Let Me Go’</a:t>
            </a:r>
          </a:p>
        </p:txBody>
      </p:sp>
      <p:sp>
        <p:nvSpPr>
          <p:cNvPr id="3" name="Content Placeholder 2">
            <a:extLst>
              <a:ext uri="{FF2B5EF4-FFF2-40B4-BE49-F238E27FC236}">
                <a16:creationId xmlns:a16="http://schemas.microsoft.com/office/drawing/2014/main" id="{FB81614D-E98B-43A2-AA3D-6C3BB3E86983}"/>
              </a:ext>
            </a:extLst>
          </p:cNvPr>
          <p:cNvSpPr>
            <a:spLocks noGrp="1"/>
          </p:cNvSpPr>
          <p:nvPr>
            <p:ph idx="1"/>
          </p:nvPr>
        </p:nvSpPr>
        <p:spPr/>
        <p:txBody>
          <a:bodyPr/>
          <a:lstStyle/>
          <a:p>
            <a:r>
              <a:rPr lang="en-GB" b="1" dirty="0"/>
              <a:t>The outcome of the relationship between </a:t>
            </a:r>
            <a:r>
              <a:rPr lang="en-IE" b="1" dirty="0"/>
              <a:t>Eilis</a:t>
            </a:r>
            <a:r>
              <a:rPr lang="en-GB" b="1" dirty="0"/>
              <a:t> and Tony is far more successful than the relationship between Kathy and Tommy . Like Kathy and Tommy, </a:t>
            </a:r>
            <a:r>
              <a:rPr lang="en-IE" b="1" dirty="0"/>
              <a:t>Eilis</a:t>
            </a:r>
            <a:r>
              <a:rPr lang="en-GB" b="1" dirty="0"/>
              <a:t> and Tony have been apart for some time and there seemed little hope of them reuniting</a:t>
            </a:r>
            <a:r>
              <a:rPr lang="en-IE" b="1" dirty="0"/>
              <a:t>.</a:t>
            </a:r>
          </a:p>
          <a:p>
            <a:r>
              <a:rPr lang="en-IE" dirty="0"/>
              <a:t>S</a:t>
            </a:r>
            <a:r>
              <a:rPr lang="en-GB" dirty="0" err="1"/>
              <a:t>urprisingly</a:t>
            </a:r>
            <a:r>
              <a:rPr lang="en-GB" dirty="0"/>
              <a:t>, it is a spiteful and vindictive </a:t>
            </a:r>
            <a:r>
              <a:rPr lang="en-IE" dirty="0"/>
              <a:t>M</a:t>
            </a:r>
            <a:r>
              <a:rPr lang="en-GB" dirty="0" err="1"/>
              <a:t>iss</a:t>
            </a:r>
            <a:r>
              <a:rPr lang="en-GB" dirty="0"/>
              <a:t> Kelly, </a:t>
            </a:r>
            <a:r>
              <a:rPr lang="en-IE" dirty="0"/>
              <a:t>Eilis’s </a:t>
            </a:r>
            <a:r>
              <a:rPr lang="en-GB" dirty="0"/>
              <a:t>former employer, who brings </a:t>
            </a:r>
            <a:r>
              <a:rPr lang="en-IE" dirty="0"/>
              <a:t>Eilis and</a:t>
            </a:r>
            <a:r>
              <a:rPr lang="en-GB" dirty="0"/>
              <a:t> Tony together again</a:t>
            </a:r>
            <a:r>
              <a:rPr lang="en-IE" dirty="0"/>
              <a:t>. S</a:t>
            </a:r>
            <a:r>
              <a:rPr lang="en-GB" dirty="0"/>
              <a:t>he has heard of their marriage to her network of gossip and gleefully tells Eilis this in private conversation. </a:t>
            </a:r>
          </a:p>
          <a:p>
            <a:r>
              <a:rPr lang="en-GB" dirty="0"/>
              <a:t>This is the moment that Eilis must decide who she loves and where she sees her future.</a:t>
            </a:r>
            <a:endParaRPr lang="en-IE" dirty="0"/>
          </a:p>
        </p:txBody>
      </p:sp>
    </p:spTree>
    <p:extLst>
      <p:ext uri="{BB962C8B-B14F-4D97-AF65-F5344CB8AC3E}">
        <p14:creationId xmlns:p14="http://schemas.microsoft.com/office/powerpoint/2010/main" val="362775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1E15-53AD-4577-B692-5F856A0D5032}"/>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F712D851-F3F0-48AC-A206-60CBD58E3A88}"/>
              </a:ext>
            </a:extLst>
          </p:cNvPr>
          <p:cNvSpPr>
            <a:spLocks noGrp="1"/>
          </p:cNvSpPr>
          <p:nvPr>
            <p:ph idx="1"/>
          </p:nvPr>
        </p:nvSpPr>
        <p:spPr/>
        <p:txBody>
          <a:bodyPr/>
          <a:lstStyle/>
          <a:p>
            <a:r>
              <a:rPr lang="en-GB" b="1" dirty="0"/>
              <a:t>Although her situation is far from straight forward, </a:t>
            </a:r>
            <a:r>
              <a:rPr lang="en-IE" b="1" dirty="0"/>
              <a:t>Eilis</a:t>
            </a:r>
            <a:r>
              <a:rPr lang="en-GB" b="1" dirty="0"/>
              <a:t> has a real chance of happiness, which Kathy and Tommy are denied because they are destined to die young. There is no such imminent danger hanging over </a:t>
            </a:r>
            <a:r>
              <a:rPr lang="en-IE" b="1" dirty="0"/>
              <a:t>Eilis</a:t>
            </a:r>
            <a:r>
              <a:rPr lang="en-GB" b="1" dirty="0"/>
              <a:t> and Tony. </a:t>
            </a:r>
            <a:endParaRPr lang="en-IE" b="1" dirty="0"/>
          </a:p>
          <a:p>
            <a:r>
              <a:rPr lang="en-IE" dirty="0"/>
              <a:t>Eilis</a:t>
            </a:r>
            <a:r>
              <a:rPr lang="en-GB" dirty="0"/>
              <a:t> seizes her chance and returns to New York to the man she knows she wants to be </a:t>
            </a:r>
            <a:r>
              <a:rPr lang="en-IE" dirty="0"/>
              <a:t>with. T</a:t>
            </a:r>
            <a:r>
              <a:rPr lang="en-GB" dirty="0"/>
              <a:t>he film ends with Tony catching sight of </a:t>
            </a:r>
            <a:r>
              <a:rPr lang="en-IE" dirty="0"/>
              <a:t>Eilis</a:t>
            </a:r>
            <a:r>
              <a:rPr lang="en-GB" dirty="0"/>
              <a:t> leaning against a wall, waiting for him as he comes out of a doorway. He smiles broadly, runs over to her and then joyfully embraces her in the warm summer sunshine. </a:t>
            </a:r>
            <a:endParaRPr lang="en-IE" dirty="0"/>
          </a:p>
        </p:txBody>
      </p:sp>
    </p:spTree>
    <p:extLst>
      <p:ext uri="{BB962C8B-B14F-4D97-AF65-F5344CB8AC3E}">
        <p14:creationId xmlns:p14="http://schemas.microsoft.com/office/powerpoint/2010/main" val="4195910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193FF-6B18-43CE-AF8D-BC8324D5F7CF}"/>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F90D0C4F-4EB4-49BC-AB5A-9C087D37735E}"/>
              </a:ext>
            </a:extLst>
          </p:cNvPr>
          <p:cNvSpPr>
            <a:spLocks noGrp="1"/>
          </p:cNvSpPr>
          <p:nvPr>
            <p:ph idx="1"/>
          </p:nvPr>
        </p:nvSpPr>
        <p:spPr/>
        <p:txBody>
          <a:bodyPr/>
          <a:lstStyle/>
          <a:p>
            <a:r>
              <a:rPr lang="en-GB" dirty="0"/>
              <a:t>This uplifting</a:t>
            </a:r>
            <a:r>
              <a:rPr lang="en-IE" dirty="0"/>
              <a:t>, </a:t>
            </a:r>
            <a:r>
              <a:rPr lang="en-GB" dirty="0"/>
              <a:t>positive ending to the firm cements </a:t>
            </a:r>
            <a:r>
              <a:rPr lang="en-IE" dirty="0"/>
              <a:t>Eilis</a:t>
            </a:r>
            <a:r>
              <a:rPr lang="en-GB" dirty="0"/>
              <a:t> </a:t>
            </a:r>
            <a:r>
              <a:rPr lang="en-IE" dirty="0"/>
              <a:t>and Tony’s</a:t>
            </a:r>
            <a:r>
              <a:rPr lang="en-GB" dirty="0"/>
              <a:t> relationship and leaves us with the certainty that they will live happily ever after. </a:t>
            </a:r>
            <a:endParaRPr lang="en-IE" dirty="0"/>
          </a:p>
        </p:txBody>
      </p:sp>
    </p:spTree>
    <p:extLst>
      <p:ext uri="{BB962C8B-B14F-4D97-AF65-F5344CB8AC3E}">
        <p14:creationId xmlns:p14="http://schemas.microsoft.com/office/powerpoint/2010/main" val="1360186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448E9-98CF-42E3-AA25-0F4036CF1A27}"/>
              </a:ext>
            </a:extLst>
          </p:cNvPr>
          <p:cNvSpPr>
            <a:spLocks noGrp="1"/>
          </p:cNvSpPr>
          <p:nvPr>
            <p:ph type="title"/>
          </p:nvPr>
        </p:nvSpPr>
        <p:spPr/>
        <p:txBody>
          <a:bodyPr/>
          <a:lstStyle/>
          <a:p>
            <a:r>
              <a:rPr lang="en-IE" dirty="0"/>
              <a:t>Successful Outcome:</a:t>
            </a:r>
            <a:br>
              <a:rPr lang="en-IE" dirty="0"/>
            </a:br>
            <a:r>
              <a:rPr lang="en-IE" dirty="0"/>
              <a:t>‘Eclipsed’ + ‘Never Let Me Go’ + ‘Brooklyn’</a:t>
            </a:r>
          </a:p>
        </p:txBody>
      </p:sp>
      <p:sp>
        <p:nvSpPr>
          <p:cNvPr id="3" name="Content Placeholder 2">
            <a:extLst>
              <a:ext uri="{FF2B5EF4-FFF2-40B4-BE49-F238E27FC236}">
                <a16:creationId xmlns:a16="http://schemas.microsoft.com/office/drawing/2014/main" id="{3CE58596-1552-498F-A57F-AFEC6DD76753}"/>
              </a:ext>
            </a:extLst>
          </p:cNvPr>
          <p:cNvSpPr>
            <a:spLocks noGrp="1"/>
          </p:cNvSpPr>
          <p:nvPr>
            <p:ph idx="1"/>
          </p:nvPr>
        </p:nvSpPr>
        <p:spPr/>
        <p:txBody>
          <a:bodyPr/>
          <a:lstStyle/>
          <a:p>
            <a:r>
              <a:rPr lang="en-IE" b="1" dirty="0"/>
              <a:t>T</a:t>
            </a:r>
            <a:r>
              <a:rPr lang="en-GB" b="1" dirty="0"/>
              <a:t>he outcome of the relationship between </a:t>
            </a:r>
            <a:r>
              <a:rPr lang="en-IE" b="1" dirty="0"/>
              <a:t>S</a:t>
            </a:r>
            <a:r>
              <a:rPr lang="en-GB" b="1" dirty="0" err="1"/>
              <a:t>ister</a:t>
            </a:r>
            <a:r>
              <a:rPr lang="en-GB" b="1" dirty="0"/>
              <a:t> Virginia and the women in her care is far less successful than the outcome in the other two texts. While Kathy and Tommy can never have a long and happy life together, they do at least find one another again and make as much as possible of the time they have left before Tommy </a:t>
            </a:r>
            <a:r>
              <a:rPr lang="en-IE" b="1" dirty="0"/>
              <a:t>“</a:t>
            </a:r>
            <a:r>
              <a:rPr lang="en-GB" b="1" dirty="0"/>
              <a:t>completes</a:t>
            </a:r>
            <a:r>
              <a:rPr lang="en-IE" b="1" dirty="0"/>
              <a:t>”</a:t>
            </a:r>
            <a:r>
              <a:rPr lang="en-GB" b="1" dirty="0"/>
              <a:t>. Eilis and Tony have a traditional “happy ever after” ending. Sister Virginia, on the other hand, is unable to connect with the women in a meaningful way.</a:t>
            </a:r>
            <a:endParaRPr lang="en-IE" b="1" dirty="0"/>
          </a:p>
        </p:txBody>
      </p:sp>
    </p:spTree>
    <p:extLst>
      <p:ext uri="{BB962C8B-B14F-4D97-AF65-F5344CB8AC3E}">
        <p14:creationId xmlns:p14="http://schemas.microsoft.com/office/powerpoint/2010/main" val="140421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BD300-D9E2-4739-8968-79ABFB1E2012}"/>
              </a:ext>
            </a:extLst>
          </p:cNvPr>
          <p:cNvSpPr>
            <a:spLocks noGrp="1"/>
          </p:cNvSpPr>
          <p:nvPr>
            <p:ph type="ctrTitle"/>
          </p:nvPr>
        </p:nvSpPr>
        <p:spPr/>
        <p:txBody>
          <a:bodyPr>
            <a:normAutofit fontScale="90000"/>
          </a:bodyPr>
          <a:lstStyle/>
          <a:p>
            <a:r>
              <a:rPr lang="en-IE" dirty="0"/>
              <a:t>Section 1: </a:t>
            </a:r>
            <a:br>
              <a:rPr lang="en-IE" dirty="0"/>
            </a:br>
            <a:r>
              <a:rPr lang="en-IE" dirty="0"/>
              <a:t>The Relationships in the Three Texts are </a:t>
            </a:r>
            <a:r>
              <a:rPr lang="en-IE" b="1" i="1" u="sng" dirty="0"/>
              <a:t>COMPLICATED</a:t>
            </a:r>
            <a:endParaRPr lang="en-IE" u="sng" dirty="0"/>
          </a:p>
        </p:txBody>
      </p:sp>
      <p:sp>
        <p:nvSpPr>
          <p:cNvPr id="3" name="Subtitle 2">
            <a:extLst>
              <a:ext uri="{FF2B5EF4-FFF2-40B4-BE49-F238E27FC236}">
                <a16:creationId xmlns:a16="http://schemas.microsoft.com/office/drawing/2014/main" id="{001270AD-B5A6-4E7A-A1D1-3627EA951999}"/>
              </a:ext>
            </a:extLst>
          </p:cNvPr>
          <p:cNvSpPr>
            <a:spLocks noGrp="1"/>
          </p:cNvSpPr>
          <p:nvPr>
            <p:ph type="subTitle" idx="1"/>
          </p:nvPr>
        </p:nvSpPr>
        <p:spPr/>
        <p:txBody>
          <a:bodyPr/>
          <a:lstStyle/>
          <a:p>
            <a:endParaRPr lang="en-IE"/>
          </a:p>
        </p:txBody>
      </p:sp>
    </p:spTree>
    <p:extLst>
      <p:ext uri="{BB962C8B-B14F-4D97-AF65-F5344CB8AC3E}">
        <p14:creationId xmlns:p14="http://schemas.microsoft.com/office/powerpoint/2010/main" val="4257063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C2C2-D9FF-4F08-8318-351C7C0472F8}"/>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16D5650D-60F9-4772-9366-49C67464A68A}"/>
              </a:ext>
            </a:extLst>
          </p:cNvPr>
          <p:cNvSpPr>
            <a:spLocks noGrp="1"/>
          </p:cNvSpPr>
          <p:nvPr>
            <p:ph idx="1"/>
          </p:nvPr>
        </p:nvSpPr>
        <p:spPr/>
        <p:txBody>
          <a:bodyPr/>
          <a:lstStyle/>
          <a:p>
            <a:r>
              <a:rPr lang="en-IE" dirty="0"/>
              <a:t>She wants to do her best for them and show them that she is on their side, but she faces bitter opposition from Mother Victoria and the women themselves.</a:t>
            </a:r>
          </a:p>
          <a:p>
            <a:r>
              <a:rPr lang="en-IE" dirty="0"/>
              <a:t>Ultimately, Sister Virginia comes to see that she is powerless in the face of the Catholic Church and the hostile feelings of the women.</a:t>
            </a:r>
          </a:p>
          <a:p>
            <a:r>
              <a:rPr lang="en-IE" dirty="0"/>
              <a:t>The women want their freedom and to be reunited with their babies, but all Sister Virginia can do is hand over the keys to the laundry.</a:t>
            </a:r>
          </a:p>
        </p:txBody>
      </p:sp>
    </p:spTree>
    <p:extLst>
      <p:ext uri="{BB962C8B-B14F-4D97-AF65-F5344CB8AC3E}">
        <p14:creationId xmlns:p14="http://schemas.microsoft.com/office/powerpoint/2010/main" val="3651474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DACE0-FE0D-4F96-A3C0-5D1BD0D0D004}"/>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03D0D6E6-D01C-4424-8EB2-1EDA7371AFF4}"/>
              </a:ext>
            </a:extLst>
          </p:cNvPr>
          <p:cNvSpPr>
            <a:spLocks noGrp="1"/>
          </p:cNvSpPr>
          <p:nvPr>
            <p:ph idx="1"/>
          </p:nvPr>
        </p:nvSpPr>
        <p:spPr/>
        <p:txBody>
          <a:bodyPr/>
          <a:lstStyle/>
          <a:p>
            <a:r>
              <a:rPr lang="en-IE" dirty="0"/>
              <a:t>Although this gives the women the chance to escape, it is too little too late. Cathy is dead and the other women have little hope of ever finding their children.</a:t>
            </a:r>
          </a:p>
          <a:p>
            <a:r>
              <a:rPr lang="en-IE" b="1" dirty="0"/>
              <a:t>While Kathy is at least left with memories of Tommy, Sister Virginia has no such consolation.</a:t>
            </a:r>
            <a:r>
              <a:rPr lang="en-IE" dirty="0"/>
              <a:t> </a:t>
            </a:r>
          </a:p>
          <a:p>
            <a:r>
              <a:rPr lang="en-IE" dirty="0"/>
              <a:t>The obstacles to her forming any kind of constructive, nurturing relationship with the women have proven too great to overcome, and all Sister Virginia’s good intentions for the women come to nothing in the end.</a:t>
            </a:r>
          </a:p>
        </p:txBody>
      </p:sp>
    </p:spTree>
    <p:extLst>
      <p:ext uri="{BB962C8B-B14F-4D97-AF65-F5344CB8AC3E}">
        <p14:creationId xmlns:p14="http://schemas.microsoft.com/office/powerpoint/2010/main" val="81644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0048B-6D94-4A98-BC70-9E1DEF736D8A}"/>
              </a:ext>
            </a:extLst>
          </p:cNvPr>
          <p:cNvSpPr>
            <a:spLocks noGrp="1"/>
          </p:cNvSpPr>
          <p:nvPr>
            <p:ph type="title"/>
          </p:nvPr>
        </p:nvSpPr>
        <p:spPr/>
        <p:txBody>
          <a:bodyPr/>
          <a:lstStyle/>
          <a:p>
            <a:r>
              <a:rPr lang="en-IE" dirty="0"/>
              <a:t>Complicated Relationships in </a:t>
            </a:r>
            <a:br>
              <a:rPr lang="en-IE" dirty="0"/>
            </a:br>
            <a:r>
              <a:rPr lang="en-IE" dirty="0"/>
              <a:t>‘Never Let Me Go’ by Kazuo Ishiguro</a:t>
            </a:r>
          </a:p>
        </p:txBody>
      </p:sp>
      <p:sp>
        <p:nvSpPr>
          <p:cNvPr id="3" name="Content Placeholder 2">
            <a:extLst>
              <a:ext uri="{FF2B5EF4-FFF2-40B4-BE49-F238E27FC236}">
                <a16:creationId xmlns:a16="http://schemas.microsoft.com/office/drawing/2014/main" id="{BE6A1545-D012-4807-B3FB-E9ABFED1EC75}"/>
              </a:ext>
            </a:extLst>
          </p:cNvPr>
          <p:cNvSpPr>
            <a:spLocks noGrp="1"/>
          </p:cNvSpPr>
          <p:nvPr>
            <p:ph idx="1"/>
          </p:nvPr>
        </p:nvSpPr>
        <p:spPr/>
        <p:txBody>
          <a:bodyPr/>
          <a:lstStyle/>
          <a:p>
            <a:r>
              <a:rPr lang="en-GB" dirty="0"/>
              <a:t>The relationship between Tommy and </a:t>
            </a:r>
            <a:r>
              <a:rPr lang="en-IE" dirty="0"/>
              <a:t>K</a:t>
            </a:r>
            <a:r>
              <a:rPr lang="en-GB" dirty="0" err="1"/>
              <a:t>athy</a:t>
            </a:r>
            <a:r>
              <a:rPr lang="en-GB" dirty="0"/>
              <a:t> is far from straight forward. Kathy cares for Tommy and her feelings for him grow when they reach their teenage years and their time in Hailsham is drawing to an end. </a:t>
            </a:r>
            <a:endParaRPr lang="en-IE" dirty="0"/>
          </a:p>
          <a:p>
            <a:r>
              <a:rPr lang="en-GB" dirty="0"/>
              <a:t>However, Cathy is a naturally reserved person and is no match for her manipulative friend </a:t>
            </a:r>
            <a:r>
              <a:rPr lang="en-IE" dirty="0"/>
              <a:t>Ruth</a:t>
            </a:r>
            <a:r>
              <a:rPr lang="en-GB" dirty="0"/>
              <a:t> who decides to make Tommy her boyfriend, not because she truly cares about him but because she likes the idea of being in a relationship. </a:t>
            </a:r>
            <a:endParaRPr lang="en-IE" dirty="0"/>
          </a:p>
        </p:txBody>
      </p:sp>
    </p:spTree>
    <p:extLst>
      <p:ext uri="{BB962C8B-B14F-4D97-AF65-F5344CB8AC3E}">
        <p14:creationId xmlns:p14="http://schemas.microsoft.com/office/powerpoint/2010/main" val="136400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E6D8A-B28B-46F9-BD4B-B1678BB2CAEF}"/>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FE9FE495-4914-4EB4-827B-715E0B5B111C}"/>
              </a:ext>
            </a:extLst>
          </p:cNvPr>
          <p:cNvSpPr>
            <a:spLocks noGrp="1"/>
          </p:cNvSpPr>
          <p:nvPr>
            <p:ph idx="1"/>
          </p:nvPr>
        </p:nvSpPr>
        <p:spPr/>
        <p:txBody>
          <a:bodyPr/>
          <a:lstStyle/>
          <a:p>
            <a:r>
              <a:rPr lang="en-GB" dirty="0"/>
              <a:t>This love triangle is complicated by the fact that Ruth is </a:t>
            </a:r>
            <a:r>
              <a:rPr lang="en-IE" dirty="0"/>
              <a:t>K</a:t>
            </a:r>
            <a:r>
              <a:rPr lang="en-GB" dirty="0" err="1"/>
              <a:t>athy's</a:t>
            </a:r>
            <a:r>
              <a:rPr lang="en-GB" dirty="0"/>
              <a:t> best friend. Despite their friendship, Ruth does her best to drive a wedge between Kathy and Tommy</a:t>
            </a:r>
            <a:r>
              <a:rPr lang="en-IE" dirty="0"/>
              <a:t>.</a:t>
            </a:r>
          </a:p>
          <a:p>
            <a:r>
              <a:rPr lang="en-IE" dirty="0"/>
              <a:t>W</a:t>
            </a:r>
            <a:r>
              <a:rPr lang="en-GB" dirty="0"/>
              <a:t>hen </a:t>
            </a:r>
            <a:r>
              <a:rPr lang="en-IE" dirty="0"/>
              <a:t>the</a:t>
            </a:r>
            <a:r>
              <a:rPr lang="en-GB" dirty="0"/>
              <a:t> three are at the </a:t>
            </a:r>
            <a:r>
              <a:rPr lang="en-IE" dirty="0"/>
              <a:t>C</a:t>
            </a:r>
            <a:r>
              <a:rPr lang="en-GB" dirty="0" err="1"/>
              <a:t>ottages</a:t>
            </a:r>
            <a:r>
              <a:rPr lang="en-GB" dirty="0"/>
              <a:t> they take a day trip to Norfolk. While they are there, Tommy goes to great trouble to find a copy of a music tape that Kathy lost some years before. Kathy is deeply moved by his thoughtfulness. </a:t>
            </a:r>
            <a:endParaRPr lang="en-IE" dirty="0"/>
          </a:p>
          <a:p>
            <a:r>
              <a:rPr lang="en-GB" dirty="0"/>
              <a:t>It is apparent that Tommy cares for Cathy too when he expresses his disappointment at not finding the tape by himself </a:t>
            </a:r>
            <a:r>
              <a:rPr lang="en-IE" dirty="0"/>
              <a:t>– </a:t>
            </a:r>
            <a:r>
              <a:rPr lang="en-GB" dirty="0"/>
              <a:t>he had imagined seeing the look on her face when he handed it to her. </a:t>
            </a:r>
            <a:endParaRPr lang="en-IE" dirty="0"/>
          </a:p>
        </p:txBody>
      </p:sp>
    </p:spTree>
    <p:extLst>
      <p:ext uri="{BB962C8B-B14F-4D97-AF65-F5344CB8AC3E}">
        <p14:creationId xmlns:p14="http://schemas.microsoft.com/office/powerpoint/2010/main" val="1490084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56F30-B552-4396-9B52-A278E84A4354}"/>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40B8C964-9A78-4D1C-9ED1-F24E2AC31983}"/>
              </a:ext>
            </a:extLst>
          </p:cNvPr>
          <p:cNvSpPr>
            <a:spLocks noGrp="1"/>
          </p:cNvSpPr>
          <p:nvPr>
            <p:ph idx="1"/>
          </p:nvPr>
        </p:nvSpPr>
        <p:spPr/>
        <p:txBody>
          <a:bodyPr/>
          <a:lstStyle/>
          <a:p>
            <a:r>
              <a:rPr lang="en-GB" dirty="0"/>
              <a:t>Ruth is aware of the growing closeness between Kathy and Tommy. Spitefully, she manipulates </a:t>
            </a:r>
            <a:r>
              <a:rPr lang="en-IE" dirty="0"/>
              <a:t>K</a:t>
            </a:r>
            <a:r>
              <a:rPr lang="en-GB" dirty="0" err="1"/>
              <a:t>athy</a:t>
            </a:r>
            <a:r>
              <a:rPr lang="en-GB" dirty="0"/>
              <a:t> into agreeing that the artwork Tommy has taken such trouble to produce is no good, and then she tells Tommy this. </a:t>
            </a:r>
            <a:endParaRPr lang="en-IE" dirty="0"/>
          </a:p>
          <a:p>
            <a:r>
              <a:rPr lang="en-GB" dirty="0"/>
              <a:t>In an equally cruel move, Ruth devastates </a:t>
            </a:r>
            <a:r>
              <a:rPr lang="en-IE" dirty="0"/>
              <a:t>Kathy</a:t>
            </a:r>
            <a:r>
              <a:rPr lang="en-GB" dirty="0"/>
              <a:t> by telling her Tommy would never consider her as a potential girlfriend because she has slept with casual boyfriends. </a:t>
            </a:r>
            <a:endParaRPr lang="en-IE" dirty="0"/>
          </a:p>
          <a:p>
            <a:r>
              <a:rPr lang="en-IE" dirty="0"/>
              <a:t>Ruth’s</a:t>
            </a:r>
            <a:r>
              <a:rPr lang="en-GB" dirty="0"/>
              <a:t> determination to keep Tommy and </a:t>
            </a:r>
            <a:r>
              <a:rPr lang="en-IE" dirty="0"/>
              <a:t>K</a:t>
            </a:r>
            <a:r>
              <a:rPr lang="en-GB" dirty="0" err="1"/>
              <a:t>athy</a:t>
            </a:r>
            <a:r>
              <a:rPr lang="en-GB" dirty="0"/>
              <a:t> apart pays off and Kathy applies to start her career training so she can get away from this unhappy, complicated situation. </a:t>
            </a:r>
            <a:endParaRPr lang="en-IE" dirty="0"/>
          </a:p>
        </p:txBody>
      </p:sp>
    </p:spTree>
    <p:extLst>
      <p:ext uri="{BB962C8B-B14F-4D97-AF65-F5344CB8AC3E}">
        <p14:creationId xmlns:p14="http://schemas.microsoft.com/office/powerpoint/2010/main" val="315857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4DDB7-A033-4C92-AADA-58E7EE788B11}"/>
              </a:ext>
            </a:extLst>
          </p:cNvPr>
          <p:cNvSpPr>
            <a:spLocks noGrp="1"/>
          </p:cNvSpPr>
          <p:nvPr>
            <p:ph type="title"/>
          </p:nvPr>
        </p:nvSpPr>
        <p:spPr/>
        <p:txBody>
          <a:bodyPr/>
          <a:lstStyle/>
          <a:p>
            <a:r>
              <a:rPr lang="en-IE" dirty="0"/>
              <a:t>Complicated Relationships:</a:t>
            </a:r>
            <a:br>
              <a:rPr lang="en-IE" dirty="0"/>
            </a:br>
            <a:r>
              <a:rPr lang="en-IE" dirty="0"/>
              <a:t>Brooklyn + Never Let Me Go</a:t>
            </a:r>
          </a:p>
        </p:txBody>
      </p:sp>
      <p:sp>
        <p:nvSpPr>
          <p:cNvPr id="3" name="Content Placeholder 2">
            <a:extLst>
              <a:ext uri="{FF2B5EF4-FFF2-40B4-BE49-F238E27FC236}">
                <a16:creationId xmlns:a16="http://schemas.microsoft.com/office/drawing/2014/main" id="{A05F5737-5631-4A36-ADCD-4C7F3DC70136}"/>
              </a:ext>
            </a:extLst>
          </p:cNvPr>
          <p:cNvSpPr>
            <a:spLocks noGrp="1"/>
          </p:cNvSpPr>
          <p:nvPr>
            <p:ph idx="1"/>
          </p:nvPr>
        </p:nvSpPr>
        <p:spPr/>
        <p:txBody>
          <a:bodyPr/>
          <a:lstStyle/>
          <a:p>
            <a:r>
              <a:rPr lang="en-GB" b="1" dirty="0"/>
              <a:t>The relationship between </a:t>
            </a:r>
            <a:r>
              <a:rPr lang="en-IE" b="1" dirty="0"/>
              <a:t>Eilis</a:t>
            </a:r>
            <a:r>
              <a:rPr lang="en-GB" b="1" dirty="0"/>
              <a:t> and Tony is</a:t>
            </a:r>
            <a:r>
              <a:rPr lang="en-IE" b="1" dirty="0"/>
              <a:t>,</a:t>
            </a:r>
            <a:r>
              <a:rPr lang="en-GB" b="1" dirty="0"/>
              <a:t> initially, much more straight forward than that of Kathy and Tommy because Tony is upfront about his feelings and the pair begins dating after their first meeting. </a:t>
            </a:r>
            <a:endParaRPr lang="en-IE" b="1" dirty="0"/>
          </a:p>
          <a:p>
            <a:r>
              <a:rPr lang="en-GB" b="1" dirty="0"/>
              <a:t>However, the course of true love does not run smoothly in the film anymore than it does in the novel. In both cases, it is a third person who threatens the relationship. </a:t>
            </a:r>
            <a:r>
              <a:rPr lang="en-IE" b="1" dirty="0"/>
              <a:t> </a:t>
            </a:r>
            <a:r>
              <a:rPr lang="en-GB" b="1" dirty="0"/>
              <a:t>In </a:t>
            </a:r>
            <a:r>
              <a:rPr lang="en-IE" b="1" dirty="0"/>
              <a:t>‘N</a:t>
            </a:r>
            <a:r>
              <a:rPr lang="en-GB" b="1" dirty="0"/>
              <a:t>ever </a:t>
            </a:r>
            <a:r>
              <a:rPr lang="en-IE" b="1" dirty="0"/>
              <a:t>L</a:t>
            </a:r>
            <a:r>
              <a:rPr lang="en-GB" b="1" dirty="0"/>
              <a:t>et </a:t>
            </a:r>
            <a:r>
              <a:rPr lang="en-IE" b="1" dirty="0"/>
              <a:t>M</a:t>
            </a:r>
            <a:r>
              <a:rPr lang="en-GB" b="1" dirty="0"/>
              <a:t>e </a:t>
            </a:r>
            <a:r>
              <a:rPr lang="en-IE" b="1" dirty="0"/>
              <a:t>G</a:t>
            </a:r>
            <a:r>
              <a:rPr lang="en-GB" b="1" dirty="0"/>
              <a:t>o</a:t>
            </a:r>
            <a:r>
              <a:rPr lang="en-IE" b="1" dirty="0"/>
              <a:t>’</a:t>
            </a:r>
            <a:r>
              <a:rPr lang="en-GB" b="1" dirty="0"/>
              <a:t>, </a:t>
            </a:r>
            <a:r>
              <a:rPr lang="en-IE" b="1" dirty="0"/>
              <a:t>Ruth</a:t>
            </a:r>
            <a:r>
              <a:rPr lang="en-GB" b="1" dirty="0"/>
              <a:t> does this deliberately but in ‘Brooklyn’, the third person is entirely unaware that they are coming between two people. </a:t>
            </a:r>
            <a:endParaRPr lang="en-IE" b="1" dirty="0"/>
          </a:p>
        </p:txBody>
      </p:sp>
    </p:spTree>
    <p:extLst>
      <p:ext uri="{BB962C8B-B14F-4D97-AF65-F5344CB8AC3E}">
        <p14:creationId xmlns:p14="http://schemas.microsoft.com/office/powerpoint/2010/main" val="1706890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03454-EA76-446A-9FE1-9F7FE8D4B74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A8E95363-12CC-4157-9607-7E6490C03BCC}"/>
              </a:ext>
            </a:extLst>
          </p:cNvPr>
          <p:cNvSpPr>
            <a:spLocks noGrp="1"/>
          </p:cNvSpPr>
          <p:nvPr>
            <p:ph idx="1"/>
          </p:nvPr>
        </p:nvSpPr>
        <p:spPr/>
        <p:txBody>
          <a:bodyPr>
            <a:normAutofit lnSpcReduction="10000"/>
          </a:bodyPr>
          <a:lstStyle/>
          <a:p>
            <a:r>
              <a:rPr lang="en-IE" dirty="0"/>
              <a:t>Eilis m</a:t>
            </a:r>
            <a:r>
              <a:rPr lang="en-GB" dirty="0" err="1"/>
              <a:t>eets</a:t>
            </a:r>
            <a:r>
              <a:rPr lang="en-GB" dirty="0"/>
              <a:t> Jim Farrell when she returns to Ireland after her sister's death. The situation is complicated further by the obvious contrast between Tony and Jim. Jim is far better educated and E</a:t>
            </a:r>
            <a:r>
              <a:rPr lang="en-IE" dirty="0" err="1"/>
              <a:t>i</a:t>
            </a:r>
            <a:r>
              <a:rPr lang="en-GB" dirty="0" err="1"/>
              <a:t>lis</a:t>
            </a:r>
            <a:r>
              <a:rPr lang="en-GB" dirty="0"/>
              <a:t> admires how </a:t>
            </a:r>
            <a:r>
              <a:rPr lang="en-IE" dirty="0"/>
              <a:t>“</a:t>
            </a:r>
            <a:r>
              <a:rPr lang="en-GB" dirty="0"/>
              <a:t>Ca</a:t>
            </a:r>
            <a:r>
              <a:rPr lang="en-IE" dirty="0"/>
              <a:t>l</a:t>
            </a:r>
            <a:r>
              <a:rPr lang="en-GB" dirty="0"/>
              <a:t>m and civilised and charming</a:t>
            </a:r>
            <a:r>
              <a:rPr lang="en-IE" dirty="0"/>
              <a:t>” </a:t>
            </a:r>
            <a:r>
              <a:rPr lang="en-GB" dirty="0"/>
              <a:t>he is</a:t>
            </a:r>
            <a:r>
              <a:rPr lang="en-IE" dirty="0"/>
              <a:t>.</a:t>
            </a:r>
          </a:p>
          <a:p>
            <a:r>
              <a:rPr lang="en-IE" dirty="0"/>
              <a:t>T</a:t>
            </a:r>
            <a:r>
              <a:rPr lang="en-GB" dirty="0"/>
              <a:t>he difference between the two men is painfully clear when Tony begins writing to </a:t>
            </a:r>
            <a:r>
              <a:rPr lang="en-IE" dirty="0"/>
              <a:t>Eilis</a:t>
            </a:r>
            <a:r>
              <a:rPr lang="en-GB" dirty="0"/>
              <a:t>. His letters are childish, awkward and unsophisticated and the gap between the young couple widens. </a:t>
            </a:r>
            <a:endParaRPr lang="en-IE" dirty="0"/>
          </a:p>
          <a:p>
            <a:r>
              <a:rPr lang="en-GB" dirty="0"/>
              <a:t>Soon Eilis stops opening Tony's letters. She sees more and more of Jim, much to the delight of their families and friends, all of whom hope the two will marry and that Eilis will settle down in Enniscorthy again as a result. </a:t>
            </a:r>
            <a:endParaRPr lang="en-IE" dirty="0"/>
          </a:p>
        </p:txBody>
      </p:sp>
    </p:spTree>
    <p:extLst>
      <p:ext uri="{BB962C8B-B14F-4D97-AF65-F5344CB8AC3E}">
        <p14:creationId xmlns:p14="http://schemas.microsoft.com/office/powerpoint/2010/main" val="2825192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102F8-13C8-426C-BF1D-4D27582FE028}"/>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D784C969-AC30-4EC9-93EC-9AD0867A493D}"/>
              </a:ext>
            </a:extLst>
          </p:cNvPr>
          <p:cNvSpPr>
            <a:spLocks noGrp="1"/>
          </p:cNvSpPr>
          <p:nvPr>
            <p:ph idx="1"/>
          </p:nvPr>
        </p:nvSpPr>
        <p:spPr/>
        <p:txBody>
          <a:bodyPr/>
          <a:lstStyle/>
          <a:p>
            <a:r>
              <a:rPr lang="en-GB" b="1" dirty="0"/>
              <a:t>Just as it seems as if Kathy and Tommy will never get together after Ruth deliberately tells </a:t>
            </a:r>
            <a:r>
              <a:rPr lang="en-IE" b="1" dirty="0"/>
              <a:t>K</a:t>
            </a:r>
            <a:r>
              <a:rPr lang="en-GB" b="1" dirty="0" err="1"/>
              <a:t>athy</a:t>
            </a:r>
            <a:r>
              <a:rPr lang="en-GB" b="1" dirty="0"/>
              <a:t> that Tommy looks down on her for sleeping with other men, so it seems as if the relationship between </a:t>
            </a:r>
            <a:r>
              <a:rPr lang="en-IE" b="1" dirty="0"/>
              <a:t>Eilis</a:t>
            </a:r>
            <a:r>
              <a:rPr lang="en-GB" b="1" dirty="0"/>
              <a:t> and Tony is doomed at this stage in the text. </a:t>
            </a:r>
            <a:endParaRPr lang="en-IE" b="1" dirty="0"/>
          </a:p>
          <a:p>
            <a:r>
              <a:rPr lang="en-GB" b="1" dirty="0"/>
              <a:t>In both texts, the physical distance between the two people makes it even more unlikely that they will ever reconcile. Kathy leaves the </a:t>
            </a:r>
            <a:r>
              <a:rPr lang="en-IE" b="1" dirty="0"/>
              <a:t>C</a:t>
            </a:r>
            <a:r>
              <a:rPr lang="en-GB" b="1" dirty="0" err="1"/>
              <a:t>ottages</a:t>
            </a:r>
            <a:r>
              <a:rPr lang="en-GB" b="1" dirty="0"/>
              <a:t> to travel around England as a carer and </a:t>
            </a:r>
            <a:r>
              <a:rPr lang="en-IE" b="1" dirty="0"/>
              <a:t>Eilis</a:t>
            </a:r>
            <a:r>
              <a:rPr lang="en-GB" b="1" dirty="0"/>
              <a:t> is 3000 miles away from New York and Tony. There seems no hope of a happy ending in either case. </a:t>
            </a:r>
            <a:endParaRPr lang="en-IE" b="1" dirty="0"/>
          </a:p>
        </p:txBody>
      </p:sp>
    </p:spTree>
    <p:extLst>
      <p:ext uri="{BB962C8B-B14F-4D97-AF65-F5344CB8AC3E}">
        <p14:creationId xmlns:p14="http://schemas.microsoft.com/office/powerpoint/2010/main" val="367171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06625-367C-4615-A5C6-E4CA15E4819D}"/>
              </a:ext>
            </a:extLst>
          </p:cNvPr>
          <p:cNvSpPr>
            <a:spLocks noGrp="1"/>
          </p:cNvSpPr>
          <p:nvPr>
            <p:ph type="title"/>
          </p:nvPr>
        </p:nvSpPr>
        <p:spPr/>
        <p:txBody>
          <a:bodyPr/>
          <a:lstStyle/>
          <a:p>
            <a:r>
              <a:rPr lang="en-IE" dirty="0"/>
              <a:t>Complicated Relationships:</a:t>
            </a:r>
            <a:br>
              <a:rPr lang="en-IE" dirty="0"/>
            </a:br>
            <a:r>
              <a:rPr lang="en-IE" dirty="0"/>
              <a:t>Eclipsed + Never Let Me Go + Brooklyn </a:t>
            </a:r>
          </a:p>
        </p:txBody>
      </p:sp>
      <p:sp>
        <p:nvSpPr>
          <p:cNvPr id="3" name="Content Placeholder 2">
            <a:extLst>
              <a:ext uri="{FF2B5EF4-FFF2-40B4-BE49-F238E27FC236}">
                <a16:creationId xmlns:a16="http://schemas.microsoft.com/office/drawing/2014/main" id="{66B97C90-1B96-4BAE-80CD-D2DC491E2225}"/>
              </a:ext>
            </a:extLst>
          </p:cNvPr>
          <p:cNvSpPr>
            <a:spLocks noGrp="1"/>
          </p:cNvSpPr>
          <p:nvPr>
            <p:ph idx="1"/>
          </p:nvPr>
        </p:nvSpPr>
        <p:spPr/>
        <p:txBody>
          <a:bodyPr/>
          <a:lstStyle/>
          <a:p>
            <a:r>
              <a:rPr lang="en-GB" b="1" dirty="0"/>
              <a:t>The relationship between </a:t>
            </a:r>
            <a:r>
              <a:rPr lang="en-IE" b="1" dirty="0"/>
              <a:t>S</a:t>
            </a:r>
            <a:r>
              <a:rPr lang="en-GB" b="1" dirty="0" err="1"/>
              <a:t>ister</a:t>
            </a:r>
            <a:r>
              <a:rPr lang="en-GB" b="1" dirty="0"/>
              <a:t> Virginia and the women in the laundry is not a romantic relationship, like those in the other two texts, but it is just as complicated. </a:t>
            </a:r>
            <a:r>
              <a:rPr lang="en-GB" dirty="0"/>
              <a:t>Sister Virginia cares for the women and wants to do all she can to help them. </a:t>
            </a:r>
            <a:endParaRPr lang="en-IE" dirty="0"/>
          </a:p>
          <a:p>
            <a:r>
              <a:rPr lang="en-GB" b="1" dirty="0"/>
              <a:t>However, there is a similarity between this situation and that in the novel and film: a third person </a:t>
            </a:r>
            <a:r>
              <a:rPr lang="en-IE" b="1" dirty="0"/>
              <a:t>– M</a:t>
            </a:r>
            <a:r>
              <a:rPr lang="en-GB" b="1" dirty="0"/>
              <a:t>other Victoria in this case </a:t>
            </a:r>
            <a:r>
              <a:rPr lang="en-IE" b="1" dirty="0"/>
              <a:t>– </a:t>
            </a:r>
            <a:r>
              <a:rPr lang="en-GB" b="1" dirty="0"/>
              <a:t>threatens the relationship. The danger posed by </a:t>
            </a:r>
            <a:r>
              <a:rPr lang="en-IE" b="1" dirty="0"/>
              <a:t>M</a:t>
            </a:r>
            <a:r>
              <a:rPr lang="en-GB" b="1" dirty="0"/>
              <a:t>other Victoria is more similar to that posed by Ruth in </a:t>
            </a:r>
            <a:r>
              <a:rPr lang="en-IE" b="1" dirty="0"/>
              <a:t>‘Never Let Me Go’ than Jim </a:t>
            </a:r>
            <a:r>
              <a:rPr lang="en-GB" b="1" dirty="0"/>
              <a:t>in </a:t>
            </a:r>
            <a:r>
              <a:rPr lang="en-IE" b="1" dirty="0"/>
              <a:t>‘</a:t>
            </a:r>
            <a:r>
              <a:rPr lang="en-GB" b="1" dirty="0"/>
              <a:t>Brooklyn</a:t>
            </a:r>
            <a:r>
              <a:rPr lang="en-IE" b="1" dirty="0"/>
              <a:t>’</a:t>
            </a:r>
            <a:r>
              <a:rPr lang="en-GB" b="1" dirty="0"/>
              <a:t> because</a:t>
            </a:r>
            <a:r>
              <a:rPr lang="en-IE" b="1" dirty="0"/>
              <a:t>, </a:t>
            </a:r>
            <a:r>
              <a:rPr lang="en-GB" b="1" dirty="0"/>
              <a:t>like Ruth, </a:t>
            </a:r>
            <a:r>
              <a:rPr lang="en-IE" b="1" dirty="0"/>
              <a:t>M</a:t>
            </a:r>
            <a:r>
              <a:rPr lang="en-GB" b="1" dirty="0"/>
              <a:t>other Victoria knows exactly what she is doing. </a:t>
            </a:r>
            <a:endParaRPr lang="en-IE" b="1" dirty="0"/>
          </a:p>
        </p:txBody>
      </p:sp>
    </p:spTree>
    <p:extLst>
      <p:ext uri="{BB962C8B-B14F-4D97-AF65-F5344CB8AC3E}">
        <p14:creationId xmlns:p14="http://schemas.microsoft.com/office/powerpoint/2010/main" val="3420211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1895</Words>
  <Application>Microsoft Office PowerPoint</Application>
  <PresentationFormat>Widescreen</PresentationFormat>
  <Paragraphs>53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Theme of Relationships  Key Moments in the Three Texts</vt:lpstr>
      <vt:lpstr>Section 1:  The Relationships in the Three Texts are COMPLICATED</vt:lpstr>
      <vt:lpstr>Complicated Relationships in  ‘Never Let Me Go’ by Kazuo Ishiguro</vt:lpstr>
      <vt:lpstr>PowerPoint Presentation</vt:lpstr>
      <vt:lpstr>PowerPoint Presentation</vt:lpstr>
      <vt:lpstr>Complicated Relationships: Brooklyn + Never Let Me Go</vt:lpstr>
      <vt:lpstr>PowerPoint Presentation</vt:lpstr>
      <vt:lpstr>PowerPoint Presentation</vt:lpstr>
      <vt:lpstr>Complicated Relationships: Eclipsed + Never Let Me Go + Brooklyn </vt:lpstr>
      <vt:lpstr>PowerPoint Presentation</vt:lpstr>
      <vt:lpstr>PowerPoint Presentation</vt:lpstr>
      <vt:lpstr>PowerPoint Presentation</vt:lpstr>
      <vt:lpstr>Section 2: Some Relationships have a more Successful Outcome than others.</vt:lpstr>
      <vt:lpstr>Successful Outcome: ‘Never Let Me Go’</vt:lpstr>
      <vt:lpstr>PowerPoint Presentation</vt:lpstr>
      <vt:lpstr>Successful Outcome: ‘Brooklyn’ + ‘Never Let Me Go’</vt:lpstr>
      <vt:lpstr>PowerPoint Presentation</vt:lpstr>
      <vt:lpstr>PowerPoint Presentation</vt:lpstr>
      <vt:lpstr>Successful Outcome: ‘Eclipsed’ + ‘Never Let Me Go’ + ‘Brooklyn’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of Relationships  Key Moments in the Three Texts</dc:title>
  <dc:creator>Ciara Deasy</dc:creator>
  <cp:lastModifiedBy>Ciara Deasy</cp:lastModifiedBy>
  <cp:revision>2</cp:revision>
  <dcterms:created xsi:type="dcterms:W3CDTF">2020-11-11T10:00:46Z</dcterms:created>
  <dcterms:modified xsi:type="dcterms:W3CDTF">2020-11-11T10:02:27Z</dcterms:modified>
</cp:coreProperties>
</file>