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3F08-77E7-447A-B405-F8BF948985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99C09326-4E11-4BDA-A073-544DF8A88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9B30E7F-0DA4-4A82-BCE4-9123232A45F1}"/>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3D121AF4-C926-417B-923A-F8365DE4DB7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C337106-3DE3-45A9-ACB5-52CD230F1A4B}"/>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269569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9AF0-0606-4BF0-8A9F-3D69AEB8FF6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746D118-D893-4643-B92C-E71120C37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EFB93B0-1A47-487D-A70F-9A784B4CE2C7}"/>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CB7682A0-BC44-4116-BB8D-EE87C784D11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EFF6F8D-7D0F-4E3F-A09F-855584434D6C}"/>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49064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09E23-139A-4340-885B-9A8C219A3D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4E4B0F8-9811-4282-9F25-370EFBD27F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A50B537-7F5C-49CC-90B3-1A8695661E32}"/>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9CABB13F-A41B-47AE-B989-5F48EFEC413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68BF3C5-636F-457C-94DC-FF29D56B232B}"/>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81051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B3DC-4CEB-4398-8925-32C185405F8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5D82397-8814-42E3-A1A7-465CD0EBE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62B7317-1A11-4E72-ADEB-D14AA2BD6493}"/>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129E1202-A565-4F41-910E-A20290C6CFA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0E7B193-D636-465E-9F3B-4525043523CA}"/>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115043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4225C-4C82-444D-9C21-BFF5137927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5F538C6-D824-4E4B-8511-C049EDF9DB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997105-6450-4397-9E5F-A02897DC009C}"/>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C675278E-28E2-4B6C-B1D3-5BFEB7EEBD6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F7121B7-F290-4C86-A49D-BB38FFDE190A}"/>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330517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D074-9FBD-4CF8-8079-2A4361C6558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95AAB2A-0019-4025-B853-75B30C7D6B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D2D20FB8-F1DD-4EC5-AAE8-00B9F5090C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5546CA3-18CA-46E2-984F-7E98A970779B}"/>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6" name="Footer Placeholder 5">
            <a:extLst>
              <a:ext uri="{FF2B5EF4-FFF2-40B4-BE49-F238E27FC236}">
                <a16:creationId xmlns:a16="http://schemas.microsoft.com/office/drawing/2014/main" id="{CC53BD1B-2FF4-446E-B70A-E0FF5B8A716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67D5510-1369-4688-96F9-E6BE247F3BC8}"/>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272535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FD4C-2050-4D91-B89F-9EC4864AA73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3CE9550-DFAD-4CDE-8E65-42EA111AD7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FC31F5-AD29-4C61-9A35-B9A97CC7EF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F65D8C5-FDFE-4C56-B36A-8F55E461B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152578-05E8-4E31-930F-7479580B9C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F21CCD3-863A-4A7E-852E-DAF2061C12A9}"/>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8" name="Footer Placeholder 7">
            <a:extLst>
              <a:ext uri="{FF2B5EF4-FFF2-40B4-BE49-F238E27FC236}">
                <a16:creationId xmlns:a16="http://schemas.microsoft.com/office/drawing/2014/main" id="{336C6BA0-E585-47B9-9CAD-C16AADF27D2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0983F8B-2795-492C-8FF4-603475419A0E}"/>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235777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97A5B-C1C2-49EC-A178-2EF5D43D70F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4D840F5-265E-4A51-B38A-8024B071C4A5}"/>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4" name="Footer Placeholder 3">
            <a:extLst>
              <a:ext uri="{FF2B5EF4-FFF2-40B4-BE49-F238E27FC236}">
                <a16:creationId xmlns:a16="http://schemas.microsoft.com/office/drawing/2014/main" id="{D992F66C-1085-40F5-A699-E6D78A431A6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C40B990-4B60-49BD-BFB8-A779DD06FD5C}"/>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331113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42DF7E-D335-4879-8628-6D7BD3820606}"/>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3" name="Footer Placeholder 2">
            <a:extLst>
              <a:ext uri="{FF2B5EF4-FFF2-40B4-BE49-F238E27FC236}">
                <a16:creationId xmlns:a16="http://schemas.microsoft.com/office/drawing/2014/main" id="{6AEA2492-69EA-4347-919C-8B00C33D94B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4E5A32A-EF61-4279-8889-5F5BFA296F55}"/>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356576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9180A-E1CC-4279-8131-9BDDED1212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FA7178D5-5FB5-4706-832F-BA00E84C47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347E7F9-1A2E-4769-B65F-B42EE329B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2DFD9-C796-4DDE-9C02-C3DF0CE9FA38}"/>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6" name="Footer Placeholder 5">
            <a:extLst>
              <a:ext uri="{FF2B5EF4-FFF2-40B4-BE49-F238E27FC236}">
                <a16:creationId xmlns:a16="http://schemas.microsoft.com/office/drawing/2014/main" id="{747F82E9-7DC2-43EA-9639-0AC938A07E6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ACBD837-345B-49A0-B75D-85BC8B420BBC}"/>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151835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E5AAC-D1AA-4830-B0C3-0B36BE5968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C2C19693-DDD4-4D21-8657-F9A8C9A332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0469C46-91C6-4230-A0AC-83F64197AB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16225-D2C7-4824-8FAD-DD75A5F9EDE6}"/>
              </a:ext>
            </a:extLst>
          </p:cNvPr>
          <p:cNvSpPr>
            <a:spLocks noGrp="1"/>
          </p:cNvSpPr>
          <p:nvPr>
            <p:ph type="dt" sz="half" idx="10"/>
          </p:nvPr>
        </p:nvSpPr>
        <p:spPr/>
        <p:txBody>
          <a:bodyPr/>
          <a:lstStyle/>
          <a:p>
            <a:fld id="{37EE4424-AE3D-4297-9765-E0F8F46E29BC}" type="datetimeFigureOut">
              <a:rPr lang="en-IE" smtClean="0"/>
              <a:t>11/11/2020</a:t>
            </a:fld>
            <a:endParaRPr lang="en-IE"/>
          </a:p>
        </p:txBody>
      </p:sp>
      <p:sp>
        <p:nvSpPr>
          <p:cNvPr id="6" name="Footer Placeholder 5">
            <a:extLst>
              <a:ext uri="{FF2B5EF4-FFF2-40B4-BE49-F238E27FC236}">
                <a16:creationId xmlns:a16="http://schemas.microsoft.com/office/drawing/2014/main" id="{F1E35D62-6164-4967-AC2E-9444FE66F91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6216AA5-8EAC-42F9-AB65-22E93A8A5866}"/>
              </a:ext>
            </a:extLst>
          </p:cNvPr>
          <p:cNvSpPr>
            <a:spLocks noGrp="1"/>
          </p:cNvSpPr>
          <p:nvPr>
            <p:ph type="sldNum" sz="quarter" idx="12"/>
          </p:nvPr>
        </p:nvSpPr>
        <p:spPr/>
        <p:txBody>
          <a:bodyPr/>
          <a:lstStyle/>
          <a:p>
            <a:fld id="{0C732972-155D-4F6D-B850-1D86A1F07D9C}" type="slidenum">
              <a:rPr lang="en-IE" smtClean="0"/>
              <a:t>‹#›</a:t>
            </a:fld>
            <a:endParaRPr lang="en-IE"/>
          </a:p>
        </p:txBody>
      </p:sp>
    </p:spTree>
    <p:extLst>
      <p:ext uri="{BB962C8B-B14F-4D97-AF65-F5344CB8AC3E}">
        <p14:creationId xmlns:p14="http://schemas.microsoft.com/office/powerpoint/2010/main" val="146489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D2873D-9636-4EF1-BC4F-DBD8AB4C5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A10A33E-1C5B-496E-A33F-50F89FC62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2799747-4704-4BD2-9403-D6A256A830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E4424-AE3D-4297-9765-E0F8F46E29BC}" type="datetimeFigureOut">
              <a:rPr lang="en-IE" smtClean="0"/>
              <a:t>11/11/2020</a:t>
            </a:fld>
            <a:endParaRPr lang="en-IE"/>
          </a:p>
        </p:txBody>
      </p:sp>
      <p:sp>
        <p:nvSpPr>
          <p:cNvPr id="5" name="Footer Placeholder 4">
            <a:extLst>
              <a:ext uri="{FF2B5EF4-FFF2-40B4-BE49-F238E27FC236}">
                <a16:creationId xmlns:a16="http://schemas.microsoft.com/office/drawing/2014/main" id="{4F31B4FC-5E8B-4014-A299-68C4BE58D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D10782C2-AB1C-4451-91EA-F9D5616BA1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32972-155D-4F6D-B850-1D86A1F07D9C}" type="slidenum">
              <a:rPr lang="en-IE" smtClean="0"/>
              <a:t>‹#›</a:t>
            </a:fld>
            <a:endParaRPr lang="en-IE"/>
          </a:p>
        </p:txBody>
      </p:sp>
    </p:spTree>
    <p:extLst>
      <p:ext uri="{BB962C8B-B14F-4D97-AF65-F5344CB8AC3E}">
        <p14:creationId xmlns:p14="http://schemas.microsoft.com/office/powerpoint/2010/main" val="3165518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enslaved women of Ireland – a review of Eclipsed | kawarthaNOW">
            <a:extLst>
              <a:ext uri="{FF2B5EF4-FFF2-40B4-BE49-F238E27FC236}">
                <a16:creationId xmlns:a16="http://schemas.microsoft.com/office/drawing/2014/main" id="{30B83096-EA17-4CFF-AED4-803961BDB5AA}"/>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3560" b="2170"/>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B65CC12-9FF8-4A46-AA61-8D4294C680CB}"/>
              </a:ext>
            </a:extLst>
          </p:cNvPr>
          <p:cNvSpPr>
            <a:spLocks noGrp="1"/>
          </p:cNvSpPr>
          <p:nvPr>
            <p:ph type="ctrTitle"/>
          </p:nvPr>
        </p:nvSpPr>
        <p:spPr>
          <a:xfrm>
            <a:off x="1524000" y="1122362"/>
            <a:ext cx="9144000" cy="2900518"/>
          </a:xfrm>
        </p:spPr>
        <p:txBody>
          <a:bodyPr>
            <a:normAutofit/>
          </a:bodyPr>
          <a:lstStyle/>
          <a:p>
            <a:r>
              <a:rPr lang="en-IE" sz="8000" dirty="0">
                <a:solidFill>
                  <a:srgbClr val="FFFFFF"/>
                </a:solidFill>
              </a:rPr>
              <a:t>Mode: Relationships</a:t>
            </a:r>
            <a:br>
              <a:rPr lang="en-IE" sz="8000" dirty="0">
                <a:solidFill>
                  <a:srgbClr val="FFFFFF"/>
                </a:solidFill>
              </a:rPr>
            </a:br>
            <a:r>
              <a:rPr lang="en-IE" sz="8000" dirty="0">
                <a:solidFill>
                  <a:srgbClr val="FFFFFF"/>
                </a:solidFill>
              </a:rPr>
              <a:t>‘Eclipsed’</a:t>
            </a:r>
          </a:p>
        </p:txBody>
      </p:sp>
      <p:sp>
        <p:nvSpPr>
          <p:cNvPr id="3" name="Subtitle 2">
            <a:extLst>
              <a:ext uri="{FF2B5EF4-FFF2-40B4-BE49-F238E27FC236}">
                <a16:creationId xmlns:a16="http://schemas.microsoft.com/office/drawing/2014/main" id="{87BD7C34-EA0F-4A9C-AE6D-CE1228AFC0A3}"/>
              </a:ext>
            </a:extLst>
          </p:cNvPr>
          <p:cNvSpPr>
            <a:spLocks noGrp="1"/>
          </p:cNvSpPr>
          <p:nvPr>
            <p:ph type="subTitle" idx="1"/>
          </p:nvPr>
        </p:nvSpPr>
        <p:spPr>
          <a:xfrm>
            <a:off x="1524000" y="4159404"/>
            <a:ext cx="9144000" cy="1098395"/>
          </a:xfrm>
        </p:spPr>
        <p:txBody>
          <a:bodyPr>
            <a:normAutofit/>
          </a:bodyPr>
          <a:lstStyle/>
          <a:p>
            <a:r>
              <a:rPr lang="en-IE" sz="4000" dirty="0">
                <a:solidFill>
                  <a:srgbClr val="FFFFFF"/>
                </a:solidFill>
              </a:rPr>
              <a:t>By Patricia Burke Brogan</a:t>
            </a:r>
          </a:p>
        </p:txBody>
      </p:sp>
    </p:spTree>
    <p:extLst>
      <p:ext uri="{BB962C8B-B14F-4D97-AF65-F5344CB8AC3E}">
        <p14:creationId xmlns:p14="http://schemas.microsoft.com/office/powerpoint/2010/main" val="32506160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CFFC0-0BBB-4CF8-82B1-554E07049876}"/>
              </a:ext>
            </a:extLst>
          </p:cNvPr>
          <p:cNvSpPr>
            <a:spLocks noGrp="1"/>
          </p:cNvSpPr>
          <p:nvPr>
            <p:ph idx="1"/>
          </p:nvPr>
        </p:nvSpPr>
        <p:spPr>
          <a:xfrm>
            <a:off x="548640" y="295422"/>
            <a:ext cx="10805160" cy="5881541"/>
          </a:xfrm>
        </p:spPr>
        <p:txBody>
          <a:bodyPr>
            <a:normAutofit fontScale="92500" lnSpcReduction="10000"/>
          </a:bodyPr>
          <a:lstStyle/>
          <a:p>
            <a:r>
              <a:rPr lang="en-GB" sz="3600" dirty="0"/>
              <a:t>Mother Victoria does her best to persuade sister Virginia what that her loyalties should be to the church not to the women in the laundry</a:t>
            </a:r>
            <a:r>
              <a:rPr lang="en-IE" sz="3600" dirty="0"/>
              <a:t>.</a:t>
            </a:r>
          </a:p>
          <a:p>
            <a:r>
              <a:rPr lang="en-IE" sz="3600" dirty="0"/>
              <a:t>She tells </a:t>
            </a:r>
            <a:r>
              <a:rPr lang="en-GB" sz="3600" dirty="0"/>
              <a:t>the young nun that </a:t>
            </a:r>
            <a:r>
              <a:rPr lang="en-IE" sz="3600" dirty="0"/>
              <a:t>“Those </a:t>
            </a:r>
            <a:r>
              <a:rPr lang="en-GB" sz="3600" dirty="0"/>
              <a:t>women can be treacherous</a:t>
            </a:r>
            <a:r>
              <a:rPr lang="en-IE" sz="3600" dirty="0"/>
              <a:t>”, </a:t>
            </a:r>
            <a:r>
              <a:rPr lang="en-GB" sz="3600" dirty="0"/>
              <a:t>and points to an incident in which </a:t>
            </a:r>
            <a:r>
              <a:rPr lang="en-GB" sz="3600" dirty="0" err="1"/>
              <a:t>Bri</a:t>
            </a:r>
            <a:r>
              <a:rPr lang="en-IE" sz="3600" dirty="0"/>
              <a:t>git threw</a:t>
            </a:r>
            <a:r>
              <a:rPr lang="en-GB" sz="3600" dirty="0"/>
              <a:t> bleach at </a:t>
            </a:r>
            <a:r>
              <a:rPr lang="en-IE" sz="3600" dirty="0"/>
              <a:t>Si</a:t>
            </a:r>
            <a:r>
              <a:rPr lang="en-GB" sz="3600" dirty="0" err="1"/>
              <a:t>ster</a:t>
            </a:r>
            <a:r>
              <a:rPr lang="en-GB" sz="3600" dirty="0"/>
              <a:t> Luke who now has </a:t>
            </a:r>
            <a:r>
              <a:rPr lang="en-IE" sz="3600" dirty="0"/>
              <a:t>“</a:t>
            </a:r>
            <a:r>
              <a:rPr lang="en-GB" sz="3600" dirty="0"/>
              <a:t>permanent scars on her face and hands</a:t>
            </a:r>
            <a:r>
              <a:rPr lang="en-IE" sz="3600" dirty="0"/>
              <a:t>.” To</a:t>
            </a:r>
            <a:r>
              <a:rPr lang="en-GB" sz="3600" dirty="0"/>
              <a:t> sister Virginia's credit</a:t>
            </a:r>
            <a:r>
              <a:rPr lang="en-IE" sz="3600" dirty="0"/>
              <a:t>, </a:t>
            </a:r>
            <a:r>
              <a:rPr lang="en-GB" sz="3600" dirty="0"/>
              <a:t>she is not put off by this </a:t>
            </a:r>
            <a:r>
              <a:rPr lang="en-IE" sz="3600" dirty="0"/>
              <a:t>s</a:t>
            </a:r>
            <a:r>
              <a:rPr lang="en-GB" sz="3600" dirty="0"/>
              <a:t>tory and remains loyal to </a:t>
            </a:r>
            <a:r>
              <a:rPr lang="en-IE" sz="3600" dirty="0"/>
              <a:t>Brigit</a:t>
            </a:r>
            <a:r>
              <a:rPr lang="en-GB" sz="3600" dirty="0"/>
              <a:t> and the others</a:t>
            </a:r>
            <a:r>
              <a:rPr lang="en-IE" sz="3600" dirty="0"/>
              <a:t>. </a:t>
            </a:r>
            <a:r>
              <a:rPr lang="en-GB" sz="3600" dirty="0"/>
              <a:t>she understands how the women were driven t</a:t>
            </a:r>
            <a:r>
              <a:rPr lang="en-IE" sz="3600" dirty="0"/>
              <a:t>o acts </a:t>
            </a:r>
            <a:r>
              <a:rPr lang="en-GB" sz="3600" dirty="0"/>
              <a:t>of violence And it says that if her baby had been taken from her, she would </a:t>
            </a:r>
            <a:r>
              <a:rPr lang="en-IE" sz="3600" dirty="0"/>
              <a:t>“</a:t>
            </a:r>
            <a:r>
              <a:rPr lang="en-GB" sz="3600" dirty="0"/>
              <a:t>tear down the walls with my nails</a:t>
            </a:r>
            <a:r>
              <a:rPr lang="en-IE" sz="3600" dirty="0"/>
              <a:t>”.</a:t>
            </a:r>
          </a:p>
          <a:p>
            <a:r>
              <a:rPr lang="en-GB" sz="3600" b="1" dirty="0"/>
              <a:t>Sister Virginia's empathy set her apart from </a:t>
            </a:r>
            <a:r>
              <a:rPr lang="en-IE" sz="3600" b="1" dirty="0"/>
              <a:t>M</a:t>
            </a:r>
            <a:r>
              <a:rPr lang="en-GB" sz="3600" b="1" dirty="0"/>
              <a:t>other Victoria and the hierarchy of the Catholic Church</a:t>
            </a:r>
            <a:r>
              <a:rPr lang="en-IE" sz="3600" b="1" dirty="0"/>
              <a:t>.</a:t>
            </a:r>
          </a:p>
        </p:txBody>
      </p:sp>
    </p:spTree>
    <p:extLst>
      <p:ext uri="{BB962C8B-B14F-4D97-AF65-F5344CB8AC3E}">
        <p14:creationId xmlns:p14="http://schemas.microsoft.com/office/powerpoint/2010/main" val="3230544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Peterborough Theatre Guild presents Eclipsed from Nov. 4 to 19 |  HamiltonNews.com">
            <a:extLst>
              <a:ext uri="{FF2B5EF4-FFF2-40B4-BE49-F238E27FC236}">
                <a16:creationId xmlns:a16="http://schemas.microsoft.com/office/drawing/2014/main" id="{20E60921-D05C-4E9B-AADE-23F0A751FA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180" r="15261" b="-1"/>
          <a:stretch/>
        </p:blipFill>
        <p:spPr bwMode="auto">
          <a:xfrm>
            <a:off x="-11909" y="10"/>
            <a:ext cx="6324601"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FECD7ED-3BA6-443D-82B5-14ED5625950F}"/>
              </a:ext>
            </a:extLst>
          </p:cNvPr>
          <p:cNvSpPr>
            <a:spLocks noGrp="1"/>
          </p:cNvSpPr>
          <p:nvPr>
            <p:ph idx="1"/>
          </p:nvPr>
        </p:nvSpPr>
        <p:spPr>
          <a:xfrm>
            <a:off x="6324601" y="0"/>
            <a:ext cx="5867399" cy="6858000"/>
          </a:xfrm>
        </p:spPr>
        <p:txBody>
          <a:bodyPr anchor="b">
            <a:normAutofit/>
          </a:bodyPr>
          <a:lstStyle/>
          <a:p>
            <a:r>
              <a:rPr lang="en-IE" sz="2400" dirty="0">
                <a:solidFill>
                  <a:srgbClr val="000000"/>
                </a:solidFill>
              </a:rPr>
              <a:t>S</a:t>
            </a:r>
            <a:r>
              <a:rPr lang="en-GB" sz="2400" dirty="0" err="1">
                <a:solidFill>
                  <a:srgbClr val="000000"/>
                </a:solidFill>
              </a:rPr>
              <a:t>ister</a:t>
            </a:r>
            <a:r>
              <a:rPr lang="en-GB" sz="2400" dirty="0">
                <a:solidFill>
                  <a:srgbClr val="000000"/>
                </a:solidFill>
              </a:rPr>
              <a:t> Virginia maybe powerless to do much to help the women, but she repeatedly tries to show them she is on their side. At the beginning of </a:t>
            </a:r>
            <a:r>
              <a:rPr lang="en-IE" sz="2400" dirty="0">
                <a:solidFill>
                  <a:srgbClr val="000000"/>
                </a:solidFill>
              </a:rPr>
              <a:t>A</a:t>
            </a:r>
            <a:r>
              <a:rPr lang="en-GB" sz="2400" dirty="0" err="1">
                <a:solidFill>
                  <a:srgbClr val="000000"/>
                </a:solidFill>
              </a:rPr>
              <a:t>ct</a:t>
            </a:r>
            <a:r>
              <a:rPr lang="en-GB" sz="2400" dirty="0">
                <a:solidFill>
                  <a:srgbClr val="000000"/>
                </a:solidFill>
              </a:rPr>
              <a:t> </a:t>
            </a:r>
            <a:r>
              <a:rPr lang="en-IE" sz="2400" dirty="0">
                <a:solidFill>
                  <a:srgbClr val="000000"/>
                </a:solidFill>
              </a:rPr>
              <a:t>2,</a:t>
            </a:r>
            <a:r>
              <a:rPr lang="en-GB" sz="2400" dirty="0">
                <a:solidFill>
                  <a:srgbClr val="000000"/>
                </a:solidFill>
              </a:rPr>
              <a:t> </a:t>
            </a:r>
            <a:r>
              <a:rPr lang="en-IE" sz="2400" dirty="0">
                <a:solidFill>
                  <a:srgbClr val="000000"/>
                </a:solidFill>
              </a:rPr>
              <a:t>S</a:t>
            </a:r>
            <a:r>
              <a:rPr lang="en-GB" sz="2400" dirty="0" err="1">
                <a:solidFill>
                  <a:srgbClr val="000000"/>
                </a:solidFill>
              </a:rPr>
              <a:t>cene</a:t>
            </a:r>
            <a:r>
              <a:rPr lang="en-GB" sz="2400" dirty="0">
                <a:solidFill>
                  <a:srgbClr val="000000"/>
                </a:solidFill>
              </a:rPr>
              <a:t> 2, </a:t>
            </a:r>
            <a:r>
              <a:rPr lang="en-IE" sz="2400" dirty="0">
                <a:solidFill>
                  <a:srgbClr val="000000"/>
                </a:solidFill>
              </a:rPr>
              <a:t>C</a:t>
            </a:r>
            <a:r>
              <a:rPr lang="en-GB" sz="2400" dirty="0" err="1">
                <a:solidFill>
                  <a:srgbClr val="000000"/>
                </a:solidFill>
              </a:rPr>
              <a:t>athy</a:t>
            </a:r>
            <a:r>
              <a:rPr lang="en-GB" sz="2400" dirty="0">
                <a:solidFill>
                  <a:srgbClr val="000000"/>
                </a:solidFill>
              </a:rPr>
              <a:t> struggles to </a:t>
            </a:r>
            <a:r>
              <a:rPr lang="en-IE" sz="2400" dirty="0">
                <a:solidFill>
                  <a:srgbClr val="000000"/>
                </a:solidFill>
              </a:rPr>
              <a:t>p</a:t>
            </a:r>
            <a:r>
              <a:rPr lang="en-GB" sz="2400" dirty="0" err="1">
                <a:solidFill>
                  <a:srgbClr val="000000"/>
                </a:solidFill>
              </a:rPr>
              <a:t>olish</a:t>
            </a:r>
            <a:r>
              <a:rPr lang="en-GB" sz="2400" dirty="0">
                <a:solidFill>
                  <a:srgbClr val="000000"/>
                </a:solidFill>
              </a:rPr>
              <a:t> the floor And says that the women need </a:t>
            </a:r>
            <a:r>
              <a:rPr lang="en-IE" sz="2400" dirty="0">
                <a:solidFill>
                  <a:srgbClr val="000000"/>
                </a:solidFill>
              </a:rPr>
              <a:t>“</a:t>
            </a:r>
            <a:r>
              <a:rPr lang="en-GB" sz="2400" dirty="0">
                <a:solidFill>
                  <a:srgbClr val="000000"/>
                </a:solidFill>
              </a:rPr>
              <a:t>machine for polishing instead of these old wooden blocks</a:t>
            </a:r>
            <a:r>
              <a:rPr lang="en-IE" sz="2400" dirty="0">
                <a:solidFill>
                  <a:srgbClr val="000000"/>
                </a:solidFill>
              </a:rPr>
              <a:t>”. </a:t>
            </a:r>
          </a:p>
          <a:p>
            <a:r>
              <a:rPr lang="en-IE" sz="2400" dirty="0">
                <a:solidFill>
                  <a:srgbClr val="000000"/>
                </a:solidFill>
              </a:rPr>
              <a:t>W</a:t>
            </a:r>
            <a:r>
              <a:rPr lang="en-GB" sz="2400" dirty="0">
                <a:solidFill>
                  <a:srgbClr val="000000"/>
                </a:solidFill>
              </a:rPr>
              <a:t>hen </a:t>
            </a:r>
            <a:r>
              <a:rPr lang="en-GB" sz="2400" dirty="0" err="1">
                <a:solidFill>
                  <a:srgbClr val="000000"/>
                </a:solidFill>
              </a:rPr>
              <a:t>Bri</a:t>
            </a:r>
            <a:r>
              <a:rPr lang="en-IE" sz="2400" dirty="0" err="1">
                <a:solidFill>
                  <a:srgbClr val="000000"/>
                </a:solidFill>
              </a:rPr>
              <a:t>gi</a:t>
            </a:r>
            <a:r>
              <a:rPr lang="en-GB" sz="2400" dirty="0">
                <a:solidFill>
                  <a:srgbClr val="000000"/>
                </a:solidFill>
              </a:rPr>
              <a:t>t responds</a:t>
            </a:r>
            <a:r>
              <a:rPr lang="en-IE" sz="2400" dirty="0">
                <a:solidFill>
                  <a:srgbClr val="000000"/>
                </a:solidFill>
              </a:rPr>
              <a:t>, “W</a:t>
            </a:r>
            <a:r>
              <a:rPr lang="en-GB" sz="2400" dirty="0" err="1">
                <a:solidFill>
                  <a:srgbClr val="000000"/>
                </a:solidFill>
              </a:rPr>
              <a:t>e're</a:t>
            </a:r>
            <a:r>
              <a:rPr lang="en-GB" sz="2400" dirty="0">
                <a:solidFill>
                  <a:srgbClr val="000000"/>
                </a:solidFill>
              </a:rPr>
              <a:t> the machines</a:t>
            </a:r>
            <a:r>
              <a:rPr lang="en-IE" sz="2400" dirty="0">
                <a:solidFill>
                  <a:srgbClr val="000000"/>
                </a:solidFill>
              </a:rPr>
              <a:t>,</a:t>
            </a:r>
            <a:r>
              <a:rPr lang="en-GB" sz="2400" dirty="0">
                <a:solidFill>
                  <a:srgbClr val="000000"/>
                </a:solidFill>
              </a:rPr>
              <a:t> </a:t>
            </a:r>
            <a:r>
              <a:rPr lang="en-IE" sz="2400" dirty="0">
                <a:solidFill>
                  <a:srgbClr val="000000"/>
                </a:solidFill>
              </a:rPr>
              <a:t>C</a:t>
            </a:r>
            <a:r>
              <a:rPr lang="en-GB" sz="2400" dirty="0" err="1">
                <a:solidFill>
                  <a:srgbClr val="000000"/>
                </a:solidFill>
              </a:rPr>
              <a:t>athy</a:t>
            </a:r>
            <a:r>
              <a:rPr lang="en-IE" sz="2400" dirty="0">
                <a:solidFill>
                  <a:srgbClr val="000000"/>
                </a:solidFill>
              </a:rPr>
              <a:t>”, </a:t>
            </a:r>
            <a:r>
              <a:rPr lang="en-GB" sz="2400" dirty="0">
                <a:solidFill>
                  <a:srgbClr val="000000"/>
                </a:solidFill>
              </a:rPr>
              <a:t>sister Virginia promptly says she will speak to mother Victoria about it, and when </a:t>
            </a:r>
            <a:r>
              <a:rPr lang="en-IE" sz="2400" dirty="0">
                <a:solidFill>
                  <a:srgbClr val="000000"/>
                </a:solidFill>
              </a:rPr>
              <a:t>C</a:t>
            </a:r>
            <a:r>
              <a:rPr lang="en-GB" sz="2400" dirty="0" err="1">
                <a:solidFill>
                  <a:srgbClr val="000000"/>
                </a:solidFill>
              </a:rPr>
              <a:t>athy</a:t>
            </a:r>
            <a:r>
              <a:rPr lang="en-GB" sz="2400" dirty="0">
                <a:solidFill>
                  <a:srgbClr val="000000"/>
                </a:solidFill>
              </a:rPr>
              <a:t> coughs asthmatically as she works, sister Virginia takes the heavy polishing bl</a:t>
            </a:r>
            <a:r>
              <a:rPr lang="en-IE" sz="2400" dirty="0">
                <a:solidFill>
                  <a:srgbClr val="000000"/>
                </a:solidFill>
              </a:rPr>
              <a:t>o</a:t>
            </a:r>
            <a:r>
              <a:rPr lang="en-GB" sz="2400" dirty="0">
                <a:solidFill>
                  <a:srgbClr val="000000"/>
                </a:solidFill>
              </a:rPr>
              <a:t>ck from her and continues the work herself</a:t>
            </a:r>
            <a:r>
              <a:rPr lang="en-IE" sz="2400" dirty="0">
                <a:solidFill>
                  <a:srgbClr val="000000"/>
                </a:solidFill>
              </a:rPr>
              <a:t>.</a:t>
            </a:r>
          </a:p>
          <a:p>
            <a:r>
              <a:rPr lang="en-IE" sz="2400" dirty="0">
                <a:solidFill>
                  <a:srgbClr val="000000"/>
                </a:solidFill>
              </a:rPr>
              <a:t>T</a:t>
            </a:r>
            <a:r>
              <a:rPr lang="en-GB" sz="2400" dirty="0">
                <a:solidFill>
                  <a:srgbClr val="000000"/>
                </a:solidFill>
              </a:rPr>
              <a:t>he prayer Bell rings and Bridget reminds sister Virginia that she should be in the Chapel with the other nuns, but </a:t>
            </a:r>
            <a:r>
              <a:rPr lang="en-IE" sz="2400" dirty="0">
                <a:solidFill>
                  <a:srgbClr val="000000"/>
                </a:solidFill>
              </a:rPr>
              <a:t>S</a:t>
            </a:r>
            <a:r>
              <a:rPr lang="en-GB" sz="2400" dirty="0" err="1">
                <a:solidFill>
                  <a:srgbClr val="000000"/>
                </a:solidFill>
              </a:rPr>
              <a:t>ister</a:t>
            </a:r>
            <a:r>
              <a:rPr lang="en-GB" sz="2400" dirty="0">
                <a:solidFill>
                  <a:srgbClr val="000000"/>
                </a:solidFill>
              </a:rPr>
              <a:t> Virginia stays where she is and continues polishing</a:t>
            </a:r>
            <a:r>
              <a:rPr lang="en-IE" sz="2400" dirty="0">
                <a:solidFill>
                  <a:srgbClr val="000000"/>
                </a:solidFill>
              </a:rPr>
              <a:t>.</a:t>
            </a:r>
          </a:p>
        </p:txBody>
      </p:sp>
    </p:spTree>
    <p:extLst>
      <p:ext uri="{BB962C8B-B14F-4D97-AF65-F5344CB8AC3E}">
        <p14:creationId xmlns:p14="http://schemas.microsoft.com/office/powerpoint/2010/main" val="2201552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B69E95-65CE-48FA-A32F-3A8E99F70DB9}"/>
              </a:ext>
            </a:extLst>
          </p:cNvPr>
          <p:cNvSpPr>
            <a:spLocks noGrp="1"/>
          </p:cNvSpPr>
          <p:nvPr>
            <p:ph idx="1"/>
          </p:nvPr>
        </p:nvSpPr>
        <p:spPr>
          <a:xfrm>
            <a:off x="450166" y="196948"/>
            <a:ext cx="10903634" cy="5980015"/>
          </a:xfrm>
        </p:spPr>
        <p:txBody>
          <a:bodyPr>
            <a:normAutofit lnSpcReduction="10000"/>
          </a:bodyPr>
          <a:lstStyle/>
          <a:p>
            <a:r>
              <a:rPr lang="en-IE" sz="4000" dirty="0"/>
              <a:t>T</a:t>
            </a:r>
            <a:r>
              <a:rPr lang="en-GB" sz="4000" dirty="0"/>
              <a:t>he women's reactions to </a:t>
            </a:r>
            <a:r>
              <a:rPr lang="en-IE" sz="4000" dirty="0"/>
              <a:t>S</a:t>
            </a:r>
            <a:r>
              <a:rPr lang="en-GB" sz="4000" dirty="0" err="1"/>
              <a:t>ister</a:t>
            </a:r>
            <a:r>
              <a:rPr lang="en-GB" sz="4000" dirty="0"/>
              <a:t> Virginia's attempts to befriend them v</a:t>
            </a:r>
            <a:r>
              <a:rPr lang="en-IE" sz="4000" dirty="0" err="1"/>
              <a:t>ary</a:t>
            </a:r>
            <a:r>
              <a:rPr lang="en-IE" sz="4000" dirty="0"/>
              <a:t>.</a:t>
            </a:r>
          </a:p>
          <a:p>
            <a:r>
              <a:rPr lang="en-IE" sz="4000" dirty="0"/>
              <a:t>Brigit</a:t>
            </a:r>
            <a:r>
              <a:rPr lang="en-GB" sz="4000" dirty="0"/>
              <a:t> </a:t>
            </a:r>
            <a:r>
              <a:rPr lang="en-GB" sz="4000" dirty="0" err="1"/>
              <a:t>th</a:t>
            </a:r>
            <a:r>
              <a:rPr lang="en-IE" sz="4000" dirty="0" err="1"/>
              <a:t>i</a:t>
            </a:r>
            <a:r>
              <a:rPr lang="en-GB" sz="4000" dirty="0" err="1"/>
              <a:t>nks</a:t>
            </a:r>
            <a:r>
              <a:rPr lang="en-GB" sz="4000" dirty="0"/>
              <a:t> </a:t>
            </a:r>
            <a:r>
              <a:rPr lang="en-IE" sz="4000" dirty="0"/>
              <a:t>S</a:t>
            </a:r>
            <a:r>
              <a:rPr lang="en-GB" sz="4000" dirty="0" err="1"/>
              <a:t>ister</a:t>
            </a:r>
            <a:r>
              <a:rPr lang="en-GB" sz="4000" dirty="0"/>
              <a:t> Virginia is like all other nuns and that she joined the religious order because she is </a:t>
            </a:r>
            <a:r>
              <a:rPr lang="en-IE" sz="4000" dirty="0"/>
              <a:t>“</a:t>
            </a:r>
            <a:r>
              <a:rPr lang="en-GB" sz="4000" dirty="0"/>
              <a:t>afraid of men</a:t>
            </a:r>
            <a:r>
              <a:rPr lang="en-IE" sz="4000" dirty="0"/>
              <a:t>”. S</a:t>
            </a:r>
            <a:r>
              <a:rPr lang="en-GB" sz="4000" dirty="0"/>
              <a:t>he believes that </a:t>
            </a:r>
            <a:r>
              <a:rPr lang="en-IE" sz="4000" dirty="0"/>
              <a:t>S</a:t>
            </a:r>
            <a:r>
              <a:rPr lang="en-GB" sz="4000" dirty="0" err="1"/>
              <a:t>ister</a:t>
            </a:r>
            <a:r>
              <a:rPr lang="en-GB" sz="4000" dirty="0"/>
              <a:t> Virginia will eventually become like all the older nuns</a:t>
            </a:r>
            <a:r>
              <a:rPr lang="en-IE" sz="4000" dirty="0"/>
              <a:t>, “</a:t>
            </a:r>
            <a:r>
              <a:rPr lang="en-GB" sz="4000" dirty="0"/>
              <a:t>waving her leather belt and treating us like dirt</a:t>
            </a:r>
            <a:r>
              <a:rPr lang="en-IE" sz="4000" dirty="0"/>
              <a:t>”.</a:t>
            </a:r>
          </a:p>
          <a:p>
            <a:r>
              <a:rPr lang="en-IE" sz="4000" dirty="0"/>
              <a:t>Nellie-Nora and Cathy believe Brigit is too hard on Sister Virginia, but their arguments are not strong enough to influence Brigit who is the most strong-willed and vocal of the women in the laundry.</a:t>
            </a:r>
          </a:p>
        </p:txBody>
      </p:sp>
    </p:spTree>
    <p:extLst>
      <p:ext uri="{BB962C8B-B14F-4D97-AF65-F5344CB8AC3E}">
        <p14:creationId xmlns:p14="http://schemas.microsoft.com/office/powerpoint/2010/main" val="1870721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Peterborough Theatre Guild presents Eclipsed from Nov. 4 to 19 |  YorkRegion.com">
            <a:extLst>
              <a:ext uri="{FF2B5EF4-FFF2-40B4-BE49-F238E27FC236}">
                <a16:creationId xmlns:a16="http://schemas.microsoft.com/office/drawing/2014/main" id="{8F7B722C-DEB0-4215-8BFC-6734C2A47E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954" r="18486" b="-1"/>
          <a:stretch/>
        </p:blipFill>
        <p:spPr bwMode="auto">
          <a:xfrm>
            <a:off x="-11909" y="10"/>
            <a:ext cx="6324601"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0BD9B26F-A094-482A-99FD-5690D5DC0097}"/>
              </a:ext>
            </a:extLst>
          </p:cNvPr>
          <p:cNvSpPr>
            <a:spLocks noGrp="1"/>
          </p:cNvSpPr>
          <p:nvPr>
            <p:ph idx="1"/>
          </p:nvPr>
        </p:nvSpPr>
        <p:spPr>
          <a:xfrm>
            <a:off x="6312692" y="0"/>
            <a:ext cx="5771455" cy="6738425"/>
          </a:xfrm>
        </p:spPr>
        <p:txBody>
          <a:bodyPr anchor="b">
            <a:normAutofit fontScale="92500"/>
          </a:bodyPr>
          <a:lstStyle/>
          <a:p>
            <a:r>
              <a:rPr lang="en-GB" dirty="0">
                <a:solidFill>
                  <a:srgbClr val="000000"/>
                </a:solidFill>
              </a:rPr>
              <a:t>A crisis in </a:t>
            </a:r>
            <a:r>
              <a:rPr lang="en-IE" dirty="0">
                <a:solidFill>
                  <a:srgbClr val="000000"/>
                </a:solidFill>
              </a:rPr>
              <a:t>S</a:t>
            </a:r>
            <a:r>
              <a:rPr lang="en-GB" dirty="0" err="1">
                <a:solidFill>
                  <a:srgbClr val="000000"/>
                </a:solidFill>
              </a:rPr>
              <a:t>ister</a:t>
            </a:r>
            <a:r>
              <a:rPr lang="en-GB" dirty="0">
                <a:solidFill>
                  <a:srgbClr val="000000"/>
                </a:solidFill>
              </a:rPr>
              <a:t> Virginia's relationship with the women occurs when </a:t>
            </a:r>
            <a:r>
              <a:rPr lang="en-IE" dirty="0">
                <a:solidFill>
                  <a:srgbClr val="000000"/>
                </a:solidFill>
              </a:rPr>
              <a:t>Brigit’s</a:t>
            </a:r>
            <a:r>
              <a:rPr lang="en-GB" dirty="0">
                <a:solidFill>
                  <a:srgbClr val="000000"/>
                </a:solidFill>
              </a:rPr>
              <a:t> offer of lipstick reminds Nellie-Nora of Mr Persse, Her former employer who raped her and made her pregnant. He had forced her to wear lipstick and perfume before the attack, and the memory causes Nellie</a:t>
            </a:r>
            <a:r>
              <a:rPr lang="en-IE" dirty="0">
                <a:solidFill>
                  <a:srgbClr val="000000"/>
                </a:solidFill>
              </a:rPr>
              <a:t>-</a:t>
            </a:r>
            <a:r>
              <a:rPr lang="en-GB" dirty="0">
                <a:solidFill>
                  <a:srgbClr val="000000"/>
                </a:solidFill>
              </a:rPr>
              <a:t>Nora to breakdown completely</a:t>
            </a:r>
            <a:r>
              <a:rPr lang="en-IE" dirty="0">
                <a:solidFill>
                  <a:srgbClr val="000000"/>
                </a:solidFill>
              </a:rPr>
              <a:t>.</a:t>
            </a:r>
          </a:p>
          <a:p>
            <a:r>
              <a:rPr lang="en-IE" dirty="0">
                <a:solidFill>
                  <a:srgbClr val="000000"/>
                </a:solidFill>
              </a:rPr>
              <a:t>Sister </a:t>
            </a:r>
            <a:r>
              <a:rPr lang="en-GB" dirty="0">
                <a:solidFill>
                  <a:srgbClr val="000000"/>
                </a:solidFill>
              </a:rPr>
              <a:t>Virginia enters with a box of chocolates to share with the women, and asks </a:t>
            </a:r>
            <a:r>
              <a:rPr lang="en-IE" dirty="0">
                <a:solidFill>
                  <a:srgbClr val="000000"/>
                </a:solidFill>
              </a:rPr>
              <a:t>Brigit</a:t>
            </a:r>
            <a:r>
              <a:rPr lang="en-GB" dirty="0">
                <a:solidFill>
                  <a:srgbClr val="000000"/>
                </a:solidFill>
              </a:rPr>
              <a:t> what she did to cause Nelly</a:t>
            </a:r>
            <a:r>
              <a:rPr lang="en-IE" dirty="0">
                <a:solidFill>
                  <a:srgbClr val="000000"/>
                </a:solidFill>
              </a:rPr>
              <a:t>-</a:t>
            </a:r>
            <a:r>
              <a:rPr lang="en-GB" dirty="0">
                <a:solidFill>
                  <a:srgbClr val="000000"/>
                </a:solidFill>
              </a:rPr>
              <a:t>Nora such distress</a:t>
            </a:r>
            <a:r>
              <a:rPr lang="en-IE" dirty="0">
                <a:solidFill>
                  <a:srgbClr val="000000"/>
                </a:solidFill>
              </a:rPr>
              <a:t>. S</a:t>
            </a:r>
            <a:r>
              <a:rPr lang="en-GB" dirty="0">
                <a:solidFill>
                  <a:srgbClr val="000000"/>
                </a:solidFill>
              </a:rPr>
              <a:t>he tries to cheer Nelly Nora and the other women up by offering them some chocolates</a:t>
            </a:r>
            <a:r>
              <a:rPr lang="en-IE" dirty="0">
                <a:solidFill>
                  <a:srgbClr val="000000"/>
                </a:solidFill>
              </a:rPr>
              <a:t>, </a:t>
            </a:r>
            <a:r>
              <a:rPr lang="en-GB" dirty="0">
                <a:solidFill>
                  <a:srgbClr val="000000"/>
                </a:solidFill>
              </a:rPr>
              <a:t>but </a:t>
            </a:r>
            <a:r>
              <a:rPr lang="en-IE" dirty="0">
                <a:solidFill>
                  <a:srgbClr val="000000"/>
                </a:solidFill>
              </a:rPr>
              <a:t>Brigit</a:t>
            </a:r>
            <a:r>
              <a:rPr lang="en-GB" dirty="0">
                <a:solidFill>
                  <a:srgbClr val="000000"/>
                </a:solidFill>
              </a:rPr>
              <a:t> turns on her savagely, calling her </a:t>
            </a:r>
            <a:r>
              <a:rPr lang="en-IE" dirty="0">
                <a:solidFill>
                  <a:srgbClr val="000000"/>
                </a:solidFill>
              </a:rPr>
              <a:t>“P</a:t>
            </a:r>
            <a:r>
              <a:rPr lang="en-GB" dirty="0" err="1">
                <a:solidFill>
                  <a:srgbClr val="000000"/>
                </a:solidFill>
              </a:rPr>
              <a:t>asty</a:t>
            </a:r>
            <a:r>
              <a:rPr lang="en-GB" dirty="0">
                <a:solidFill>
                  <a:srgbClr val="000000"/>
                </a:solidFill>
              </a:rPr>
              <a:t> </a:t>
            </a:r>
            <a:r>
              <a:rPr lang="en-IE" dirty="0">
                <a:solidFill>
                  <a:srgbClr val="000000"/>
                </a:solidFill>
              </a:rPr>
              <a:t>F</a:t>
            </a:r>
            <a:r>
              <a:rPr lang="en-GB" dirty="0">
                <a:solidFill>
                  <a:srgbClr val="000000"/>
                </a:solidFill>
              </a:rPr>
              <a:t>ace</a:t>
            </a:r>
            <a:r>
              <a:rPr lang="en-IE" dirty="0">
                <a:solidFill>
                  <a:srgbClr val="000000"/>
                </a:solidFill>
              </a:rPr>
              <a:t>” </a:t>
            </a:r>
            <a:r>
              <a:rPr lang="en-GB" dirty="0">
                <a:solidFill>
                  <a:srgbClr val="000000"/>
                </a:solidFill>
              </a:rPr>
              <a:t>and demanding the keys instead of </a:t>
            </a:r>
            <a:r>
              <a:rPr lang="en-IE" dirty="0">
                <a:solidFill>
                  <a:srgbClr val="000000"/>
                </a:solidFill>
              </a:rPr>
              <a:t>“</a:t>
            </a:r>
            <a:r>
              <a:rPr lang="en-GB" dirty="0">
                <a:solidFill>
                  <a:srgbClr val="000000"/>
                </a:solidFill>
              </a:rPr>
              <a:t>bloody chocolates</a:t>
            </a:r>
            <a:r>
              <a:rPr lang="en-IE" dirty="0">
                <a:solidFill>
                  <a:srgbClr val="000000"/>
                </a:solidFill>
              </a:rPr>
              <a:t>”.</a:t>
            </a:r>
          </a:p>
        </p:txBody>
      </p:sp>
    </p:spTree>
    <p:extLst>
      <p:ext uri="{BB962C8B-B14F-4D97-AF65-F5344CB8AC3E}">
        <p14:creationId xmlns:p14="http://schemas.microsoft.com/office/powerpoint/2010/main" val="1518848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1A573-78AF-4EC3-95A6-5399BB2B3CFE}"/>
              </a:ext>
            </a:extLst>
          </p:cNvPr>
          <p:cNvSpPr>
            <a:spLocks noGrp="1"/>
          </p:cNvSpPr>
          <p:nvPr>
            <p:ph idx="1"/>
          </p:nvPr>
        </p:nvSpPr>
        <p:spPr>
          <a:xfrm>
            <a:off x="562708" y="562708"/>
            <a:ext cx="10791092" cy="5614255"/>
          </a:xfrm>
        </p:spPr>
        <p:txBody>
          <a:bodyPr>
            <a:normAutofit/>
          </a:bodyPr>
          <a:lstStyle/>
          <a:p>
            <a:r>
              <a:rPr lang="en-IE" sz="3600" dirty="0"/>
              <a:t>Brigit v</a:t>
            </a:r>
            <a:r>
              <a:rPr lang="en-GB" sz="3600" dirty="0" err="1"/>
              <a:t>iews</a:t>
            </a:r>
            <a:r>
              <a:rPr lang="en-GB" sz="3600" dirty="0"/>
              <a:t> </a:t>
            </a:r>
            <a:r>
              <a:rPr lang="en-IE" sz="3600" dirty="0"/>
              <a:t>S</a:t>
            </a:r>
            <a:r>
              <a:rPr lang="en-GB" sz="3600" dirty="0" err="1"/>
              <a:t>ister</a:t>
            </a:r>
            <a:r>
              <a:rPr lang="en-GB" sz="3600" dirty="0"/>
              <a:t> Virginia's repeated refusals to give her the keys as proof that she is only “Think to help</a:t>
            </a:r>
            <a:r>
              <a:rPr lang="en-IE" sz="3600" dirty="0"/>
              <a:t>” and is “just like the rest o’ them’ who think that if they stay locked up, they will “forget about living! About being alive!”</a:t>
            </a:r>
          </a:p>
          <a:p>
            <a:r>
              <a:rPr lang="en-IE" sz="3600" dirty="0"/>
              <a:t>Brigit pushes Sister Virginia against a wall and asks her aggressively why she hasn’t ever had a lover. She questions Sister Virginia about her loyalties, calling her a scab, a spy and an informer, and she rips off her veil before throwing the nun on to the floor.</a:t>
            </a:r>
          </a:p>
        </p:txBody>
      </p:sp>
    </p:spTree>
    <p:extLst>
      <p:ext uri="{BB962C8B-B14F-4D97-AF65-F5344CB8AC3E}">
        <p14:creationId xmlns:p14="http://schemas.microsoft.com/office/powerpoint/2010/main" val="290831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A591C3-A4A3-4127-8F57-61BD42C57F0E}"/>
              </a:ext>
            </a:extLst>
          </p:cNvPr>
          <p:cNvSpPr>
            <a:spLocks noGrp="1"/>
          </p:cNvSpPr>
          <p:nvPr>
            <p:ph idx="1"/>
          </p:nvPr>
        </p:nvSpPr>
        <p:spPr>
          <a:xfrm>
            <a:off x="548640" y="464234"/>
            <a:ext cx="10805160" cy="5712729"/>
          </a:xfrm>
        </p:spPr>
        <p:txBody>
          <a:bodyPr>
            <a:normAutofit/>
          </a:bodyPr>
          <a:lstStyle/>
          <a:p>
            <a:r>
              <a:rPr lang="en-IE" sz="4000" dirty="0"/>
              <a:t>She scornfully rejects Sister Virginia’s </a:t>
            </a:r>
            <a:r>
              <a:rPr lang="en-GB" sz="4000" dirty="0"/>
              <a:t>claim that she wants to </a:t>
            </a:r>
            <a:r>
              <a:rPr lang="en-IE" sz="4000" dirty="0"/>
              <a:t>help</a:t>
            </a:r>
            <a:r>
              <a:rPr lang="en-GB" sz="4000" dirty="0"/>
              <a:t> and is on the women's side</a:t>
            </a:r>
            <a:r>
              <a:rPr lang="en-IE" sz="4000" dirty="0"/>
              <a:t>: “No! You’re not! I’d kill you, but you’re not worth it.” </a:t>
            </a:r>
          </a:p>
          <a:p>
            <a:r>
              <a:rPr lang="en-IE" sz="4000" dirty="0"/>
              <a:t>Brigit throws the lipstick and the chocolates at Sister Virginia in disgust. The nun gathers herself together and leaves the room quietly.</a:t>
            </a:r>
          </a:p>
        </p:txBody>
      </p:sp>
    </p:spTree>
    <p:extLst>
      <p:ext uri="{BB962C8B-B14F-4D97-AF65-F5344CB8AC3E}">
        <p14:creationId xmlns:p14="http://schemas.microsoft.com/office/powerpoint/2010/main" val="1849120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DA829-A053-4F81-A32A-00EB5E4CDB1C}"/>
              </a:ext>
            </a:extLst>
          </p:cNvPr>
          <p:cNvSpPr>
            <a:spLocks noGrp="1"/>
          </p:cNvSpPr>
          <p:nvPr>
            <p:ph idx="1"/>
          </p:nvPr>
        </p:nvSpPr>
        <p:spPr>
          <a:xfrm>
            <a:off x="4635592" y="2438400"/>
            <a:ext cx="7556388" cy="4419591"/>
          </a:xfrm>
        </p:spPr>
        <p:txBody>
          <a:bodyPr>
            <a:normAutofit/>
          </a:bodyPr>
          <a:lstStyle/>
          <a:p>
            <a:r>
              <a:rPr lang="en-GB" sz="3200" dirty="0"/>
              <a:t>It would be reasonable to assume that bridge its treatment of sister Virginia would irreparably damage the nun</a:t>
            </a:r>
            <a:r>
              <a:rPr lang="en-IE" sz="3200" dirty="0"/>
              <a:t>’</a:t>
            </a:r>
            <a:r>
              <a:rPr lang="en-GB" sz="3200" dirty="0"/>
              <a:t>s affection for the women in her care, but it does not.</a:t>
            </a:r>
            <a:endParaRPr lang="en-IE" sz="3200" dirty="0"/>
          </a:p>
          <a:p>
            <a:r>
              <a:rPr lang="en-IE" sz="3200" dirty="0"/>
              <a:t>S</a:t>
            </a:r>
            <a:r>
              <a:rPr lang="en-GB" sz="3200" dirty="0"/>
              <a:t>he continues to champion their </a:t>
            </a:r>
            <a:r>
              <a:rPr lang="en-IE" sz="3200" dirty="0"/>
              <a:t>c</a:t>
            </a:r>
            <a:r>
              <a:rPr lang="en-GB" sz="3200" dirty="0" err="1"/>
              <a:t>ause</a:t>
            </a:r>
            <a:r>
              <a:rPr lang="en-GB" sz="3200" dirty="0"/>
              <a:t>, even writing a letter to the Bishop, begging him to come to the laundry and see how badly the women are treated. </a:t>
            </a:r>
            <a:endParaRPr lang="en-IE" sz="3200" dirty="0"/>
          </a:p>
        </p:txBody>
      </p:sp>
      <p:pic>
        <p:nvPicPr>
          <p:cNvPr id="9218" name="Picture 2" descr="Eclipsed' by Patricia Burke Brogan is... - Gorey Little Theatre | Facebook">
            <a:extLst>
              <a:ext uri="{FF2B5EF4-FFF2-40B4-BE49-F238E27FC236}">
                <a16:creationId xmlns:a16="http://schemas.microsoft.com/office/drawing/2014/main" id="{307BE815-FFB7-4C8A-ACCF-3C61450804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11" r="-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C299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40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Content Placeholder 2">
            <a:extLst>
              <a:ext uri="{FF2B5EF4-FFF2-40B4-BE49-F238E27FC236}">
                <a16:creationId xmlns:a16="http://schemas.microsoft.com/office/drawing/2014/main" id="{33E106B1-7E73-40B2-A5A2-A31E86C0D928}"/>
              </a:ext>
            </a:extLst>
          </p:cNvPr>
          <p:cNvSpPr>
            <a:spLocks noGrp="1"/>
          </p:cNvSpPr>
          <p:nvPr>
            <p:ph idx="1"/>
          </p:nvPr>
        </p:nvSpPr>
        <p:spPr>
          <a:xfrm>
            <a:off x="168812" y="168812"/>
            <a:ext cx="5751617" cy="6689188"/>
          </a:xfrm>
        </p:spPr>
        <p:txBody>
          <a:bodyPr anchor="ctr">
            <a:normAutofit/>
          </a:bodyPr>
          <a:lstStyle/>
          <a:p>
            <a:r>
              <a:rPr lang="en-GB" sz="3200" dirty="0">
                <a:solidFill>
                  <a:srgbClr val="000000"/>
                </a:solidFill>
              </a:rPr>
              <a:t>However, this letter is never sent because </a:t>
            </a:r>
            <a:r>
              <a:rPr lang="en-IE" sz="3200" dirty="0">
                <a:solidFill>
                  <a:srgbClr val="000000"/>
                </a:solidFill>
              </a:rPr>
              <a:t>M</a:t>
            </a:r>
            <a:r>
              <a:rPr lang="en-GB" sz="3200" dirty="0">
                <a:solidFill>
                  <a:srgbClr val="000000"/>
                </a:solidFill>
              </a:rPr>
              <a:t>other Victoria intercepts it. </a:t>
            </a:r>
            <a:r>
              <a:rPr lang="en-IE" sz="3200" dirty="0">
                <a:solidFill>
                  <a:srgbClr val="000000"/>
                </a:solidFill>
              </a:rPr>
              <a:t>She berates</a:t>
            </a:r>
            <a:r>
              <a:rPr lang="en-GB" sz="3200" dirty="0">
                <a:solidFill>
                  <a:srgbClr val="000000"/>
                </a:solidFill>
              </a:rPr>
              <a:t> sister Virginia and reminds her that she warned her to </a:t>
            </a:r>
            <a:r>
              <a:rPr lang="en-IE" sz="3200" dirty="0">
                <a:solidFill>
                  <a:srgbClr val="000000"/>
                </a:solidFill>
              </a:rPr>
              <a:t>“</a:t>
            </a:r>
            <a:r>
              <a:rPr lang="en-GB" sz="3200" dirty="0">
                <a:solidFill>
                  <a:srgbClr val="000000"/>
                </a:solidFill>
              </a:rPr>
              <a:t>keep aloof from those women</a:t>
            </a:r>
            <a:r>
              <a:rPr lang="en-IE" sz="3200" dirty="0">
                <a:solidFill>
                  <a:srgbClr val="000000"/>
                </a:solidFill>
              </a:rPr>
              <a:t>”. Sister Virginia protests that the women are “Sisters in Christ”, but Mother Victoria will have none of this. She is equally unsympathetic to Sister Virginia’s claim that she and the other nuns are “scarred for life” because they have been “jailers” to these women.</a:t>
            </a:r>
          </a:p>
          <a:p>
            <a:endParaRPr lang="en-IE" sz="3200" dirty="0">
              <a:solidFill>
                <a:srgbClr val="000000"/>
              </a:solidFill>
            </a:endParaRPr>
          </a:p>
        </p:txBody>
      </p:sp>
      <p:sp>
        <p:nvSpPr>
          <p:cNvPr id="75"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42" name="Picture 2" descr="Irish Theatre Magazine | Reviews | Current | Eclipsed">
            <a:extLst>
              <a:ext uri="{FF2B5EF4-FFF2-40B4-BE49-F238E27FC236}">
                <a16:creationId xmlns:a16="http://schemas.microsoft.com/office/drawing/2014/main" id="{2815547D-E844-4252-B1C6-77E9F31751D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832" r="-1" b="11599"/>
          <a:stretch/>
        </p:blipFill>
        <p:spPr bwMode="auto">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69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B89C4-6274-4C27-8867-A5734C9F395F}"/>
              </a:ext>
            </a:extLst>
          </p:cNvPr>
          <p:cNvSpPr>
            <a:spLocks noGrp="1"/>
          </p:cNvSpPr>
          <p:nvPr>
            <p:ph idx="1"/>
          </p:nvPr>
        </p:nvSpPr>
        <p:spPr>
          <a:xfrm>
            <a:off x="562708" y="239151"/>
            <a:ext cx="10791092" cy="5937812"/>
          </a:xfrm>
        </p:spPr>
        <p:txBody>
          <a:bodyPr>
            <a:normAutofit lnSpcReduction="10000"/>
          </a:bodyPr>
          <a:lstStyle/>
          <a:p>
            <a:r>
              <a:rPr lang="en-GB" sz="3600" dirty="0"/>
              <a:t>Sister Virginia's relationship with the women has no happy ending. She cares for them and wants to do her best to help them, but faces opposition from both sides. The women are distrustful because they see </a:t>
            </a:r>
            <a:r>
              <a:rPr lang="en-IE" sz="3600" dirty="0"/>
              <a:t>S</a:t>
            </a:r>
            <a:r>
              <a:rPr lang="en-GB" sz="3600" dirty="0" err="1"/>
              <a:t>ister</a:t>
            </a:r>
            <a:r>
              <a:rPr lang="en-GB" sz="3600" dirty="0"/>
              <a:t> Virginia as a representative of a hated authority, of their captors, and mother Victoria insists that sister Virginia view the women as </a:t>
            </a:r>
            <a:r>
              <a:rPr lang="en-IE" sz="3600" dirty="0"/>
              <a:t>“</a:t>
            </a:r>
            <a:r>
              <a:rPr lang="en-GB" sz="3600" dirty="0"/>
              <a:t>fallen</a:t>
            </a:r>
            <a:r>
              <a:rPr lang="en-IE" sz="3600" dirty="0"/>
              <a:t>” </a:t>
            </a:r>
            <a:r>
              <a:rPr lang="en-GB" sz="3600" dirty="0"/>
              <a:t>and </a:t>
            </a:r>
            <a:r>
              <a:rPr lang="en-IE" sz="3600" dirty="0"/>
              <a:t>“</a:t>
            </a:r>
            <a:r>
              <a:rPr lang="en-GB" sz="3600" dirty="0"/>
              <a:t>sinful</a:t>
            </a:r>
            <a:r>
              <a:rPr lang="en-IE" sz="3600" dirty="0"/>
              <a:t>”.</a:t>
            </a:r>
          </a:p>
          <a:p>
            <a:r>
              <a:rPr lang="en-IE" sz="3600" dirty="0"/>
              <a:t>S</a:t>
            </a:r>
            <a:r>
              <a:rPr lang="en-GB" sz="3600" dirty="0" err="1"/>
              <a:t>ister</a:t>
            </a:r>
            <a:r>
              <a:rPr lang="en-GB" sz="3600" dirty="0"/>
              <a:t> Virginia wants to have a constructive and nurturing relationship with the women in the laundry, but she comes to see that she is powerless in the face of the Catholic Church, and the hostile feelings of the women, epitomised by </a:t>
            </a:r>
            <a:r>
              <a:rPr lang="en-IE" sz="3600" dirty="0"/>
              <a:t>Brigit.</a:t>
            </a:r>
          </a:p>
        </p:txBody>
      </p:sp>
    </p:spTree>
    <p:extLst>
      <p:ext uri="{BB962C8B-B14F-4D97-AF65-F5344CB8AC3E}">
        <p14:creationId xmlns:p14="http://schemas.microsoft.com/office/powerpoint/2010/main" val="3248749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F93012-3A0E-4EC3-8FAE-B6AFD45DBFA6}"/>
              </a:ext>
            </a:extLst>
          </p:cNvPr>
          <p:cNvSpPr>
            <a:spLocks noGrp="1"/>
          </p:cNvSpPr>
          <p:nvPr>
            <p:ph idx="1"/>
          </p:nvPr>
        </p:nvSpPr>
        <p:spPr>
          <a:xfrm>
            <a:off x="211015" y="851517"/>
            <a:ext cx="5299353" cy="5788434"/>
          </a:xfrm>
        </p:spPr>
        <p:txBody>
          <a:bodyPr>
            <a:normAutofit/>
          </a:bodyPr>
          <a:lstStyle/>
          <a:p>
            <a:r>
              <a:rPr lang="en-GB" sz="3600" dirty="0"/>
              <a:t>Ultimately,</a:t>
            </a:r>
            <a:r>
              <a:rPr lang="en-IE" sz="3600" dirty="0"/>
              <a:t> </a:t>
            </a:r>
            <a:r>
              <a:rPr lang="en-GB" sz="3600" dirty="0"/>
              <a:t>all sister Virginia's good intentions and genuinely warm feelings </a:t>
            </a:r>
            <a:r>
              <a:rPr lang="en-IE" sz="3600" dirty="0"/>
              <a:t>for Brigit, Nellie-Nora, Cathy, Mandy and Juliet </a:t>
            </a:r>
            <a:r>
              <a:rPr lang="en-GB" sz="3600" dirty="0"/>
              <a:t>Come to nothing because she is faced with such powerful antagonistic forces on both sides.  </a:t>
            </a:r>
            <a:endParaRPr lang="en-IE" sz="3600" dirty="0"/>
          </a:p>
        </p:txBody>
      </p:sp>
      <p:pic>
        <p:nvPicPr>
          <p:cNvPr id="11268" name="Picture 4" descr="Eclipsed' shines a light on Ireland's Magdalene Laundries and the women  hidden away there - oregonlive.com">
            <a:extLst>
              <a:ext uri="{FF2B5EF4-FFF2-40B4-BE49-F238E27FC236}">
                <a16:creationId xmlns:a16="http://schemas.microsoft.com/office/drawing/2014/main" id="{3AD3BACF-D92E-459C-9D53-B57EB55C4F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096" r="7064" b="-1"/>
          <a:stretch/>
        </p:blipFill>
        <p:spPr bwMode="auto">
          <a:xfrm>
            <a:off x="5510369" y="851517"/>
            <a:ext cx="6184807" cy="5154967"/>
          </a:xfrm>
          <a:custGeom>
            <a:avLst/>
            <a:gdLst/>
            <a:ahLst/>
            <a:cxnLst/>
            <a:rect l="l" t="t" r="r" b="b"/>
            <a:pathLst>
              <a:path w="5846002" h="4872577">
                <a:moveTo>
                  <a:pt x="343285" y="2953992"/>
                </a:moveTo>
                <a:cubicBezTo>
                  <a:pt x="343285" y="2953992"/>
                  <a:pt x="343285" y="2953992"/>
                  <a:pt x="849063" y="2953992"/>
                </a:cubicBezTo>
                <a:cubicBezTo>
                  <a:pt x="880743" y="2953992"/>
                  <a:pt x="911330" y="2971406"/>
                  <a:pt x="926624" y="2999703"/>
                </a:cubicBezTo>
                <a:cubicBezTo>
                  <a:pt x="926624" y="2999703"/>
                  <a:pt x="926624" y="2999703"/>
                  <a:pt x="1180059" y="3436136"/>
                </a:cubicBezTo>
                <a:cubicBezTo>
                  <a:pt x="1196445" y="3463345"/>
                  <a:pt x="1196445" y="3498172"/>
                  <a:pt x="1180059" y="3525382"/>
                </a:cubicBezTo>
                <a:cubicBezTo>
                  <a:pt x="1180059" y="3525382"/>
                  <a:pt x="1180059" y="3525382"/>
                  <a:pt x="926624" y="3961814"/>
                </a:cubicBezTo>
                <a:cubicBezTo>
                  <a:pt x="911330" y="3990111"/>
                  <a:pt x="880743" y="4007525"/>
                  <a:pt x="849063" y="4007525"/>
                </a:cubicBezTo>
                <a:cubicBezTo>
                  <a:pt x="849063" y="4007525"/>
                  <a:pt x="849063" y="4007525"/>
                  <a:pt x="343285" y="4007525"/>
                </a:cubicBezTo>
                <a:cubicBezTo>
                  <a:pt x="310513" y="4007525"/>
                  <a:pt x="281019" y="3990111"/>
                  <a:pt x="264633" y="3961814"/>
                </a:cubicBezTo>
                <a:cubicBezTo>
                  <a:pt x="264633" y="3961814"/>
                  <a:pt x="264633" y="3961814"/>
                  <a:pt x="12290" y="3525382"/>
                </a:cubicBezTo>
                <a:cubicBezTo>
                  <a:pt x="-4096" y="3498172"/>
                  <a:pt x="-4096" y="3463345"/>
                  <a:pt x="12290" y="3436136"/>
                </a:cubicBezTo>
                <a:cubicBezTo>
                  <a:pt x="12290" y="3436136"/>
                  <a:pt x="12290" y="3436136"/>
                  <a:pt x="264633" y="2999703"/>
                </a:cubicBezTo>
                <a:cubicBezTo>
                  <a:pt x="281019" y="2971406"/>
                  <a:pt x="310513" y="2953992"/>
                  <a:pt x="343285" y="2953992"/>
                </a:cubicBezTo>
                <a:close/>
                <a:moveTo>
                  <a:pt x="2353334" y="538808"/>
                </a:moveTo>
                <a:cubicBezTo>
                  <a:pt x="2353334" y="538808"/>
                  <a:pt x="2353334" y="538808"/>
                  <a:pt x="2613403" y="538808"/>
                </a:cubicBezTo>
                <a:lnTo>
                  <a:pt x="2643742" y="538808"/>
                </a:lnTo>
                <a:lnTo>
                  <a:pt x="2672692" y="588661"/>
                </a:lnTo>
                <a:cubicBezTo>
                  <a:pt x="2713002" y="658078"/>
                  <a:pt x="2759909" y="738855"/>
                  <a:pt x="2814491" y="832849"/>
                </a:cubicBezTo>
                <a:cubicBezTo>
                  <a:pt x="2839586" y="874521"/>
                  <a:pt x="2839586" y="927860"/>
                  <a:pt x="2814491" y="969531"/>
                </a:cubicBezTo>
                <a:cubicBezTo>
                  <a:pt x="2814491" y="969531"/>
                  <a:pt x="2814491" y="969531"/>
                  <a:pt x="2426350" y="1637936"/>
                </a:cubicBezTo>
                <a:cubicBezTo>
                  <a:pt x="2402927" y="1681274"/>
                  <a:pt x="2356083" y="1707943"/>
                  <a:pt x="2307565" y="1707943"/>
                </a:cubicBezTo>
                <a:cubicBezTo>
                  <a:pt x="2307565" y="1707943"/>
                  <a:pt x="2307565" y="1707943"/>
                  <a:pt x="1532956" y="1707943"/>
                </a:cubicBezTo>
                <a:cubicBezTo>
                  <a:pt x="1520409" y="1707943"/>
                  <a:pt x="1508175" y="1706276"/>
                  <a:pt x="1496490" y="1703099"/>
                </a:cubicBezTo>
                <a:lnTo>
                  <a:pt x="1471408" y="1692583"/>
                </a:lnTo>
                <a:lnTo>
                  <a:pt x="1486736" y="1666073"/>
                </a:lnTo>
                <a:cubicBezTo>
                  <a:pt x="1625328" y="1426376"/>
                  <a:pt x="1802725" y="1119564"/>
                  <a:pt x="2029793" y="726844"/>
                </a:cubicBezTo>
                <a:cubicBezTo>
                  <a:pt x="2097197" y="610441"/>
                  <a:pt x="2218525" y="538808"/>
                  <a:pt x="2353334" y="538808"/>
                </a:cubicBezTo>
                <a:close/>
                <a:moveTo>
                  <a:pt x="1487085" y="0"/>
                </a:moveTo>
                <a:cubicBezTo>
                  <a:pt x="1487085" y="0"/>
                  <a:pt x="1487085" y="0"/>
                  <a:pt x="2360840" y="0"/>
                </a:cubicBezTo>
                <a:cubicBezTo>
                  <a:pt x="2415568" y="0"/>
                  <a:pt x="2468407" y="30084"/>
                  <a:pt x="2494828" y="78969"/>
                </a:cubicBezTo>
                <a:cubicBezTo>
                  <a:pt x="2494828" y="78969"/>
                  <a:pt x="2494828" y="78969"/>
                  <a:pt x="2729665" y="483373"/>
                </a:cubicBezTo>
                <a:lnTo>
                  <a:pt x="2756194" y="529058"/>
                </a:lnTo>
                <a:lnTo>
                  <a:pt x="2735320" y="529058"/>
                </a:lnTo>
                <a:lnTo>
                  <a:pt x="2636659" y="529058"/>
                </a:lnTo>
                <a:lnTo>
                  <a:pt x="2593799" y="455250"/>
                </a:lnTo>
                <a:cubicBezTo>
                  <a:pt x="2430052" y="173267"/>
                  <a:pt x="2430052" y="173267"/>
                  <a:pt x="2430052" y="173267"/>
                </a:cubicBezTo>
                <a:cubicBezTo>
                  <a:pt x="2406629" y="129929"/>
                  <a:pt x="2359785" y="103259"/>
                  <a:pt x="2311267" y="103259"/>
                </a:cubicBezTo>
                <a:cubicBezTo>
                  <a:pt x="1536658" y="103259"/>
                  <a:pt x="1536658" y="103259"/>
                  <a:pt x="1536658" y="103259"/>
                </a:cubicBezTo>
                <a:cubicBezTo>
                  <a:pt x="1486468" y="103259"/>
                  <a:pt x="1441296" y="129929"/>
                  <a:pt x="1416201" y="173267"/>
                </a:cubicBezTo>
                <a:cubicBezTo>
                  <a:pt x="1029733" y="841671"/>
                  <a:pt x="1029733" y="841671"/>
                  <a:pt x="1029733" y="841671"/>
                </a:cubicBezTo>
                <a:cubicBezTo>
                  <a:pt x="1004637" y="883343"/>
                  <a:pt x="1004637" y="936682"/>
                  <a:pt x="1029733" y="978353"/>
                </a:cubicBezTo>
                <a:cubicBezTo>
                  <a:pt x="1416201" y="1646758"/>
                  <a:pt x="1416201" y="1646758"/>
                  <a:pt x="1416201" y="1646758"/>
                </a:cubicBezTo>
                <a:cubicBezTo>
                  <a:pt x="1428749" y="1668427"/>
                  <a:pt x="1446315" y="1685929"/>
                  <a:pt x="1467019" y="1698013"/>
                </a:cubicBezTo>
                <a:lnTo>
                  <a:pt x="1472899" y="1700478"/>
                </a:lnTo>
                <a:lnTo>
                  <a:pt x="1441377" y="1754996"/>
                </a:lnTo>
                <a:lnTo>
                  <a:pt x="1417933" y="1795543"/>
                </a:lnTo>
                <a:lnTo>
                  <a:pt x="1442249" y="1805738"/>
                </a:lnTo>
                <a:cubicBezTo>
                  <a:pt x="1455430" y="1809322"/>
                  <a:pt x="1469230" y="1811202"/>
                  <a:pt x="1483383" y="1811202"/>
                </a:cubicBezTo>
                <a:cubicBezTo>
                  <a:pt x="2357138" y="1811202"/>
                  <a:pt x="2357138" y="1811202"/>
                  <a:pt x="2357138" y="1811202"/>
                </a:cubicBezTo>
                <a:cubicBezTo>
                  <a:pt x="2411866" y="1811202"/>
                  <a:pt x="2464705" y="1781120"/>
                  <a:pt x="2491126" y="1732235"/>
                </a:cubicBezTo>
                <a:cubicBezTo>
                  <a:pt x="2928947" y="978278"/>
                  <a:pt x="2928947" y="978278"/>
                  <a:pt x="2928947" y="978278"/>
                </a:cubicBezTo>
                <a:cubicBezTo>
                  <a:pt x="2957254" y="931274"/>
                  <a:pt x="2957254" y="871108"/>
                  <a:pt x="2928947" y="824102"/>
                </a:cubicBezTo>
                <a:cubicBezTo>
                  <a:pt x="2874220" y="729858"/>
                  <a:pt x="2826333" y="647394"/>
                  <a:pt x="2784432" y="575238"/>
                </a:cubicBezTo>
                <a:lnTo>
                  <a:pt x="2763277" y="538808"/>
                </a:lnTo>
                <a:lnTo>
                  <a:pt x="2861280" y="538808"/>
                </a:lnTo>
                <a:cubicBezTo>
                  <a:pt x="3166048" y="538808"/>
                  <a:pt x="3653676" y="538808"/>
                  <a:pt x="4433881" y="538808"/>
                </a:cubicBezTo>
                <a:cubicBezTo>
                  <a:pt x="4564197" y="538808"/>
                  <a:pt x="4690018" y="610441"/>
                  <a:pt x="4752929" y="726844"/>
                </a:cubicBezTo>
                <a:cubicBezTo>
                  <a:pt x="4752929" y="726844"/>
                  <a:pt x="4752929" y="726844"/>
                  <a:pt x="5795449" y="2522134"/>
                </a:cubicBezTo>
                <a:cubicBezTo>
                  <a:pt x="5862854" y="2634060"/>
                  <a:pt x="5862854" y="2777325"/>
                  <a:pt x="5795449" y="2889251"/>
                </a:cubicBezTo>
                <a:cubicBezTo>
                  <a:pt x="5795449" y="2889251"/>
                  <a:pt x="5795449" y="2889251"/>
                  <a:pt x="4752929" y="4684542"/>
                </a:cubicBezTo>
                <a:cubicBezTo>
                  <a:pt x="4690018" y="4800945"/>
                  <a:pt x="4564197" y="4872577"/>
                  <a:pt x="4433881" y="4872577"/>
                </a:cubicBezTo>
                <a:cubicBezTo>
                  <a:pt x="4433881" y="4872577"/>
                  <a:pt x="4433881" y="4872577"/>
                  <a:pt x="2353334" y="4872577"/>
                </a:cubicBezTo>
                <a:cubicBezTo>
                  <a:pt x="2218525" y="4872577"/>
                  <a:pt x="2097197" y="4800945"/>
                  <a:pt x="2029793" y="4684542"/>
                </a:cubicBezTo>
                <a:cubicBezTo>
                  <a:pt x="2029793" y="4684542"/>
                  <a:pt x="2029793" y="4684542"/>
                  <a:pt x="991766" y="2889251"/>
                </a:cubicBezTo>
                <a:cubicBezTo>
                  <a:pt x="924361" y="2777325"/>
                  <a:pt x="924361" y="2634060"/>
                  <a:pt x="991766" y="2522134"/>
                </a:cubicBezTo>
                <a:cubicBezTo>
                  <a:pt x="991766" y="2522134"/>
                  <a:pt x="991766" y="2522134"/>
                  <a:pt x="1377193" y="1855530"/>
                </a:cubicBezTo>
                <a:lnTo>
                  <a:pt x="1409676" y="1799352"/>
                </a:lnTo>
                <a:lnTo>
                  <a:pt x="1408533" y="1798873"/>
                </a:lnTo>
                <a:cubicBezTo>
                  <a:pt x="1385179" y="1785241"/>
                  <a:pt x="1365364" y="1765500"/>
                  <a:pt x="1351210" y="1741057"/>
                </a:cubicBezTo>
                <a:cubicBezTo>
                  <a:pt x="1351210" y="1741057"/>
                  <a:pt x="1351210" y="1741057"/>
                  <a:pt x="915276" y="987100"/>
                </a:cubicBezTo>
                <a:cubicBezTo>
                  <a:pt x="886968" y="940096"/>
                  <a:pt x="886968" y="879930"/>
                  <a:pt x="915276" y="832924"/>
                </a:cubicBezTo>
                <a:cubicBezTo>
                  <a:pt x="915276" y="832924"/>
                  <a:pt x="915276" y="832924"/>
                  <a:pt x="1351210" y="78969"/>
                </a:cubicBezTo>
                <a:cubicBezTo>
                  <a:pt x="1379517" y="30084"/>
                  <a:pt x="1430471" y="0"/>
                  <a:pt x="1487085"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10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he enslaved women of Ireland – a review of Eclipsed | kawarthaNOW">
            <a:extLst>
              <a:ext uri="{FF2B5EF4-FFF2-40B4-BE49-F238E27FC236}">
                <a16:creationId xmlns:a16="http://schemas.microsoft.com/office/drawing/2014/main" id="{BDDDD000-EC83-4E6E-9445-C52C9254FF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23298"/>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9EFF3C-4EEA-4D1C-BD5B-4402765F6289}"/>
              </a:ext>
            </a:extLst>
          </p:cNvPr>
          <p:cNvSpPr>
            <a:spLocks noGrp="1"/>
          </p:cNvSpPr>
          <p:nvPr>
            <p:ph type="ctrTitle"/>
          </p:nvPr>
        </p:nvSpPr>
        <p:spPr>
          <a:xfrm>
            <a:off x="477981" y="863428"/>
            <a:ext cx="5247570" cy="3463069"/>
          </a:xfrm>
        </p:spPr>
        <p:txBody>
          <a:bodyPr anchor="b">
            <a:normAutofit/>
          </a:bodyPr>
          <a:lstStyle/>
          <a:p>
            <a:pPr algn="l"/>
            <a:r>
              <a:rPr lang="en-IE" sz="4800" dirty="0"/>
              <a:t>Key Relationship:</a:t>
            </a:r>
            <a:br>
              <a:rPr lang="en-IE" sz="4800" dirty="0"/>
            </a:br>
            <a:r>
              <a:rPr lang="en-IE" sz="4800" dirty="0"/>
              <a:t>Sister Virginia and the Women in the Laundry</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443432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Peterborough Theatre Guild presents Eclipsed from Nov. 4 to 19 |  HamiltonNews.com">
            <a:extLst>
              <a:ext uri="{FF2B5EF4-FFF2-40B4-BE49-F238E27FC236}">
                <a16:creationId xmlns:a16="http://schemas.microsoft.com/office/drawing/2014/main" id="{42641CE1-EB23-447B-904F-BAB66D1D4223}"/>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3543" b="1218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24EAAB8-4D95-4F6F-BC1B-4ECEA385082C}"/>
              </a:ext>
            </a:extLst>
          </p:cNvPr>
          <p:cNvSpPr>
            <a:spLocks noGrp="1"/>
          </p:cNvSpPr>
          <p:nvPr>
            <p:ph idx="1"/>
          </p:nvPr>
        </p:nvSpPr>
        <p:spPr>
          <a:xfrm>
            <a:off x="773723" y="1125415"/>
            <a:ext cx="10580077" cy="5051548"/>
          </a:xfrm>
        </p:spPr>
        <p:txBody>
          <a:bodyPr>
            <a:normAutofit/>
          </a:bodyPr>
          <a:lstStyle/>
          <a:p>
            <a:r>
              <a:rPr lang="en-IE" sz="4400" dirty="0">
                <a:solidFill>
                  <a:srgbClr val="FFFFFF"/>
                </a:solidFill>
              </a:rPr>
              <a:t>Sister Virginia’s relationship with the women in the laundry is complex. She sympathises with their situation and wants to do all she can to help them. However, she is relatively powerless and, in the end, can do nothing meaningful to improve their lives or even show them how much she cares.</a:t>
            </a:r>
          </a:p>
        </p:txBody>
      </p:sp>
    </p:spTree>
    <p:extLst>
      <p:ext uri="{BB962C8B-B14F-4D97-AF65-F5344CB8AC3E}">
        <p14:creationId xmlns:p14="http://schemas.microsoft.com/office/powerpoint/2010/main" val="10325333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Magdalene Laundries Examined by OB's Irish Rep in Eclipsed, Opening Nov. 7  | Playbill">
            <a:extLst>
              <a:ext uri="{FF2B5EF4-FFF2-40B4-BE49-F238E27FC236}">
                <a16:creationId xmlns:a16="http://schemas.microsoft.com/office/drawing/2014/main" id="{5FFD160B-7B58-4414-B3EC-587DB24FA1C9}"/>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4434" r="19846"/>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7423599B-4C3A-4F3A-A0A8-DD518A5A8654}"/>
              </a:ext>
            </a:extLst>
          </p:cNvPr>
          <p:cNvSpPr>
            <a:spLocks noGrp="1"/>
          </p:cNvSpPr>
          <p:nvPr>
            <p:ph idx="1"/>
          </p:nvPr>
        </p:nvSpPr>
        <p:spPr>
          <a:xfrm>
            <a:off x="154745" y="0"/>
            <a:ext cx="5795889" cy="6977575"/>
          </a:xfrm>
        </p:spPr>
        <p:txBody>
          <a:bodyPr anchor="ctr">
            <a:normAutofit lnSpcReduction="10000"/>
          </a:bodyPr>
          <a:lstStyle/>
          <a:p>
            <a:r>
              <a:rPr lang="en-IE" sz="3200" dirty="0">
                <a:solidFill>
                  <a:srgbClr val="000000"/>
                </a:solidFill>
              </a:rPr>
              <a:t>Our first indication that Sister Virginia is on the women’s side comes when she enters the laundry and sees Brigit imitating the Bishop and placing underpants on Mandy’s head while Nellie-Nora smokes, something that is forbidden by Mother Victoria.</a:t>
            </a:r>
          </a:p>
          <a:p>
            <a:r>
              <a:rPr lang="en-IE" sz="3200" dirty="0">
                <a:solidFill>
                  <a:srgbClr val="000000"/>
                </a:solidFill>
              </a:rPr>
              <a:t>Sister Virginia does nothing beyond telling Brigit and Mandy to stop fooling around and advising Nellie-Nora to be careful with the cigarette in case she burns the “precious </a:t>
            </a:r>
            <a:r>
              <a:rPr lang="en-IE" sz="3200" dirty="0" err="1">
                <a:solidFill>
                  <a:srgbClr val="000000"/>
                </a:solidFill>
              </a:rPr>
              <a:t>Carrickmacross</a:t>
            </a:r>
            <a:r>
              <a:rPr lang="en-IE" sz="3200" dirty="0">
                <a:solidFill>
                  <a:srgbClr val="000000"/>
                </a:solidFill>
              </a:rPr>
              <a:t> lace” on the Bishop’s clothes.</a:t>
            </a:r>
          </a:p>
        </p:txBody>
      </p:sp>
    </p:spTree>
    <p:extLst>
      <p:ext uri="{BB962C8B-B14F-4D97-AF65-F5344CB8AC3E}">
        <p14:creationId xmlns:p14="http://schemas.microsoft.com/office/powerpoint/2010/main" val="10262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Peterborough Theatre Guild presents Eclipsed from Nov. 4 to 19 |  HamiltonNews.com">
            <a:extLst>
              <a:ext uri="{FF2B5EF4-FFF2-40B4-BE49-F238E27FC236}">
                <a16:creationId xmlns:a16="http://schemas.microsoft.com/office/drawing/2014/main" id="{5FF35558-DDB7-4295-8D2D-2F57592243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179" r="15261" b="-1"/>
          <a:stretch/>
        </p:blipFill>
        <p:spPr bwMode="auto">
          <a:xfrm>
            <a:off x="336512" y="328579"/>
            <a:ext cx="5976180" cy="6480185"/>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BD6261AA-62A4-4A02-A497-8EE29F59288C}"/>
              </a:ext>
            </a:extLst>
          </p:cNvPr>
          <p:cNvSpPr>
            <a:spLocks noGrp="1"/>
          </p:cNvSpPr>
          <p:nvPr>
            <p:ph idx="1"/>
          </p:nvPr>
        </p:nvSpPr>
        <p:spPr>
          <a:xfrm>
            <a:off x="6312692" y="112542"/>
            <a:ext cx="5701117" cy="6583680"/>
          </a:xfrm>
        </p:spPr>
        <p:txBody>
          <a:bodyPr anchor="b">
            <a:normAutofit/>
          </a:bodyPr>
          <a:lstStyle/>
          <a:p>
            <a:r>
              <a:rPr lang="en-IE" sz="3200" dirty="0">
                <a:solidFill>
                  <a:srgbClr val="000000"/>
                </a:solidFill>
              </a:rPr>
              <a:t>The women smile because they know Sister Virginia has heard them mocking the Bishop and the fuss made over the fancy lace.</a:t>
            </a:r>
          </a:p>
          <a:p>
            <a:r>
              <a:rPr lang="en-IE" sz="3200" dirty="0">
                <a:solidFill>
                  <a:srgbClr val="000000"/>
                </a:solidFill>
              </a:rPr>
              <a:t>Although she cannot openly agree with them or join in the fun, Sister Virginia’s tolerance and her comment on the lace show that she understands and likes the women in the laundry. Her kindness towards the women is apparent from the beginning.</a:t>
            </a:r>
          </a:p>
        </p:txBody>
      </p:sp>
    </p:spTree>
    <p:extLst>
      <p:ext uri="{BB962C8B-B14F-4D97-AF65-F5344CB8AC3E}">
        <p14:creationId xmlns:p14="http://schemas.microsoft.com/office/powerpoint/2010/main" val="403378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6332ED-9167-477F-91CA-EF1D687B0012}"/>
              </a:ext>
            </a:extLst>
          </p:cNvPr>
          <p:cNvSpPr>
            <a:spLocks noGrp="1"/>
          </p:cNvSpPr>
          <p:nvPr>
            <p:ph idx="1"/>
          </p:nvPr>
        </p:nvSpPr>
        <p:spPr>
          <a:xfrm>
            <a:off x="407963" y="337624"/>
            <a:ext cx="11619914" cy="6316393"/>
          </a:xfrm>
        </p:spPr>
        <p:txBody>
          <a:bodyPr>
            <a:normAutofit/>
          </a:bodyPr>
          <a:lstStyle/>
          <a:p>
            <a:r>
              <a:rPr lang="en-IE" sz="3600" dirty="0"/>
              <a:t>Sister Virginia is deeply distressed by the institutionalisation of the women in her care. She gently encourages Juliet to consider leaving the laundry: “You mustn’t stay here! Take a job outside! Go away and see new places! Read the great books! Earn your own money.”</a:t>
            </a:r>
          </a:p>
          <a:p>
            <a:r>
              <a:rPr lang="en-IE" sz="3600" dirty="0"/>
              <a:t>Unfortunately, Sister Virginia is fighting a losing battle. Her kindness is but a drop in the ocean compared to the cruelty these women have had to live with most of their lives. Eventually, Sister Virginia realises that her ability to connect with Juliet is not as strong as the young girl’s fear of the outside world, and she is left saying weekly, “I’ll – We’ll pray for you.”</a:t>
            </a:r>
          </a:p>
        </p:txBody>
      </p:sp>
    </p:spTree>
    <p:extLst>
      <p:ext uri="{BB962C8B-B14F-4D97-AF65-F5344CB8AC3E}">
        <p14:creationId xmlns:p14="http://schemas.microsoft.com/office/powerpoint/2010/main" val="139600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The enslaved women of Ireland – a review of Eclipsed | kawarthaNOW">
            <a:extLst>
              <a:ext uri="{FF2B5EF4-FFF2-40B4-BE49-F238E27FC236}">
                <a16:creationId xmlns:a16="http://schemas.microsoft.com/office/drawing/2014/main" id="{FDC696F6-33BC-42C1-835D-381921FE28CC}"/>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2145" r="25618"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44B849EE-F7B1-481B-B3AD-462A15836BB9}"/>
              </a:ext>
            </a:extLst>
          </p:cNvPr>
          <p:cNvSpPr>
            <a:spLocks noGrp="1"/>
          </p:cNvSpPr>
          <p:nvPr>
            <p:ph idx="1"/>
          </p:nvPr>
        </p:nvSpPr>
        <p:spPr>
          <a:xfrm>
            <a:off x="253218" y="0"/>
            <a:ext cx="5430129" cy="6471138"/>
          </a:xfrm>
        </p:spPr>
        <p:txBody>
          <a:bodyPr anchor="ctr">
            <a:normAutofit fontScale="92500"/>
          </a:bodyPr>
          <a:lstStyle/>
          <a:p>
            <a:r>
              <a:rPr lang="en-IE" sz="3200" dirty="0">
                <a:solidFill>
                  <a:srgbClr val="000000"/>
                </a:solidFill>
              </a:rPr>
              <a:t>Sister Virginia’s attempt to form a relationship with the women is doomed to failure because no mater what she does, she is a member of the Catholic Church: the institution that runs the laundry and therefore imprisons the women.</a:t>
            </a:r>
          </a:p>
          <a:p>
            <a:r>
              <a:rPr lang="en-IE" sz="3200" dirty="0">
                <a:solidFill>
                  <a:srgbClr val="000000"/>
                </a:solidFill>
              </a:rPr>
              <a:t>At one stage, when Brigit learns that her boyfriend, John-Joe, is getting married the following week, she begs Sister Virginia for the keys so she can escape and tell him that they have a daughter together.</a:t>
            </a:r>
          </a:p>
        </p:txBody>
      </p:sp>
    </p:spTree>
    <p:extLst>
      <p:ext uri="{BB962C8B-B14F-4D97-AF65-F5344CB8AC3E}">
        <p14:creationId xmlns:p14="http://schemas.microsoft.com/office/powerpoint/2010/main" val="1469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D7143-B8CB-480E-B1BC-9D655558D2F6}"/>
              </a:ext>
            </a:extLst>
          </p:cNvPr>
          <p:cNvSpPr>
            <a:spLocks noGrp="1"/>
          </p:cNvSpPr>
          <p:nvPr>
            <p:ph idx="1"/>
          </p:nvPr>
        </p:nvSpPr>
        <p:spPr>
          <a:xfrm>
            <a:off x="703385" y="196948"/>
            <a:ext cx="10650415" cy="5980015"/>
          </a:xfrm>
        </p:spPr>
        <p:txBody>
          <a:bodyPr>
            <a:normAutofit fontScale="92500" lnSpcReduction="10000"/>
          </a:bodyPr>
          <a:lstStyle/>
          <a:p>
            <a:r>
              <a:rPr lang="en-IE" sz="3600" dirty="0"/>
              <a:t>Clearly, he doesn’t know about the baby and Brigit believes that if she tells him, he will want the three of them to be a family.</a:t>
            </a:r>
          </a:p>
          <a:p>
            <a:r>
              <a:rPr lang="en-IE" sz="3600" dirty="0"/>
              <a:t>Although Brigit’s dream is unrealistic, she needs to learn the truth for herself and she must leave the laundry in order to do so. </a:t>
            </a:r>
          </a:p>
          <a:p>
            <a:r>
              <a:rPr lang="en-IE" sz="3600" dirty="0"/>
              <a:t>Sister Virginia says she cannot do anything because she is “not in charge”. When she leaves, Brigit expresses her disgust with her saying, “Bloody nuns! They don’t give a damn!”</a:t>
            </a:r>
          </a:p>
          <a:p>
            <a:r>
              <a:rPr lang="en-IE" sz="3600" dirty="0"/>
              <a:t>This key moment shows that Sister Virginia is not able to be on the women’s side in a practical way as long as she is a member of the religious order running the laundry.</a:t>
            </a:r>
          </a:p>
        </p:txBody>
      </p:sp>
    </p:spTree>
    <p:extLst>
      <p:ext uri="{BB962C8B-B14F-4D97-AF65-F5344CB8AC3E}">
        <p14:creationId xmlns:p14="http://schemas.microsoft.com/office/powerpoint/2010/main" val="344181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EDGE Media Network :: Eclipsed">
            <a:extLst>
              <a:ext uri="{FF2B5EF4-FFF2-40B4-BE49-F238E27FC236}">
                <a16:creationId xmlns:a16="http://schemas.microsoft.com/office/drawing/2014/main" id="{A7F46CEB-9227-4B66-92C2-1D8F8D495B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060"/>
          <a:stretch/>
        </p:blipFill>
        <p:spPr bwMode="auto">
          <a:xfrm>
            <a:off x="-11909" y="10"/>
            <a:ext cx="6324601"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C835E0BE-0733-421B-B643-C8C9F114004F}"/>
              </a:ext>
            </a:extLst>
          </p:cNvPr>
          <p:cNvSpPr>
            <a:spLocks noGrp="1"/>
          </p:cNvSpPr>
          <p:nvPr>
            <p:ph idx="1"/>
          </p:nvPr>
        </p:nvSpPr>
        <p:spPr>
          <a:xfrm>
            <a:off x="6096000" y="0"/>
            <a:ext cx="5974079" cy="6752492"/>
          </a:xfrm>
        </p:spPr>
        <p:txBody>
          <a:bodyPr anchor="b">
            <a:normAutofit fontScale="92500" lnSpcReduction="10000"/>
          </a:bodyPr>
          <a:lstStyle/>
          <a:p>
            <a:r>
              <a:rPr lang="en-IE" sz="3200" dirty="0">
                <a:solidFill>
                  <a:srgbClr val="000000"/>
                </a:solidFill>
              </a:rPr>
              <a:t>Sister Virginia comes to realise that she cannot reconcile her affection and sympathy for the women in her care with her role as jailor. </a:t>
            </a:r>
            <a:r>
              <a:rPr lang="en-GB" sz="3200" dirty="0">
                <a:solidFill>
                  <a:srgbClr val="000000"/>
                </a:solidFill>
              </a:rPr>
              <a:t>She approaches </a:t>
            </a:r>
            <a:r>
              <a:rPr lang="en-IE" sz="3200" dirty="0">
                <a:solidFill>
                  <a:srgbClr val="000000"/>
                </a:solidFill>
              </a:rPr>
              <a:t>M</a:t>
            </a:r>
            <a:r>
              <a:rPr lang="en-GB" sz="3200" dirty="0">
                <a:solidFill>
                  <a:srgbClr val="000000"/>
                </a:solidFill>
              </a:rPr>
              <a:t>other Victoria to ask if it is really necessary </a:t>
            </a:r>
            <a:r>
              <a:rPr lang="en-IE" sz="3200" dirty="0">
                <a:solidFill>
                  <a:srgbClr val="000000"/>
                </a:solidFill>
              </a:rPr>
              <a:t>“</a:t>
            </a:r>
            <a:r>
              <a:rPr lang="en-GB" sz="3200" dirty="0">
                <a:solidFill>
                  <a:srgbClr val="000000"/>
                </a:solidFill>
              </a:rPr>
              <a:t>to keep them locked away</a:t>
            </a:r>
            <a:r>
              <a:rPr lang="en-IE" sz="3200" dirty="0">
                <a:solidFill>
                  <a:srgbClr val="000000"/>
                </a:solidFill>
              </a:rPr>
              <a:t>”</a:t>
            </a:r>
            <a:r>
              <a:rPr lang="en-GB" sz="3200" dirty="0">
                <a:solidFill>
                  <a:srgbClr val="000000"/>
                </a:solidFill>
              </a:rPr>
              <a:t>. </a:t>
            </a:r>
          </a:p>
          <a:p>
            <a:r>
              <a:rPr lang="en-GB" sz="3200" dirty="0">
                <a:solidFill>
                  <a:srgbClr val="000000"/>
                </a:solidFill>
              </a:rPr>
              <a:t>She m</a:t>
            </a:r>
            <a:r>
              <a:rPr lang="en-IE" sz="3200" dirty="0" err="1">
                <a:solidFill>
                  <a:srgbClr val="000000"/>
                </a:solidFill>
              </a:rPr>
              <a:t>akes</a:t>
            </a:r>
            <a:r>
              <a:rPr lang="en-IE" sz="3200" dirty="0">
                <a:solidFill>
                  <a:srgbClr val="000000"/>
                </a:solidFill>
              </a:rPr>
              <a:t> a </a:t>
            </a:r>
            <a:r>
              <a:rPr lang="en-GB" sz="3200" dirty="0">
                <a:solidFill>
                  <a:srgbClr val="000000"/>
                </a:solidFill>
              </a:rPr>
              <a:t>spirited defence of the women, showing her understanding of their individual situations</a:t>
            </a:r>
            <a:r>
              <a:rPr lang="en-IE" sz="3200" dirty="0">
                <a:solidFill>
                  <a:srgbClr val="000000"/>
                </a:solidFill>
              </a:rPr>
              <a:t>: “</a:t>
            </a:r>
            <a:r>
              <a:rPr lang="en-GB" sz="3200" dirty="0">
                <a:solidFill>
                  <a:srgbClr val="000000"/>
                </a:solidFill>
              </a:rPr>
              <a:t>they need medicines </a:t>
            </a:r>
            <a:r>
              <a:rPr lang="en-IE" sz="3200" dirty="0">
                <a:solidFill>
                  <a:srgbClr val="000000"/>
                </a:solidFill>
              </a:rPr>
              <a:t>–</a:t>
            </a:r>
            <a:r>
              <a:rPr lang="en-GB" sz="3200" dirty="0">
                <a:solidFill>
                  <a:srgbClr val="000000"/>
                </a:solidFill>
              </a:rPr>
              <a:t> vitamins</a:t>
            </a:r>
            <a:r>
              <a:rPr lang="en-IE" sz="3200" dirty="0">
                <a:solidFill>
                  <a:srgbClr val="000000"/>
                </a:solidFill>
              </a:rPr>
              <a:t>, </a:t>
            </a:r>
            <a:r>
              <a:rPr lang="en-GB" sz="3200" dirty="0">
                <a:solidFill>
                  <a:srgbClr val="000000"/>
                </a:solidFill>
              </a:rPr>
              <a:t>fresh air, sunshine</a:t>
            </a:r>
            <a:r>
              <a:rPr lang="en-IE" sz="3200" dirty="0">
                <a:solidFill>
                  <a:srgbClr val="000000"/>
                </a:solidFill>
              </a:rPr>
              <a:t>! – Cathy’s asthma! The attacks are more frequent! Brigit mourns the baby she gave up for adoption! She’s a bitter woman!”</a:t>
            </a:r>
          </a:p>
        </p:txBody>
      </p:sp>
    </p:spTree>
    <p:extLst>
      <p:ext uri="{BB962C8B-B14F-4D97-AF65-F5344CB8AC3E}">
        <p14:creationId xmlns:p14="http://schemas.microsoft.com/office/powerpoint/2010/main" val="2177094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1667</Words>
  <Application>Microsoft Office PowerPoint</Application>
  <PresentationFormat>Widescreen</PresentationFormat>
  <Paragraphs>39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Mode: Relationships ‘Eclipsed’</vt:lpstr>
      <vt:lpstr>Key Relationship: Sister Virginia and the Women in the Laundry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 Relationships ‘Eclipsed’</dc:title>
  <dc:creator>Ciara Deasy</dc:creator>
  <cp:lastModifiedBy>Ciara Deasy</cp:lastModifiedBy>
  <cp:revision>1</cp:revision>
  <dcterms:created xsi:type="dcterms:W3CDTF">2020-11-11T12:01:01Z</dcterms:created>
  <dcterms:modified xsi:type="dcterms:W3CDTF">2020-11-11T12:01:23Z</dcterms:modified>
</cp:coreProperties>
</file>