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228D-6DBA-4200-B92B-32586054A7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BB79B3C-A58A-47B3-9AAD-91C397913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5B9D99A-E1D6-48F5-8D2E-E02ED3F371C3}"/>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5" name="Footer Placeholder 4">
            <a:extLst>
              <a:ext uri="{FF2B5EF4-FFF2-40B4-BE49-F238E27FC236}">
                <a16:creationId xmlns:a16="http://schemas.microsoft.com/office/drawing/2014/main" id="{276E0EAC-B4A8-45A6-B434-1B7279A0A8E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7752A35-9C9D-4673-B73E-651565A4BE38}"/>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128766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9899-E6EA-4559-AFBE-D8EB03EB381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905B02B-7850-45F9-A24C-EE5EBEE226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00E3095-9AFB-4C7E-ABE1-E0CFEA632F5B}"/>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5" name="Footer Placeholder 4">
            <a:extLst>
              <a:ext uri="{FF2B5EF4-FFF2-40B4-BE49-F238E27FC236}">
                <a16:creationId xmlns:a16="http://schemas.microsoft.com/office/drawing/2014/main" id="{2384EB1A-D531-4171-A04A-1A5C90615F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D8A1C8D-5F3A-4906-9F0D-9AA8B180EFA1}"/>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90849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FCF46-6780-4C28-BB52-7987E6E1E6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339E5C1-FA58-4DAE-B00C-4AD626E1FF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0241E01-3762-4867-9ED4-803D554ACAE1}"/>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5" name="Footer Placeholder 4">
            <a:extLst>
              <a:ext uri="{FF2B5EF4-FFF2-40B4-BE49-F238E27FC236}">
                <a16:creationId xmlns:a16="http://schemas.microsoft.com/office/drawing/2014/main" id="{BD23DEC4-1B51-45CB-AB89-B0A3A77927D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CB09A57-BCDB-4300-887C-7E5094E5E753}"/>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237801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F4D9-4162-4FF8-9C3C-3F6C02EB2C2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1B39368-3E85-4BDD-AF73-556B4CDE29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1284FF2-00FA-4F6E-8B1F-9DB9C1AC52AF}"/>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5" name="Footer Placeholder 4">
            <a:extLst>
              <a:ext uri="{FF2B5EF4-FFF2-40B4-BE49-F238E27FC236}">
                <a16:creationId xmlns:a16="http://schemas.microsoft.com/office/drawing/2014/main" id="{5CCCC8A2-5199-4D18-A058-4899A9F55AD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C24B026-3D01-4F52-91C8-E9081B87C931}"/>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218263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4A1F-F5E7-4E3E-8949-F52FEA9B1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60A50C5-D4AD-44A0-B0DE-A570C8B5D6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91E7B8-FED0-44D4-BD27-69A96CBC0FA9}"/>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5" name="Footer Placeholder 4">
            <a:extLst>
              <a:ext uri="{FF2B5EF4-FFF2-40B4-BE49-F238E27FC236}">
                <a16:creationId xmlns:a16="http://schemas.microsoft.com/office/drawing/2014/main" id="{A29AA6AC-2A8C-4835-A6FC-47846D7C382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901B934-B3DB-4352-8C4E-405BB38F55FF}"/>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336329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919E-8434-468E-AEEC-8AB2993749E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5F88A26-868B-4707-BDDB-4BBD5FFE13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B9AFCE6-C6EA-4FDA-BDE8-94B5B63441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98601B6-48B6-4537-B8EE-B8787F068DCA}"/>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6" name="Footer Placeholder 5">
            <a:extLst>
              <a:ext uri="{FF2B5EF4-FFF2-40B4-BE49-F238E27FC236}">
                <a16:creationId xmlns:a16="http://schemas.microsoft.com/office/drawing/2014/main" id="{AFAAB2A3-CB46-4AC9-B7E1-CC2B71252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A42EC71-BCDC-4B94-8ED5-3D05C75F8D79}"/>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267105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DE4-24F3-4BD7-BA74-4762B9EF7EC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4C43618-2D9A-4B98-9441-CEB232BD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673445-6DC3-460E-8B65-3C952A52C6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E711792-8D6A-4CD4-949A-BB89305A9C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E74F8E-F44D-45DC-ABE3-26F4D687CE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9FEFD8F-DC1A-442E-BEDB-4F9FB80FBB39}"/>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8" name="Footer Placeholder 7">
            <a:extLst>
              <a:ext uri="{FF2B5EF4-FFF2-40B4-BE49-F238E27FC236}">
                <a16:creationId xmlns:a16="http://schemas.microsoft.com/office/drawing/2014/main" id="{5844A8A9-6985-4589-BB59-79536E58FD0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C549AAC-C703-475C-908F-DC6DD6DF1035}"/>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164172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08C0-05A8-4B7C-B10D-66685E8EA52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4C3F874-5A2B-461C-83B8-1F5079A131CE}"/>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4" name="Footer Placeholder 3">
            <a:extLst>
              <a:ext uri="{FF2B5EF4-FFF2-40B4-BE49-F238E27FC236}">
                <a16:creationId xmlns:a16="http://schemas.microsoft.com/office/drawing/2014/main" id="{1C4B8590-36C1-437D-96AE-227A57FF984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E95F64E-A9B1-4F24-BB83-81DB581633B5}"/>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53377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0847F1-A265-49AA-BCE8-BFCCDDA92FEF}"/>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3" name="Footer Placeholder 2">
            <a:extLst>
              <a:ext uri="{FF2B5EF4-FFF2-40B4-BE49-F238E27FC236}">
                <a16:creationId xmlns:a16="http://schemas.microsoft.com/office/drawing/2014/main" id="{515FAA53-2D52-4CB1-8F71-36B98F2F767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8C101B-3FC0-40EF-B41D-FF378E139411}"/>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421647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FC7C-592D-4E37-879B-D21F22D9C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0EC3B0CE-D6D0-45FB-A063-947E85D9D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7E3F528-E562-4FE5-BB79-8CBDBAB4E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83B18-7598-4067-BBF6-777AC0216840}"/>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6" name="Footer Placeholder 5">
            <a:extLst>
              <a:ext uri="{FF2B5EF4-FFF2-40B4-BE49-F238E27FC236}">
                <a16:creationId xmlns:a16="http://schemas.microsoft.com/office/drawing/2014/main" id="{3BDB8C3A-A374-405D-A2C1-FF17F8CA75D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661E34-0837-40B9-90E9-19FA02C6CF1A}"/>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96057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C9F6-4788-41EE-840E-154580AA59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086A17A-B1E4-4F2E-8DFB-B4AA1D478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0651169-BA92-4F55-A081-E9100D22E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246771-7D43-4848-8140-5E54DA7BA1D7}"/>
              </a:ext>
            </a:extLst>
          </p:cNvPr>
          <p:cNvSpPr>
            <a:spLocks noGrp="1"/>
          </p:cNvSpPr>
          <p:nvPr>
            <p:ph type="dt" sz="half" idx="10"/>
          </p:nvPr>
        </p:nvSpPr>
        <p:spPr/>
        <p:txBody>
          <a:bodyPr/>
          <a:lstStyle/>
          <a:p>
            <a:fld id="{D6C58794-BB4F-4C77-B02F-2C00D36D0FF2}" type="datetimeFigureOut">
              <a:rPr lang="en-IE" smtClean="0"/>
              <a:t>11/11/2020</a:t>
            </a:fld>
            <a:endParaRPr lang="en-IE"/>
          </a:p>
        </p:txBody>
      </p:sp>
      <p:sp>
        <p:nvSpPr>
          <p:cNvPr id="6" name="Footer Placeholder 5">
            <a:extLst>
              <a:ext uri="{FF2B5EF4-FFF2-40B4-BE49-F238E27FC236}">
                <a16:creationId xmlns:a16="http://schemas.microsoft.com/office/drawing/2014/main" id="{F155ACD1-B965-4120-9FEE-7CE0947CA4E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1402FBC-7C29-49D1-926C-655B8323DA67}"/>
              </a:ext>
            </a:extLst>
          </p:cNvPr>
          <p:cNvSpPr>
            <a:spLocks noGrp="1"/>
          </p:cNvSpPr>
          <p:nvPr>
            <p:ph type="sldNum" sz="quarter" idx="12"/>
          </p:nvPr>
        </p:nvSpPr>
        <p:spPr/>
        <p:txBody>
          <a:bodyPr/>
          <a:lstStyle/>
          <a:p>
            <a:fld id="{C2B73E82-6C06-4B96-969F-C25A0FD26A3D}" type="slidenum">
              <a:rPr lang="en-IE" smtClean="0"/>
              <a:t>‹#›</a:t>
            </a:fld>
            <a:endParaRPr lang="en-IE"/>
          </a:p>
        </p:txBody>
      </p:sp>
    </p:spTree>
    <p:extLst>
      <p:ext uri="{BB962C8B-B14F-4D97-AF65-F5344CB8AC3E}">
        <p14:creationId xmlns:p14="http://schemas.microsoft.com/office/powerpoint/2010/main" val="292199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B0F8DE-1A46-46C0-93EC-2EA1BA920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37BAA2A-E7FF-403F-9C8F-E0CA895DC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80D7143-D01E-456D-A709-54342DF37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58794-BB4F-4C77-B02F-2C00D36D0FF2}" type="datetimeFigureOut">
              <a:rPr lang="en-IE" smtClean="0"/>
              <a:t>11/11/2020</a:t>
            </a:fld>
            <a:endParaRPr lang="en-IE"/>
          </a:p>
        </p:txBody>
      </p:sp>
      <p:sp>
        <p:nvSpPr>
          <p:cNvPr id="5" name="Footer Placeholder 4">
            <a:extLst>
              <a:ext uri="{FF2B5EF4-FFF2-40B4-BE49-F238E27FC236}">
                <a16:creationId xmlns:a16="http://schemas.microsoft.com/office/drawing/2014/main" id="{BFD9797F-7280-46FF-83BB-843E1DBE7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AFA6368-7408-44A2-AF5A-60B8A87AC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73E82-6C06-4B96-969F-C25A0FD26A3D}" type="slidenum">
              <a:rPr lang="en-IE" smtClean="0"/>
              <a:t>‹#›</a:t>
            </a:fld>
            <a:endParaRPr lang="en-IE"/>
          </a:p>
        </p:txBody>
      </p:sp>
    </p:spTree>
    <p:extLst>
      <p:ext uri="{BB962C8B-B14F-4D97-AF65-F5344CB8AC3E}">
        <p14:creationId xmlns:p14="http://schemas.microsoft.com/office/powerpoint/2010/main" val="2156213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wikipedia.org/wiki/Brooklyn_(phi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ldaintdead.com/review-brooklyn/"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creativecommons.org/licenses/by-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newspaper, sign, screenshot&#10;&#10;Description automatically generated">
            <a:extLst>
              <a:ext uri="{FF2B5EF4-FFF2-40B4-BE49-F238E27FC236}">
                <a16:creationId xmlns:a16="http://schemas.microsoft.com/office/drawing/2014/main" id="{569BF3DC-D5C8-4384-A5D6-5E3FBC98A97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200"/>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788209-EBB2-424F-BB7E-86D8E0CD2E11}"/>
              </a:ext>
            </a:extLst>
          </p:cNvPr>
          <p:cNvSpPr>
            <a:spLocks noGrp="1"/>
          </p:cNvSpPr>
          <p:nvPr>
            <p:ph type="ctrTitle"/>
          </p:nvPr>
        </p:nvSpPr>
        <p:spPr>
          <a:xfrm>
            <a:off x="477981" y="1122363"/>
            <a:ext cx="4023360" cy="3204134"/>
          </a:xfrm>
        </p:spPr>
        <p:txBody>
          <a:bodyPr anchor="b">
            <a:normAutofit/>
          </a:bodyPr>
          <a:lstStyle/>
          <a:p>
            <a:pPr algn="l"/>
            <a:r>
              <a:rPr lang="en-IE" sz="4800"/>
              <a:t>Mode: Relationships</a:t>
            </a:r>
            <a:br>
              <a:rPr lang="en-IE" sz="4800"/>
            </a:br>
            <a:r>
              <a:rPr lang="en-IE" sz="4800"/>
              <a:t>‘Brooklyn’</a:t>
            </a:r>
          </a:p>
        </p:txBody>
      </p:sp>
      <p:sp>
        <p:nvSpPr>
          <p:cNvPr id="3" name="Subtitle 2">
            <a:extLst>
              <a:ext uri="{FF2B5EF4-FFF2-40B4-BE49-F238E27FC236}">
                <a16:creationId xmlns:a16="http://schemas.microsoft.com/office/drawing/2014/main" id="{551D4D5F-301D-437E-BE78-9905B842C075}"/>
              </a:ext>
            </a:extLst>
          </p:cNvPr>
          <p:cNvSpPr>
            <a:spLocks noGrp="1"/>
          </p:cNvSpPr>
          <p:nvPr>
            <p:ph type="subTitle" idx="1"/>
          </p:nvPr>
        </p:nvSpPr>
        <p:spPr>
          <a:xfrm>
            <a:off x="477980" y="4872922"/>
            <a:ext cx="4023359" cy="1208141"/>
          </a:xfrm>
        </p:spPr>
        <p:txBody>
          <a:bodyPr>
            <a:normAutofit/>
          </a:bodyPr>
          <a:lstStyle/>
          <a:p>
            <a:pPr algn="l"/>
            <a:r>
              <a:rPr lang="en-IE" sz="2000"/>
              <a:t>Directed by John Crowley</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EDF2FD-66D8-4F8C-94B8-E13682925D3B}"/>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vi.wikipedia.org/wiki/Brooklyn_(phim)">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171080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59312-57A9-4FF5-B8DF-4970F8CCAF8F}"/>
              </a:ext>
            </a:extLst>
          </p:cNvPr>
          <p:cNvSpPr>
            <a:spLocks noGrp="1"/>
          </p:cNvSpPr>
          <p:nvPr>
            <p:ph idx="1"/>
          </p:nvPr>
        </p:nvSpPr>
        <p:spPr>
          <a:xfrm>
            <a:off x="759655" y="872197"/>
            <a:ext cx="10594145" cy="5304766"/>
          </a:xfrm>
        </p:spPr>
        <p:txBody>
          <a:bodyPr>
            <a:normAutofit/>
          </a:bodyPr>
          <a:lstStyle/>
          <a:p>
            <a:r>
              <a:rPr lang="en-IE" sz="3600" dirty="0"/>
              <a:t>However, Eilis quickly comes to realise that she does indeed love Tony and tells him as much when he walks her home from her next night class.</a:t>
            </a:r>
          </a:p>
          <a:p>
            <a:r>
              <a:rPr lang="en-IE" sz="3600" dirty="0"/>
              <a:t>Tony is delighted because he worried that Eilis was going to break up with him.</a:t>
            </a:r>
          </a:p>
          <a:p>
            <a:r>
              <a:rPr lang="en-IE" sz="3600" dirty="0"/>
              <a:t>Happily, he agrees not to push her to commit to any future together just yet.</a:t>
            </a:r>
          </a:p>
        </p:txBody>
      </p:sp>
    </p:spTree>
    <p:extLst>
      <p:ext uri="{BB962C8B-B14F-4D97-AF65-F5344CB8AC3E}">
        <p14:creationId xmlns:p14="http://schemas.microsoft.com/office/powerpoint/2010/main" val="405946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10 Significant Events to the Development of Eilis Lacey from Brooklyn  timeline | Timetoast timelines">
            <a:extLst>
              <a:ext uri="{FF2B5EF4-FFF2-40B4-BE49-F238E27FC236}">
                <a16:creationId xmlns:a16="http://schemas.microsoft.com/office/drawing/2014/main" id="{D8FBFAB4-DCA5-4DC8-9ED3-70F1DCFA75B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7040" r="13079"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ACF7F502-8F31-4ACC-BE1B-620EC9AB4595}"/>
              </a:ext>
            </a:extLst>
          </p:cNvPr>
          <p:cNvSpPr>
            <a:spLocks noGrp="1"/>
          </p:cNvSpPr>
          <p:nvPr>
            <p:ph idx="1"/>
          </p:nvPr>
        </p:nvSpPr>
        <p:spPr>
          <a:xfrm>
            <a:off x="239151" y="0"/>
            <a:ext cx="5753686" cy="6857990"/>
          </a:xfrm>
        </p:spPr>
        <p:txBody>
          <a:bodyPr anchor="ctr">
            <a:normAutofit lnSpcReduction="10000"/>
          </a:bodyPr>
          <a:lstStyle/>
          <a:p>
            <a:r>
              <a:rPr lang="en-IE" dirty="0">
                <a:solidFill>
                  <a:srgbClr val="000000"/>
                </a:solidFill>
              </a:rPr>
              <a:t>The relationship faces a crisis when Eilis returns to Ireland for a while after the sudden death of her sister, Rose. Tony is anxious and fears that Eilis will not return, telling her honestly “I’d be afraid every single day”.</a:t>
            </a:r>
          </a:p>
          <a:p>
            <a:r>
              <a:rPr lang="en-IE" dirty="0">
                <a:solidFill>
                  <a:srgbClr val="000000"/>
                </a:solidFill>
              </a:rPr>
              <a:t>In an effort to ensure that she does come back, he shows her a plot of land on Long Island where he and his brothers plan to build five houses, one of which he will keep as a family home for himself and Eilis if she is willing. </a:t>
            </a:r>
          </a:p>
          <a:p>
            <a:r>
              <a:rPr lang="en-IE" dirty="0">
                <a:solidFill>
                  <a:srgbClr val="000000"/>
                </a:solidFill>
              </a:rPr>
              <a:t>He is concerned when Eilis doesn’t respond immediately, and he asks her to think about it at least. She smiles and says “I don’t need to think about it”.</a:t>
            </a:r>
          </a:p>
        </p:txBody>
      </p:sp>
    </p:spTree>
    <p:extLst>
      <p:ext uri="{BB962C8B-B14F-4D97-AF65-F5344CB8AC3E}">
        <p14:creationId xmlns:p14="http://schemas.microsoft.com/office/powerpoint/2010/main" val="125317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44ECE-38A7-4C06-8D75-6FA4E7F34DC6}"/>
              </a:ext>
            </a:extLst>
          </p:cNvPr>
          <p:cNvSpPr>
            <a:spLocks noGrp="1"/>
          </p:cNvSpPr>
          <p:nvPr>
            <p:ph idx="1"/>
          </p:nvPr>
        </p:nvSpPr>
        <p:spPr>
          <a:xfrm>
            <a:off x="534571" y="604910"/>
            <a:ext cx="11141613" cy="5992837"/>
          </a:xfrm>
        </p:spPr>
        <p:txBody>
          <a:bodyPr>
            <a:normAutofit/>
          </a:bodyPr>
          <a:lstStyle/>
          <a:p>
            <a:r>
              <a:rPr lang="en-IE" dirty="0"/>
              <a:t>Although Eilis’s acceptance of Tony’s house plans is a good sign, it is not quite enough for him, so he also begs her to marry him in secret before leaving for home.</a:t>
            </a:r>
          </a:p>
          <a:p>
            <a:r>
              <a:rPr lang="en-IE" dirty="0"/>
              <a:t>Eilis asks if a promise of marriage will do, but Tony replies “If you can promise, then you can easily do this.” Yet again, it is Tony who is pushing the relationship forward while Eilis seems a little more hesitant.</a:t>
            </a:r>
          </a:p>
          <a:p>
            <a:r>
              <a:rPr lang="en-IE" dirty="0"/>
              <a:t>However, once Eilis has accepted Tony’s proposal, she takes the lead for a change, inviting Tony into her room so they can make love. He is surprised but delighted, and they spend their first and only night together before Eilis returns home.</a:t>
            </a:r>
          </a:p>
        </p:txBody>
      </p:sp>
    </p:spTree>
    <p:extLst>
      <p:ext uri="{BB962C8B-B14F-4D97-AF65-F5344CB8AC3E}">
        <p14:creationId xmlns:p14="http://schemas.microsoft.com/office/powerpoint/2010/main" val="257269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in on { BROOKLYN }">
            <a:extLst>
              <a:ext uri="{FF2B5EF4-FFF2-40B4-BE49-F238E27FC236}">
                <a16:creationId xmlns:a16="http://schemas.microsoft.com/office/drawing/2014/main" id="{47EA6CF7-C912-40CC-ABB5-AC34BB78A09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1623" b="410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92DB061-40FB-40C3-A87E-578A2966B916}"/>
              </a:ext>
            </a:extLst>
          </p:cNvPr>
          <p:cNvSpPr>
            <a:spLocks noGrp="1"/>
          </p:cNvSpPr>
          <p:nvPr>
            <p:ph idx="1"/>
          </p:nvPr>
        </p:nvSpPr>
        <p:spPr>
          <a:xfrm>
            <a:off x="590844" y="1856936"/>
            <a:ext cx="11366695" cy="5120640"/>
          </a:xfrm>
        </p:spPr>
        <p:txBody>
          <a:bodyPr>
            <a:normAutofit/>
          </a:bodyPr>
          <a:lstStyle/>
          <a:p>
            <a:r>
              <a:rPr lang="en-IE" sz="4000" dirty="0">
                <a:solidFill>
                  <a:srgbClr val="FFFFFF"/>
                </a:solidFill>
              </a:rPr>
              <a:t>Once home, Eilis finds herself drawn into life in Enniscorthy. Her friend Nancy is keen to set her up with the eligible, well off Jim Farrell, and Eilis begins to fall for him. </a:t>
            </a:r>
          </a:p>
          <a:p>
            <a:r>
              <a:rPr lang="en-IE" sz="4000" dirty="0">
                <a:solidFill>
                  <a:srgbClr val="FFFFFF"/>
                </a:solidFill>
              </a:rPr>
              <a:t>She stops opening Tony’s letters. Tony is deeply worried and asks his little brother to help him write to Eilis, admitting to the boy that she has only written back once. </a:t>
            </a:r>
          </a:p>
        </p:txBody>
      </p:sp>
    </p:spTree>
    <p:extLst>
      <p:ext uri="{BB962C8B-B14F-4D97-AF65-F5344CB8AC3E}">
        <p14:creationId xmlns:p14="http://schemas.microsoft.com/office/powerpoint/2010/main" val="20775138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01540-344D-48F7-86FE-E9DC56738111}"/>
              </a:ext>
            </a:extLst>
          </p:cNvPr>
          <p:cNvSpPr>
            <a:spLocks noGrp="1"/>
          </p:cNvSpPr>
          <p:nvPr>
            <p:ph idx="1"/>
          </p:nvPr>
        </p:nvSpPr>
        <p:spPr>
          <a:xfrm>
            <a:off x="655319" y="601735"/>
            <a:ext cx="10655105" cy="5953810"/>
          </a:xfrm>
        </p:spPr>
        <p:txBody>
          <a:bodyPr>
            <a:normAutofit/>
          </a:bodyPr>
          <a:lstStyle/>
          <a:p>
            <a:r>
              <a:rPr lang="en-IE" sz="3200" dirty="0"/>
              <a:t>The letter he writes with his brother’s help is read-out as a voice-over to Jim and Eilis’s trip to the beach. The language is childish and unsophisticated: “Dear Eilis, I hope that you are doing well in Ireland. I hope that your mother is feeling less sad. It will not be long before your friend gets married and you can come home.”</a:t>
            </a:r>
          </a:p>
          <a:p>
            <a:r>
              <a:rPr lang="en-IE" sz="3200" dirty="0"/>
              <a:t>Far from improving the situation, this heartfelt attempt to communicate seems to make the gap between Eilis and Tony’s relationship more obvious than ever.</a:t>
            </a:r>
          </a:p>
          <a:p>
            <a:r>
              <a:rPr lang="en-IE" sz="3200" dirty="0"/>
              <a:t>His simplistic, rather awkward expression contrasts sharply with what Eilis calls Jim Farrell’s calm, civilised and charming manner.</a:t>
            </a:r>
          </a:p>
        </p:txBody>
      </p:sp>
    </p:spTree>
    <p:extLst>
      <p:ext uri="{BB962C8B-B14F-4D97-AF65-F5344CB8AC3E}">
        <p14:creationId xmlns:p14="http://schemas.microsoft.com/office/powerpoint/2010/main" val="263588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Part 4 Summary | BROOKLYN">
            <a:extLst>
              <a:ext uri="{FF2B5EF4-FFF2-40B4-BE49-F238E27FC236}">
                <a16:creationId xmlns:a16="http://schemas.microsoft.com/office/drawing/2014/main" id="{9E81CD16-F2AD-4E68-AA80-A4A5F59F82C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345" r="19076"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DBDD0BD-939C-4D96-AA92-4A511E1D8218}"/>
              </a:ext>
            </a:extLst>
          </p:cNvPr>
          <p:cNvSpPr>
            <a:spLocks noGrp="1"/>
          </p:cNvSpPr>
          <p:nvPr>
            <p:ph idx="1"/>
          </p:nvPr>
        </p:nvSpPr>
        <p:spPr>
          <a:xfrm>
            <a:off x="5614876" y="478302"/>
            <a:ext cx="5453276" cy="5582669"/>
          </a:xfrm>
        </p:spPr>
        <p:txBody>
          <a:bodyPr anchor="ctr">
            <a:normAutofit/>
          </a:bodyPr>
          <a:lstStyle/>
          <a:p>
            <a:r>
              <a:rPr lang="en-IE" sz="3600" dirty="0">
                <a:solidFill>
                  <a:srgbClr val="000000"/>
                </a:solidFill>
              </a:rPr>
              <a:t>At this stage, the relationship seems to be in deep trouble, and when Jim asks her to stay with him and makes it clear that he would like to marry her, Eilis is tempted. For the first time, she sees the possibility of a happy and fulfilling life in Ireland.</a:t>
            </a:r>
          </a:p>
        </p:txBody>
      </p:sp>
    </p:spTree>
    <p:extLst>
      <p:ext uri="{BB962C8B-B14F-4D97-AF65-F5344CB8AC3E}">
        <p14:creationId xmlns:p14="http://schemas.microsoft.com/office/powerpoint/2010/main" val="427114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Nettles' Kelly - The villain of Brooklyn">
            <a:extLst>
              <a:ext uri="{FF2B5EF4-FFF2-40B4-BE49-F238E27FC236}">
                <a16:creationId xmlns:a16="http://schemas.microsoft.com/office/drawing/2014/main" id="{EAE45B0E-B9BC-4037-9BCF-08A16093A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36" r="9500"/>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814090-9FD8-4E53-AC64-54C01446E14D}"/>
              </a:ext>
            </a:extLst>
          </p:cNvPr>
          <p:cNvSpPr>
            <a:spLocks noGrp="1"/>
          </p:cNvSpPr>
          <p:nvPr>
            <p:ph idx="1"/>
          </p:nvPr>
        </p:nvSpPr>
        <p:spPr>
          <a:xfrm>
            <a:off x="7526221" y="323557"/>
            <a:ext cx="4459447" cy="6534443"/>
          </a:xfrm>
        </p:spPr>
        <p:txBody>
          <a:bodyPr anchor="ctr">
            <a:normAutofit/>
          </a:bodyPr>
          <a:lstStyle/>
          <a:p>
            <a:r>
              <a:rPr lang="en-IE" dirty="0"/>
              <a:t>Surprisingly, it is the spiteful and vindictive Miss Kelly – Eilis’s former employer – who brings Tony and Eilis back together again. In a private conversation, she gleefully tells Eilis that a rumour is going around about her marriage to Tony.</a:t>
            </a:r>
          </a:p>
          <a:p>
            <a:r>
              <a:rPr lang="en-IE" dirty="0"/>
              <a:t>As Eilis observes the small-minded, spiteful, gossipy old lady, she remembers what life is really like in her hometown, and what she has left behind in New York.</a:t>
            </a:r>
          </a:p>
          <a:p>
            <a:endParaRPr lang="en-IE" dirty="0"/>
          </a:p>
        </p:txBody>
      </p:sp>
    </p:spTree>
    <p:extLst>
      <p:ext uri="{BB962C8B-B14F-4D97-AF65-F5344CB8AC3E}">
        <p14:creationId xmlns:p14="http://schemas.microsoft.com/office/powerpoint/2010/main" val="122653423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Colm Tóibín's 'Brooklyn' and the Art of Adaptation - Electric Literature">
            <a:extLst>
              <a:ext uri="{FF2B5EF4-FFF2-40B4-BE49-F238E27FC236}">
                <a16:creationId xmlns:a16="http://schemas.microsoft.com/office/drawing/2014/main" id="{489AFA3B-7043-4FA1-A168-6783E1F2372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600" r="30713"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034BD43-5FAD-4E42-9E8E-E5DEE47AC15C}"/>
              </a:ext>
            </a:extLst>
          </p:cNvPr>
          <p:cNvSpPr>
            <a:spLocks noGrp="1"/>
          </p:cNvSpPr>
          <p:nvPr>
            <p:ph idx="1"/>
          </p:nvPr>
        </p:nvSpPr>
        <p:spPr>
          <a:xfrm>
            <a:off x="5781822" y="393896"/>
            <a:ext cx="5286330" cy="5667076"/>
          </a:xfrm>
        </p:spPr>
        <p:txBody>
          <a:bodyPr anchor="ctr">
            <a:normAutofit/>
          </a:bodyPr>
          <a:lstStyle/>
          <a:p>
            <a:r>
              <a:rPr lang="en-IE" sz="2400" dirty="0">
                <a:solidFill>
                  <a:srgbClr val="000000"/>
                </a:solidFill>
              </a:rPr>
              <a:t>Forced to make a choice and decide on her priorities, Eilis instantly decides to go back to Tony.</a:t>
            </a:r>
          </a:p>
          <a:p>
            <a:r>
              <a:rPr lang="en-IE" sz="2400" dirty="0">
                <a:solidFill>
                  <a:srgbClr val="000000"/>
                </a:solidFill>
              </a:rPr>
              <a:t>She tells Miss Kelly, with pride and confidence, that her name is “Eilis Fiorello” before walking straight to the Post Office to book a sailing back to America.</a:t>
            </a:r>
          </a:p>
          <a:p>
            <a:r>
              <a:rPr lang="en-IE" sz="2400" dirty="0">
                <a:solidFill>
                  <a:srgbClr val="000000"/>
                </a:solidFill>
              </a:rPr>
              <a:t>Although Eilis knows she is doing the right thing, it is nonetheless incredibly difficult to admit the truth to her mother. She cries as she tells her heartbroken but understanding mother, “I want to be with him. I want to be with my husband.”</a:t>
            </a:r>
          </a:p>
        </p:txBody>
      </p:sp>
    </p:spTree>
    <p:extLst>
      <p:ext uri="{BB962C8B-B14F-4D97-AF65-F5344CB8AC3E}">
        <p14:creationId xmlns:p14="http://schemas.microsoft.com/office/powerpoint/2010/main" val="301153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75A566-91A1-4D75-93CA-0A814DD70924}"/>
              </a:ext>
            </a:extLst>
          </p:cNvPr>
          <p:cNvSpPr>
            <a:spLocks noGrp="1"/>
          </p:cNvSpPr>
          <p:nvPr>
            <p:ph idx="1"/>
          </p:nvPr>
        </p:nvSpPr>
        <p:spPr>
          <a:xfrm>
            <a:off x="872196" y="534572"/>
            <a:ext cx="10481603" cy="5642391"/>
          </a:xfrm>
        </p:spPr>
        <p:txBody>
          <a:bodyPr>
            <a:normAutofit/>
          </a:bodyPr>
          <a:lstStyle/>
          <a:p>
            <a:r>
              <a:rPr lang="en-IE" dirty="0"/>
              <a:t>On the ship, Eilis gives advice to a young girl and her words become the voice-over for her reunion with Tony. She tells the girl that although she will be lonely, she will meet someone who will make her feel that the sun is coming out at last, someone who has no connection with the past and is hers alone. </a:t>
            </a:r>
          </a:p>
          <a:p>
            <a:r>
              <a:rPr lang="en-IE" dirty="0"/>
              <a:t>The film ends with Tony catching sight of Eilis leaning against a wall waiting for him as he comes out of a shop. He smiles broadly, runs over to her and they embrace lovingly as Eilis’s voice over says “and you’ll realise, this is where your life is.”</a:t>
            </a:r>
          </a:p>
          <a:p>
            <a:r>
              <a:rPr lang="en-IE" dirty="0"/>
              <a:t>This uplifting, positive ending to the film cements Eilis and Tony’s relationship and leaves us with the belief that they will lead a wonderfully happy life together.</a:t>
            </a:r>
          </a:p>
        </p:txBody>
      </p:sp>
    </p:spTree>
    <p:extLst>
      <p:ext uri="{BB962C8B-B14F-4D97-AF65-F5344CB8AC3E}">
        <p14:creationId xmlns:p14="http://schemas.microsoft.com/office/powerpoint/2010/main" val="235011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outdoor&#10;&#10;Description automatically generated">
            <a:extLst>
              <a:ext uri="{FF2B5EF4-FFF2-40B4-BE49-F238E27FC236}">
                <a16:creationId xmlns:a16="http://schemas.microsoft.com/office/drawing/2014/main" id="{FD2656A3-C997-4D93-A8A5-AB97FC631B2A}"/>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446" b="1"/>
          <a:stretch/>
        </p:blipFill>
        <p:spPr>
          <a:xfrm>
            <a:off x="20" y="1"/>
            <a:ext cx="12191980" cy="6857999"/>
          </a:xfrm>
          <a:prstGeom prst="rect">
            <a:avLst/>
          </a:prstGeom>
        </p:spPr>
      </p:pic>
      <p:sp>
        <p:nvSpPr>
          <p:cNvPr id="2" name="Title 1">
            <a:extLst>
              <a:ext uri="{FF2B5EF4-FFF2-40B4-BE49-F238E27FC236}">
                <a16:creationId xmlns:a16="http://schemas.microsoft.com/office/drawing/2014/main" id="{D06E8257-9269-412D-B6BA-80E12056B679}"/>
              </a:ext>
            </a:extLst>
          </p:cNvPr>
          <p:cNvSpPr>
            <a:spLocks noGrp="1"/>
          </p:cNvSpPr>
          <p:nvPr>
            <p:ph type="ctrTitle"/>
          </p:nvPr>
        </p:nvSpPr>
        <p:spPr>
          <a:xfrm>
            <a:off x="1524000" y="1122362"/>
            <a:ext cx="9144000" cy="2900518"/>
          </a:xfrm>
        </p:spPr>
        <p:txBody>
          <a:bodyPr>
            <a:normAutofit/>
          </a:bodyPr>
          <a:lstStyle/>
          <a:p>
            <a:r>
              <a:rPr lang="en-IE">
                <a:solidFill>
                  <a:srgbClr val="FFFFFF"/>
                </a:solidFill>
              </a:rPr>
              <a:t>Key Relationship:</a:t>
            </a:r>
            <a:br>
              <a:rPr lang="en-IE">
                <a:solidFill>
                  <a:srgbClr val="FFFFFF"/>
                </a:solidFill>
              </a:rPr>
            </a:br>
            <a:r>
              <a:rPr lang="en-IE">
                <a:solidFill>
                  <a:srgbClr val="FFFFFF"/>
                </a:solidFill>
              </a:rPr>
              <a:t>Eilis and Tony</a:t>
            </a:r>
          </a:p>
        </p:txBody>
      </p:sp>
      <p:sp>
        <p:nvSpPr>
          <p:cNvPr id="3" name="Subtitle 2">
            <a:extLst>
              <a:ext uri="{FF2B5EF4-FFF2-40B4-BE49-F238E27FC236}">
                <a16:creationId xmlns:a16="http://schemas.microsoft.com/office/drawing/2014/main" id="{27953023-2652-42B1-B805-272BD80279A1}"/>
              </a:ext>
            </a:extLst>
          </p:cNvPr>
          <p:cNvSpPr>
            <a:spLocks noGrp="1"/>
          </p:cNvSpPr>
          <p:nvPr>
            <p:ph type="subTitle" idx="1"/>
          </p:nvPr>
        </p:nvSpPr>
        <p:spPr>
          <a:xfrm>
            <a:off x="1524000" y="4159404"/>
            <a:ext cx="9144000" cy="1098395"/>
          </a:xfrm>
        </p:spPr>
        <p:txBody>
          <a:bodyPr>
            <a:normAutofit/>
          </a:bodyPr>
          <a:lstStyle/>
          <a:p>
            <a:endParaRPr lang="en-IE">
              <a:solidFill>
                <a:srgbClr val="FFFFFF"/>
              </a:solidFill>
            </a:endParaRPr>
          </a:p>
        </p:txBody>
      </p:sp>
      <p:sp>
        <p:nvSpPr>
          <p:cNvPr id="6" name="TextBox 5">
            <a:extLst>
              <a:ext uri="{FF2B5EF4-FFF2-40B4-BE49-F238E27FC236}">
                <a16:creationId xmlns:a16="http://schemas.microsoft.com/office/drawing/2014/main" id="{0BAEC9B6-E5BD-472C-8BD6-5A7828653176}"/>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oldaintdead.com/review-brooklyn/">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IE" sz="700">
              <a:solidFill>
                <a:srgbClr val="FFFFFF"/>
              </a:solidFill>
            </a:endParaRPr>
          </a:p>
        </p:txBody>
      </p:sp>
    </p:spTree>
    <p:extLst>
      <p:ext uri="{BB962C8B-B14F-4D97-AF65-F5344CB8AC3E}">
        <p14:creationId xmlns:p14="http://schemas.microsoft.com/office/powerpoint/2010/main" val="23031407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A3FEF-E69D-4D3A-9376-4A84B59E00E7}"/>
              </a:ext>
            </a:extLst>
          </p:cNvPr>
          <p:cNvSpPr>
            <a:spLocks noGrp="1"/>
          </p:cNvSpPr>
          <p:nvPr>
            <p:ph idx="1"/>
          </p:nvPr>
        </p:nvSpPr>
        <p:spPr>
          <a:xfrm>
            <a:off x="253218" y="281354"/>
            <a:ext cx="11816862" cy="6428935"/>
          </a:xfrm>
        </p:spPr>
        <p:txBody>
          <a:bodyPr>
            <a:normAutofit/>
          </a:bodyPr>
          <a:lstStyle/>
          <a:p>
            <a:r>
              <a:rPr lang="en-IE" sz="4000" dirty="0"/>
              <a:t>Eilis is lonely during her first few weeks in New York, but as soon as she meets Tony, things begin to look up. They meet for the first time at an Irish dance. Tony watches Eilis from a distance, and it is obvious he is attracted to her.</a:t>
            </a:r>
          </a:p>
          <a:p>
            <a:r>
              <a:rPr lang="en-IE" sz="4000" dirty="0"/>
              <a:t>He looks on with quite amusement as a rather bored and frustrated young man tries to tell Eilis how to dance. The young man makes his excuses and leaves Eilis mid-dance so he can pair up with her more sophisticated and worldly housemate, Patty.</a:t>
            </a:r>
          </a:p>
          <a:p>
            <a:endParaRPr lang="en-IE" sz="4000" dirty="0"/>
          </a:p>
        </p:txBody>
      </p:sp>
    </p:spTree>
    <p:extLst>
      <p:ext uri="{BB962C8B-B14F-4D97-AF65-F5344CB8AC3E}">
        <p14:creationId xmlns:p14="http://schemas.microsoft.com/office/powerpoint/2010/main" val="196454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FD9D7-3E87-4C8A-82DC-CDAF0057AA80}"/>
              </a:ext>
            </a:extLst>
          </p:cNvPr>
          <p:cNvSpPr>
            <a:spLocks noGrp="1"/>
          </p:cNvSpPr>
          <p:nvPr>
            <p:ph idx="1"/>
          </p:nvPr>
        </p:nvSpPr>
        <p:spPr>
          <a:xfrm>
            <a:off x="618978" y="548640"/>
            <a:ext cx="10734822" cy="5628323"/>
          </a:xfrm>
        </p:spPr>
        <p:txBody>
          <a:bodyPr>
            <a:normAutofit/>
          </a:bodyPr>
          <a:lstStyle/>
          <a:p>
            <a:r>
              <a:rPr lang="en-IE" sz="4000" dirty="0"/>
              <a:t>Tony makes his move, asking Eilis if she wants to dance and assuring her that inexperience is unimportant. Within a few minutes, they are slow-dancing together, much to Eilis’s housemates’ surprise. After all, despite not being as well-dressed or flirtatious as they are, Eilis managed to catch Tony’s eye.</a:t>
            </a:r>
          </a:p>
        </p:txBody>
      </p:sp>
    </p:spTree>
    <p:extLst>
      <p:ext uri="{BB962C8B-B14F-4D97-AF65-F5344CB8AC3E}">
        <p14:creationId xmlns:p14="http://schemas.microsoft.com/office/powerpoint/2010/main" val="43418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A1D7B-04BC-48E6-AE2B-DAC91ABE794F}"/>
              </a:ext>
            </a:extLst>
          </p:cNvPr>
          <p:cNvSpPr>
            <a:spLocks noGrp="1"/>
          </p:cNvSpPr>
          <p:nvPr>
            <p:ph idx="1"/>
          </p:nvPr>
        </p:nvSpPr>
        <p:spPr>
          <a:xfrm>
            <a:off x="478302" y="323556"/>
            <a:ext cx="11713698" cy="6534443"/>
          </a:xfrm>
        </p:spPr>
        <p:txBody>
          <a:bodyPr>
            <a:normAutofit/>
          </a:bodyPr>
          <a:lstStyle/>
          <a:p>
            <a:r>
              <a:rPr lang="en-IE" sz="3600" dirty="0"/>
              <a:t>Tony asks if he can walk her home and Eilis agrees, partly because she wants to get away from her awful housemate Dolores, and partly because Tony is attractive and mannerly. </a:t>
            </a:r>
          </a:p>
          <a:p>
            <a:r>
              <a:rPr lang="en-IE" sz="3600" dirty="0"/>
              <a:t>Tony is not put off by the fact that Eilis is using him as an excuse to get away from Dolores and seems charmed by her openness.</a:t>
            </a:r>
          </a:p>
          <a:p>
            <a:r>
              <a:rPr lang="en-IE" sz="3600" dirty="0"/>
              <a:t>Tony is straightforward and honest from the moment they meet. He tells Eilis that he is Italian but goes to Irish dances because he really like Irish girls. He is keen to have “everything out in the open”. </a:t>
            </a:r>
          </a:p>
          <a:p>
            <a:r>
              <a:rPr lang="en-IE" sz="3600" dirty="0"/>
              <a:t>Eilis is more reserved, accepting Tony’s invitations but not making it clear how she feels about him.</a:t>
            </a:r>
          </a:p>
        </p:txBody>
      </p:sp>
    </p:spTree>
    <p:extLst>
      <p:ext uri="{BB962C8B-B14F-4D97-AF65-F5344CB8AC3E}">
        <p14:creationId xmlns:p14="http://schemas.microsoft.com/office/powerpoint/2010/main" val="87070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75C1E-3304-4943-86EE-87B55D2C16E6}"/>
              </a:ext>
            </a:extLst>
          </p:cNvPr>
          <p:cNvSpPr>
            <a:spLocks noGrp="1"/>
          </p:cNvSpPr>
          <p:nvPr>
            <p:ph idx="1"/>
          </p:nvPr>
        </p:nvSpPr>
        <p:spPr>
          <a:xfrm>
            <a:off x="795130" y="543339"/>
            <a:ext cx="10558670" cy="5633624"/>
          </a:xfrm>
        </p:spPr>
        <p:txBody>
          <a:bodyPr>
            <a:normAutofit/>
          </a:bodyPr>
          <a:lstStyle/>
          <a:p>
            <a:r>
              <a:rPr lang="en-IE" dirty="0"/>
              <a:t>There is inequality in the relationship because Eilis is better educated and a faster thinker than Tony. When she wants to, Eilis can run verbal rings around her boyfriend.</a:t>
            </a:r>
          </a:p>
          <a:p>
            <a:r>
              <a:rPr lang="en-IE" dirty="0"/>
              <a:t>This is evident on their walk home that first night when he tells her that he really likes Irish girls and Eilis asks if she was the only one willing to dance with him.</a:t>
            </a:r>
          </a:p>
          <a:p>
            <a:r>
              <a:rPr lang="en-IE" dirty="0"/>
              <a:t>Tony is flustered and replies, “Oh, no … it wasn’t …” and Eilis instantly responds with “Oh, so you danced with loads of others?”</a:t>
            </a:r>
          </a:p>
          <a:p>
            <a:r>
              <a:rPr lang="en-IE" dirty="0"/>
              <a:t>This inequality is not a problem because Tony admires Eilis’s quick wit and intelligence. For her part, Eilis appreciates Tony’s kindness and decency.</a:t>
            </a:r>
          </a:p>
        </p:txBody>
      </p:sp>
    </p:spTree>
    <p:extLst>
      <p:ext uri="{BB962C8B-B14F-4D97-AF65-F5344CB8AC3E}">
        <p14:creationId xmlns:p14="http://schemas.microsoft.com/office/powerpoint/2010/main" val="93381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our the Sets of the Oscar-Nominated Movie Brooklyn | Architectural Digest">
            <a:extLst>
              <a:ext uri="{FF2B5EF4-FFF2-40B4-BE49-F238E27FC236}">
                <a16:creationId xmlns:a16="http://schemas.microsoft.com/office/drawing/2014/main" id="{28442485-FCDF-4EA8-A7AB-CDA04D88E2E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47002" r="2883"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7771A1F1-EAC1-41F6-BCBB-F5680043412A}"/>
              </a:ext>
            </a:extLst>
          </p:cNvPr>
          <p:cNvSpPr>
            <a:spLocks noGrp="1"/>
          </p:cNvSpPr>
          <p:nvPr>
            <p:ph idx="1"/>
          </p:nvPr>
        </p:nvSpPr>
        <p:spPr>
          <a:xfrm>
            <a:off x="309489" y="211014"/>
            <a:ext cx="5786511" cy="6646975"/>
          </a:xfrm>
        </p:spPr>
        <p:txBody>
          <a:bodyPr anchor="ctr">
            <a:normAutofit/>
          </a:bodyPr>
          <a:lstStyle/>
          <a:p>
            <a:r>
              <a:rPr lang="en-IE" sz="3600" dirty="0">
                <a:solidFill>
                  <a:srgbClr val="000000"/>
                </a:solidFill>
              </a:rPr>
              <a:t>On their first proper date, Eilis tells Tony that she is studying bookkeeping because she wants to be an accountant. He is impressed and encourages her to tell him all about her classes.</a:t>
            </a:r>
          </a:p>
          <a:p>
            <a:r>
              <a:rPr lang="en-IE" sz="3600" dirty="0">
                <a:solidFill>
                  <a:srgbClr val="000000"/>
                </a:solidFill>
              </a:rPr>
              <a:t>Soon, Eilis is telling Tony all about her family and is so busy talking that she doesn’t eat her food.</a:t>
            </a:r>
          </a:p>
        </p:txBody>
      </p:sp>
    </p:spTree>
    <p:extLst>
      <p:ext uri="{BB962C8B-B14F-4D97-AF65-F5344CB8AC3E}">
        <p14:creationId xmlns:p14="http://schemas.microsoft.com/office/powerpoint/2010/main" val="351149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Romantic Moment of the Week: Brooklyn's Eilis and Tony">
            <a:extLst>
              <a:ext uri="{FF2B5EF4-FFF2-40B4-BE49-F238E27FC236}">
                <a16:creationId xmlns:a16="http://schemas.microsoft.com/office/drawing/2014/main" id="{EDABA111-78E0-4ABB-B698-E95965BC9B7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9488" r="12239"/>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12583479-678B-4B32-9028-CBE682AAD030}"/>
              </a:ext>
            </a:extLst>
          </p:cNvPr>
          <p:cNvSpPr>
            <a:spLocks noGrp="1"/>
          </p:cNvSpPr>
          <p:nvPr>
            <p:ph idx="1"/>
          </p:nvPr>
        </p:nvSpPr>
        <p:spPr>
          <a:xfrm>
            <a:off x="267286" y="112542"/>
            <a:ext cx="5669279" cy="6745448"/>
          </a:xfrm>
        </p:spPr>
        <p:txBody>
          <a:bodyPr anchor="ctr">
            <a:normAutofit/>
          </a:bodyPr>
          <a:lstStyle/>
          <a:p>
            <a:r>
              <a:rPr lang="en-IE" dirty="0">
                <a:solidFill>
                  <a:srgbClr val="000000"/>
                </a:solidFill>
              </a:rPr>
              <a:t>Having Tony as a boyfriend gives Eilis a sense of purpose. For the first time, she is happy in New York. Her supervisor notices the change in her and asks what the secret is, and Eilis replies, “I … I met somebody. An Italian fella.” </a:t>
            </a:r>
          </a:p>
          <a:p>
            <a:r>
              <a:rPr lang="en-IE" dirty="0">
                <a:solidFill>
                  <a:srgbClr val="000000"/>
                </a:solidFill>
              </a:rPr>
              <a:t>Eilis’s letters home also reflect this new-found happiness. She confides in Rose: “Tony has helped me to feel that I have a life here. I didn’t have, before I met him. My body was here, but my life was back in Ireland, with you. Now it is halfway across the sea.”</a:t>
            </a:r>
          </a:p>
        </p:txBody>
      </p:sp>
    </p:spTree>
    <p:extLst>
      <p:ext uri="{BB962C8B-B14F-4D97-AF65-F5344CB8AC3E}">
        <p14:creationId xmlns:p14="http://schemas.microsoft.com/office/powerpoint/2010/main" val="138251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053543-6324-44FD-A137-13F4042BBC35}"/>
              </a:ext>
            </a:extLst>
          </p:cNvPr>
          <p:cNvSpPr>
            <a:spLocks noGrp="1"/>
          </p:cNvSpPr>
          <p:nvPr>
            <p:ph idx="1"/>
          </p:nvPr>
        </p:nvSpPr>
        <p:spPr>
          <a:xfrm>
            <a:off x="142616" y="0"/>
            <a:ext cx="6614012" cy="6407834"/>
          </a:xfrm>
        </p:spPr>
        <p:txBody>
          <a:bodyPr anchor="ctr">
            <a:normAutofit/>
          </a:bodyPr>
          <a:lstStyle/>
          <a:p>
            <a:r>
              <a:rPr lang="en-IE" dirty="0"/>
              <a:t>A slight difficulty in the relationship is Tony’s ready assumption that they will get married and start a family. He invites Eilis to dinner with his family and during a conversation around the table, he expresses his hope that he and Eilis’s children will be Dodgers fans.</a:t>
            </a:r>
          </a:p>
          <a:p>
            <a:r>
              <a:rPr lang="en-IE" dirty="0"/>
              <a:t>Eilis is uncomfortable with this leap into an imagined future and thinks Tony is moving too fast.</a:t>
            </a:r>
          </a:p>
          <a:p>
            <a:r>
              <a:rPr lang="en-IE" dirty="0"/>
              <a:t>On the walk home, Tony tells Eilis he loves her. He has no idea that he has made her feel uneasy, and he is clearly crushed when Eilis does not respond that she loves him too.</a:t>
            </a:r>
          </a:p>
        </p:txBody>
      </p:sp>
      <p:pic>
        <p:nvPicPr>
          <p:cNvPr id="3074" name="Picture 2" descr="Part 3 Summary | BROOKLYN">
            <a:extLst>
              <a:ext uri="{FF2B5EF4-FFF2-40B4-BE49-F238E27FC236}">
                <a16:creationId xmlns:a16="http://schemas.microsoft.com/office/drawing/2014/main" id="{E3CA5CB7-D940-47C6-BCBB-31B171E20E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99" b="2"/>
          <a:stretch/>
        </p:blipFill>
        <p:spPr bwMode="auto">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735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E08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345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1615</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Mode: Relationships ‘Brooklyn’</vt:lpstr>
      <vt:lpstr>Key Relationship: Eilis and Tony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 Relationships ‘Brooklyn’</dc:title>
  <dc:creator>Ciara Deasy</dc:creator>
  <cp:lastModifiedBy>Ciara Deasy</cp:lastModifiedBy>
  <cp:revision>1</cp:revision>
  <dcterms:created xsi:type="dcterms:W3CDTF">2020-11-11T10:16:38Z</dcterms:created>
  <dcterms:modified xsi:type="dcterms:W3CDTF">2020-11-11T10:16:55Z</dcterms:modified>
</cp:coreProperties>
</file>