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3D4DB778-53D8-463F-8C50-7D1523D62073}" type="datetimeFigureOut">
              <a:rPr lang="en-IE" smtClean="0"/>
              <a:t>29/11/2013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F02D12A-AE85-42DB-BF33-C41F601D8B72}" type="slidenum">
              <a:rPr lang="en-IE" smtClean="0"/>
              <a:t>‹#›</a:t>
            </a:fld>
            <a:endParaRPr lang="en-IE"/>
          </a:p>
        </p:txBody>
      </p:sp>
    </p:spTree>
    <p:extLst>
      <p:ext uri="{BB962C8B-B14F-4D97-AF65-F5344CB8AC3E}">
        <p14:creationId xmlns:p14="http://schemas.microsoft.com/office/powerpoint/2010/main" val="418832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D4DB778-53D8-463F-8C50-7D1523D62073}" type="datetimeFigureOut">
              <a:rPr lang="en-IE" smtClean="0"/>
              <a:t>29/11/2013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F02D12A-AE85-42DB-BF33-C41F601D8B72}" type="slidenum">
              <a:rPr lang="en-IE" smtClean="0"/>
              <a:t>‹#›</a:t>
            </a:fld>
            <a:endParaRPr lang="en-IE"/>
          </a:p>
        </p:txBody>
      </p:sp>
    </p:spTree>
    <p:extLst>
      <p:ext uri="{BB962C8B-B14F-4D97-AF65-F5344CB8AC3E}">
        <p14:creationId xmlns:p14="http://schemas.microsoft.com/office/powerpoint/2010/main" val="1364224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D4DB778-53D8-463F-8C50-7D1523D62073}" type="datetimeFigureOut">
              <a:rPr lang="en-IE" smtClean="0"/>
              <a:t>29/11/2013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F02D12A-AE85-42DB-BF33-C41F601D8B72}" type="slidenum">
              <a:rPr lang="en-IE" smtClean="0"/>
              <a:t>‹#›</a:t>
            </a:fld>
            <a:endParaRPr lang="en-IE"/>
          </a:p>
        </p:txBody>
      </p:sp>
    </p:spTree>
    <p:extLst>
      <p:ext uri="{BB962C8B-B14F-4D97-AF65-F5344CB8AC3E}">
        <p14:creationId xmlns:p14="http://schemas.microsoft.com/office/powerpoint/2010/main" val="935993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D4DB778-53D8-463F-8C50-7D1523D62073}" type="datetimeFigureOut">
              <a:rPr lang="en-IE" smtClean="0"/>
              <a:t>29/11/2013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F02D12A-AE85-42DB-BF33-C41F601D8B72}" type="slidenum">
              <a:rPr lang="en-IE" smtClean="0"/>
              <a:t>‹#›</a:t>
            </a:fld>
            <a:endParaRPr lang="en-IE"/>
          </a:p>
        </p:txBody>
      </p:sp>
    </p:spTree>
    <p:extLst>
      <p:ext uri="{BB962C8B-B14F-4D97-AF65-F5344CB8AC3E}">
        <p14:creationId xmlns:p14="http://schemas.microsoft.com/office/powerpoint/2010/main" val="53984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DB778-53D8-463F-8C50-7D1523D62073}" type="datetimeFigureOut">
              <a:rPr lang="en-IE" smtClean="0"/>
              <a:t>29/11/2013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F02D12A-AE85-42DB-BF33-C41F601D8B72}" type="slidenum">
              <a:rPr lang="en-IE" smtClean="0"/>
              <a:t>‹#›</a:t>
            </a:fld>
            <a:endParaRPr lang="en-IE"/>
          </a:p>
        </p:txBody>
      </p:sp>
    </p:spTree>
    <p:extLst>
      <p:ext uri="{BB962C8B-B14F-4D97-AF65-F5344CB8AC3E}">
        <p14:creationId xmlns:p14="http://schemas.microsoft.com/office/powerpoint/2010/main" val="359782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3D4DB778-53D8-463F-8C50-7D1523D62073}" type="datetimeFigureOut">
              <a:rPr lang="en-IE" smtClean="0"/>
              <a:t>29/11/2013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F02D12A-AE85-42DB-BF33-C41F601D8B72}" type="slidenum">
              <a:rPr lang="en-IE" smtClean="0"/>
              <a:t>‹#›</a:t>
            </a:fld>
            <a:endParaRPr lang="en-IE"/>
          </a:p>
        </p:txBody>
      </p:sp>
    </p:spTree>
    <p:extLst>
      <p:ext uri="{BB962C8B-B14F-4D97-AF65-F5344CB8AC3E}">
        <p14:creationId xmlns:p14="http://schemas.microsoft.com/office/powerpoint/2010/main" val="382103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3D4DB778-53D8-463F-8C50-7D1523D62073}" type="datetimeFigureOut">
              <a:rPr lang="en-IE" smtClean="0"/>
              <a:t>29/11/2013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F02D12A-AE85-42DB-BF33-C41F601D8B72}" type="slidenum">
              <a:rPr lang="en-IE" smtClean="0"/>
              <a:t>‹#›</a:t>
            </a:fld>
            <a:endParaRPr lang="en-IE"/>
          </a:p>
        </p:txBody>
      </p:sp>
    </p:spTree>
    <p:extLst>
      <p:ext uri="{BB962C8B-B14F-4D97-AF65-F5344CB8AC3E}">
        <p14:creationId xmlns:p14="http://schemas.microsoft.com/office/powerpoint/2010/main" val="297226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3D4DB778-53D8-463F-8C50-7D1523D62073}" type="datetimeFigureOut">
              <a:rPr lang="en-IE" smtClean="0"/>
              <a:t>29/11/2013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F02D12A-AE85-42DB-BF33-C41F601D8B72}" type="slidenum">
              <a:rPr lang="en-IE" smtClean="0"/>
              <a:t>‹#›</a:t>
            </a:fld>
            <a:endParaRPr lang="en-IE"/>
          </a:p>
        </p:txBody>
      </p:sp>
    </p:spTree>
    <p:extLst>
      <p:ext uri="{BB962C8B-B14F-4D97-AF65-F5344CB8AC3E}">
        <p14:creationId xmlns:p14="http://schemas.microsoft.com/office/powerpoint/2010/main" val="13909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DB778-53D8-463F-8C50-7D1523D62073}" type="datetimeFigureOut">
              <a:rPr lang="en-IE" smtClean="0"/>
              <a:t>29/11/2013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F02D12A-AE85-42DB-BF33-C41F601D8B72}" type="slidenum">
              <a:rPr lang="en-IE" smtClean="0"/>
              <a:t>‹#›</a:t>
            </a:fld>
            <a:endParaRPr lang="en-IE"/>
          </a:p>
        </p:txBody>
      </p:sp>
    </p:spTree>
    <p:extLst>
      <p:ext uri="{BB962C8B-B14F-4D97-AF65-F5344CB8AC3E}">
        <p14:creationId xmlns:p14="http://schemas.microsoft.com/office/powerpoint/2010/main" val="2956038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DB778-53D8-463F-8C50-7D1523D62073}" type="datetimeFigureOut">
              <a:rPr lang="en-IE" smtClean="0"/>
              <a:t>29/11/2013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F02D12A-AE85-42DB-BF33-C41F601D8B72}" type="slidenum">
              <a:rPr lang="en-IE" smtClean="0"/>
              <a:t>‹#›</a:t>
            </a:fld>
            <a:endParaRPr lang="en-IE"/>
          </a:p>
        </p:txBody>
      </p:sp>
    </p:spTree>
    <p:extLst>
      <p:ext uri="{BB962C8B-B14F-4D97-AF65-F5344CB8AC3E}">
        <p14:creationId xmlns:p14="http://schemas.microsoft.com/office/powerpoint/2010/main" val="59276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DB778-53D8-463F-8C50-7D1523D62073}" type="datetimeFigureOut">
              <a:rPr lang="en-IE" smtClean="0"/>
              <a:t>29/11/2013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F02D12A-AE85-42DB-BF33-C41F601D8B72}" type="slidenum">
              <a:rPr lang="en-IE" smtClean="0"/>
              <a:t>‹#›</a:t>
            </a:fld>
            <a:endParaRPr lang="en-IE"/>
          </a:p>
        </p:txBody>
      </p:sp>
    </p:spTree>
    <p:extLst>
      <p:ext uri="{BB962C8B-B14F-4D97-AF65-F5344CB8AC3E}">
        <p14:creationId xmlns:p14="http://schemas.microsoft.com/office/powerpoint/2010/main" val="197825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DB778-53D8-463F-8C50-7D1523D62073}" type="datetimeFigureOut">
              <a:rPr lang="en-IE" smtClean="0"/>
              <a:t>29/11/2013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2D12A-AE85-42DB-BF33-C41F601D8B72}" type="slidenum">
              <a:rPr lang="en-IE" smtClean="0"/>
              <a:t>‹#›</a:t>
            </a:fld>
            <a:endParaRPr lang="en-IE"/>
          </a:p>
        </p:txBody>
      </p:sp>
    </p:spTree>
    <p:extLst>
      <p:ext uri="{BB962C8B-B14F-4D97-AF65-F5344CB8AC3E}">
        <p14:creationId xmlns:p14="http://schemas.microsoft.com/office/powerpoint/2010/main" val="2261762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E"/>
          </a:p>
        </p:txBody>
      </p:sp>
      <p:sp>
        <p:nvSpPr>
          <p:cNvPr id="3" name="Subtitle 2"/>
          <p:cNvSpPr>
            <a:spLocks noGrp="1"/>
          </p:cNvSpPr>
          <p:nvPr>
            <p:ph type="subTitle" idx="1"/>
          </p:nvPr>
        </p:nvSpPr>
        <p:spPr/>
        <p:txBody>
          <a:bodyPr/>
          <a:lstStyle/>
          <a:p>
            <a:endParaRPr lang="en-IE"/>
          </a:p>
        </p:txBody>
      </p:sp>
    </p:spTree>
    <p:extLst>
      <p:ext uri="{BB962C8B-B14F-4D97-AF65-F5344CB8AC3E}">
        <p14:creationId xmlns:p14="http://schemas.microsoft.com/office/powerpoint/2010/main" val="3034412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85000" lnSpcReduction="10000"/>
          </a:bodyPr>
          <a:lstStyle/>
          <a:p>
            <a:r>
              <a:rPr lang="en-IE" dirty="0"/>
              <a:t>The worst ever persecution of Jewish people occurred comparatively recently, before and during World War II (1939 - 45). The Nazi party convinced the Germans that the Jews were responsible for the country's economic problems and so began the Holocaust: 6 million Jews were killed in Germany and other European countries, many in gas chambers at concentration camps. The Diary of Anne Frank will give you some idea of the horrors of that time.</a:t>
            </a:r>
          </a:p>
          <a:p>
            <a:r>
              <a:rPr lang="en-IE" dirty="0"/>
              <a:t>And, unfortunately, Jews are still being persecuted in different countries around the world today</a:t>
            </a:r>
            <a:r>
              <a:rPr lang="en-IE" dirty="0" smtClean="0"/>
              <a:t>.</a:t>
            </a:r>
            <a:endParaRPr lang="en-IE" dirty="0"/>
          </a:p>
        </p:txBody>
      </p:sp>
    </p:spTree>
    <p:extLst>
      <p:ext uri="{BB962C8B-B14F-4D97-AF65-F5344CB8AC3E}">
        <p14:creationId xmlns:p14="http://schemas.microsoft.com/office/powerpoint/2010/main" val="243739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The plot </a:t>
            </a:r>
            <a:r>
              <a:rPr lang="en-IE" b="1" dirty="0" smtClean="0"/>
              <a:t>breakdown</a:t>
            </a:r>
            <a:endParaRPr lang="en-IE" dirty="0"/>
          </a:p>
        </p:txBody>
      </p:sp>
      <p:sp>
        <p:nvSpPr>
          <p:cNvPr id="3" name="Content Placeholder 2"/>
          <p:cNvSpPr>
            <a:spLocks noGrp="1"/>
          </p:cNvSpPr>
          <p:nvPr>
            <p:ph idx="1"/>
          </p:nvPr>
        </p:nvSpPr>
        <p:spPr/>
        <p:txBody>
          <a:bodyPr>
            <a:normAutofit lnSpcReduction="10000"/>
          </a:bodyPr>
          <a:lstStyle/>
          <a:p>
            <a:r>
              <a:rPr lang="en-IE" dirty="0"/>
              <a:t>The deal between Antonio, a merchant of Venice who makes his money from trading fine goods carried to and fro in his sailing ships, and Shylock a Jewish moneylender. The deal goes wrong when a number of Antonio's ships perish at sea and threaten him with ruin. Shylock is determined to earn the pound of Antonio's flesh that was promised him instead of interest when the loan was made. Can Antonio escape death?</a:t>
            </a:r>
          </a:p>
          <a:p>
            <a:endParaRPr lang="en-IE" dirty="0"/>
          </a:p>
        </p:txBody>
      </p:sp>
    </p:spTree>
    <p:extLst>
      <p:ext uri="{BB962C8B-B14F-4D97-AF65-F5344CB8AC3E}">
        <p14:creationId xmlns:p14="http://schemas.microsoft.com/office/powerpoint/2010/main" val="2853485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The love between Portia and </a:t>
            </a:r>
            <a:r>
              <a:rPr lang="en-IE" dirty="0" err="1"/>
              <a:t>Bassanio</a:t>
            </a:r>
            <a:endParaRPr lang="en-IE" dirty="0"/>
          </a:p>
          <a:p>
            <a:endParaRPr lang="en-IE" dirty="0"/>
          </a:p>
        </p:txBody>
      </p:sp>
    </p:spTree>
    <p:extLst>
      <p:ext uri="{BB962C8B-B14F-4D97-AF65-F5344CB8AC3E}">
        <p14:creationId xmlns:p14="http://schemas.microsoft.com/office/powerpoint/2010/main" val="1013974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The elopement of Shylock's Jewish daughter, Jessica, with the Christian Lorenzo</a:t>
            </a:r>
          </a:p>
          <a:p>
            <a:endParaRPr lang="en-IE" dirty="0"/>
          </a:p>
        </p:txBody>
      </p:sp>
    </p:spTree>
    <p:extLst>
      <p:ext uri="{BB962C8B-B14F-4D97-AF65-F5344CB8AC3E}">
        <p14:creationId xmlns:p14="http://schemas.microsoft.com/office/powerpoint/2010/main" val="3718336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A trick Portia plays on </a:t>
            </a:r>
            <a:r>
              <a:rPr lang="en-IE" dirty="0" err="1"/>
              <a:t>Bassanio</a:t>
            </a:r>
            <a:r>
              <a:rPr lang="en-IE" dirty="0"/>
              <a:t> to test his love of her</a:t>
            </a:r>
          </a:p>
          <a:p>
            <a:pPr marL="0" indent="0">
              <a:buNone/>
            </a:pPr>
            <a:endParaRPr lang="en-IE" dirty="0"/>
          </a:p>
        </p:txBody>
      </p:sp>
    </p:spTree>
    <p:extLst>
      <p:ext uri="{BB962C8B-B14F-4D97-AF65-F5344CB8AC3E}">
        <p14:creationId xmlns:p14="http://schemas.microsoft.com/office/powerpoint/2010/main" val="298700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t>Act 1</a:t>
            </a:r>
            <a:br>
              <a:rPr lang="en-IE" b="1" dirty="0"/>
            </a:br>
            <a:endParaRPr lang="en-IE" dirty="0"/>
          </a:p>
        </p:txBody>
      </p:sp>
      <p:sp>
        <p:nvSpPr>
          <p:cNvPr id="3" name="Content Placeholder 2"/>
          <p:cNvSpPr>
            <a:spLocks noGrp="1"/>
          </p:cNvSpPr>
          <p:nvPr>
            <p:ph idx="1"/>
          </p:nvPr>
        </p:nvSpPr>
        <p:spPr/>
        <p:txBody>
          <a:bodyPr>
            <a:normAutofit fontScale="70000" lnSpcReduction="20000"/>
          </a:bodyPr>
          <a:lstStyle/>
          <a:p>
            <a:r>
              <a:rPr lang="en-IE" dirty="0"/>
              <a:t>Antonio - The Merchant of Venice - is sad, but his friends cannot discover why. All the ships in which his money is invested are at sea, but he claims this is not what is worrying him - he has many ships, which makes good business sense. (In other words, he is not risking all his eggs in one basket.) His best friend, </a:t>
            </a:r>
            <a:r>
              <a:rPr lang="en-IE" dirty="0" err="1"/>
              <a:t>Bassanio</a:t>
            </a:r>
            <a:r>
              <a:rPr lang="en-IE" dirty="0"/>
              <a:t>, asks Antonio to lend him even more money than he already owes him, to help him win the hand of a rich and beautiful heiress, Portia. Antonio has not got any spare cash, but agrees to borrow money to help him.</a:t>
            </a:r>
          </a:p>
          <a:p>
            <a:r>
              <a:rPr lang="en-IE" dirty="0"/>
              <a:t>Portia complains about the restrictive terms of her father's will to her maid, </a:t>
            </a:r>
            <a:r>
              <a:rPr lang="en-IE" dirty="0" err="1"/>
              <a:t>Nerissa</a:t>
            </a:r>
            <a:r>
              <a:rPr lang="en-IE" dirty="0"/>
              <a:t>. She can only marry the man who correctly guesses whether her portrait lies within a gold, silver or lead casket. She wittily attacks the most recent batch of suitors, none of whom she would have dreamed of marrying. The only man she has ever met whom she thinks worthy of praise is </a:t>
            </a:r>
            <a:r>
              <a:rPr lang="en-IE" dirty="0" err="1"/>
              <a:t>Bassanio</a:t>
            </a:r>
            <a:r>
              <a:rPr lang="en-IE" dirty="0" smtClean="0"/>
              <a:t>.</a:t>
            </a:r>
            <a:endParaRPr lang="en-IE" dirty="0"/>
          </a:p>
        </p:txBody>
      </p:sp>
    </p:spTree>
    <p:extLst>
      <p:ext uri="{BB962C8B-B14F-4D97-AF65-F5344CB8AC3E}">
        <p14:creationId xmlns:p14="http://schemas.microsoft.com/office/powerpoint/2010/main" val="860274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a:t>Antonio and Shylock, a Jewish moneylender, arrange the details of the loan: Shylock will provide </a:t>
            </a:r>
            <a:r>
              <a:rPr lang="en-IE" dirty="0" err="1"/>
              <a:t>Bassanio</a:t>
            </a:r>
            <a:r>
              <a:rPr lang="en-IE" dirty="0"/>
              <a:t> with 3000 ducats, but instead of charging interest, Antonio will owe Shylock a pound of his own flesh if the money is not repaid within 3 months. Although </a:t>
            </a:r>
            <a:r>
              <a:rPr lang="en-IE" dirty="0" err="1"/>
              <a:t>Bassanio</a:t>
            </a:r>
            <a:r>
              <a:rPr lang="en-IE" dirty="0"/>
              <a:t> is not happy with the terms, Antonio is confidant that his ships will return in profit in plenty of time.</a:t>
            </a:r>
          </a:p>
        </p:txBody>
      </p:sp>
    </p:spTree>
    <p:extLst>
      <p:ext uri="{BB962C8B-B14F-4D97-AF65-F5344CB8AC3E}">
        <p14:creationId xmlns:p14="http://schemas.microsoft.com/office/powerpoint/2010/main" val="3342631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IE" dirty="0" smtClean="0"/>
              <a:t>Act 2</a:t>
            </a:r>
            <a:endParaRPr lang="en-IE" dirty="0"/>
          </a:p>
        </p:txBody>
      </p:sp>
      <p:sp>
        <p:nvSpPr>
          <p:cNvPr id="3" name="Content Placeholder 2"/>
          <p:cNvSpPr>
            <a:spLocks noGrp="1"/>
          </p:cNvSpPr>
          <p:nvPr>
            <p:ph idx="1"/>
          </p:nvPr>
        </p:nvSpPr>
        <p:spPr/>
        <p:txBody>
          <a:bodyPr/>
          <a:lstStyle/>
          <a:p>
            <a:endParaRPr lang="en-I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3302" y="1124744"/>
            <a:ext cx="6912768" cy="525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9188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lnSpcReduction="20000"/>
          </a:bodyPr>
          <a:lstStyle/>
          <a:p>
            <a:r>
              <a:rPr lang="en-IE" dirty="0"/>
              <a:t>The Prince of Morocco arrives in Belmont to woo Portia and try his luck with the caskets.</a:t>
            </a:r>
          </a:p>
          <a:p>
            <a:r>
              <a:rPr lang="en-IE" dirty="0"/>
              <a:t>Lancelot, one of Shylock's servants, plans to leave Shylock and work for </a:t>
            </a:r>
            <a:r>
              <a:rPr lang="en-IE" dirty="0" err="1"/>
              <a:t>Bassanio</a:t>
            </a:r>
            <a:r>
              <a:rPr lang="en-IE" dirty="0"/>
              <a:t> instead.</a:t>
            </a:r>
          </a:p>
          <a:p>
            <a:r>
              <a:rPr lang="en-IE" dirty="0" err="1"/>
              <a:t>Gratiano</a:t>
            </a:r>
            <a:r>
              <a:rPr lang="en-IE" dirty="0"/>
              <a:t>, </a:t>
            </a:r>
            <a:r>
              <a:rPr lang="en-IE" dirty="0" err="1"/>
              <a:t>Bassanio's</a:t>
            </a:r>
            <a:r>
              <a:rPr lang="en-IE" dirty="0"/>
              <a:t> trusted servant, gets permission from his master to travel to Belmont too - on condition that he improves his manners!</a:t>
            </a:r>
          </a:p>
          <a:p>
            <a:r>
              <a:rPr lang="en-IE" dirty="0"/>
              <a:t>Shylock's daughter, Jessica, tells Lancelot that she will miss him when he has gone, but then discloses she is planning her own departure - she is going to elope with the Christian Lorenzo.</a:t>
            </a:r>
          </a:p>
          <a:p>
            <a:endParaRPr lang="en-IE" dirty="0"/>
          </a:p>
        </p:txBody>
      </p:sp>
    </p:spTree>
    <p:extLst>
      <p:ext uri="{BB962C8B-B14F-4D97-AF65-F5344CB8AC3E}">
        <p14:creationId xmlns:p14="http://schemas.microsoft.com/office/powerpoint/2010/main" val="4132439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48680"/>
            <a:ext cx="7560840" cy="5600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823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Venice</a:t>
            </a:r>
            <a:endParaRPr lang="en-IE" dirty="0"/>
          </a:p>
        </p:txBody>
      </p:sp>
      <p:sp>
        <p:nvSpPr>
          <p:cNvPr id="3" name="Content Placeholder 2"/>
          <p:cNvSpPr>
            <a:spLocks noGrp="1"/>
          </p:cNvSpPr>
          <p:nvPr>
            <p:ph idx="1"/>
          </p:nvPr>
        </p:nvSpPr>
        <p:spPr/>
        <p:txBody>
          <a:bodyPr/>
          <a:lstStyle/>
          <a:p>
            <a:endParaRPr lang="en-I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84784"/>
            <a:ext cx="7992888" cy="5250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5194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62500" lnSpcReduction="20000"/>
          </a:bodyPr>
          <a:lstStyle/>
          <a:p>
            <a:r>
              <a:rPr lang="en-IE" dirty="0"/>
              <a:t>Shylock has been invited to dinner by </a:t>
            </a:r>
            <a:r>
              <a:rPr lang="en-IE" dirty="0" err="1"/>
              <a:t>Bassanio</a:t>
            </a:r>
            <a:r>
              <a:rPr lang="en-IE" dirty="0"/>
              <a:t>, but is nervous about the evening and feels that something is about to go wrong. He tells Jessica to take special care to lock up the house carefully while he is away - yet while he is gone, she elopes with Lorenzo, dressed as a young male torchbearer - carrying a large amount of Shylock's wealth with her!</a:t>
            </a:r>
          </a:p>
          <a:p>
            <a:r>
              <a:rPr lang="en-IE" dirty="0"/>
              <a:t>The Prince of Morocco chooses the gold casket and so loses his chance to marry Portia.</a:t>
            </a:r>
          </a:p>
          <a:p>
            <a:r>
              <a:rPr lang="en-IE" dirty="0"/>
              <a:t>Back in Venice, there is news of Shylock's rage on the discovery of his missing treasure and his missing daughter. There is also news that a galleon has been wrecked - could it be Antonio's? - and we hear that </a:t>
            </a:r>
            <a:r>
              <a:rPr lang="en-IE" dirty="0" err="1"/>
              <a:t>Bassanio</a:t>
            </a:r>
            <a:r>
              <a:rPr lang="en-IE" dirty="0"/>
              <a:t> had an emotional parting with Antonio before leaving for Belmont.</a:t>
            </a:r>
          </a:p>
          <a:p>
            <a:r>
              <a:rPr lang="en-IE" dirty="0"/>
              <a:t>The Prince of </a:t>
            </a:r>
            <a:r>
              <a:rPr lang="en-IE" dirty="0" err="1"/>
              <a:t>Arragon</a:t>
            </a:r>
            <a:r>
              <a:rPr lang="en-IE" dirty="0"/>
              <a:t>, another suitor for Portia's hand in marriage, chooses the silver casket and is also proved wrong. News reaches Portia that </a:t>
            </a:r>
            <a:r>
              <a:rPr lang="en-IE" dirty="0" err="1"/>
              <a:t>Bassanio</a:t>
            </a:r>
            <a:r>
              <a:rPr lang="en-IE" dirty="0"/>
              <a:t> has arrived</a:t>
            </a:r>
            <a:r>
              <a:rPr lang="en-IE" dirty="0" smtClean="0"/>
              <a:t>.</a:t>
            </a:r>
            <a:endParaRPr lang="en-IE" dirty="0"/>
          </a:p>
        </p:txBody>
      </p:sp>
    </p:spTree>
    <p:extLst>
      <p:ext uri="{BB962C8B-B14F-4D97-AF65-F5344CB8AC3E}">
        <p14:creationId xmlns:p14="http://schemas.microsoft.com/office/powerpoint/2010/main" val="1752267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t>Act 3</a:t>
            </a:r>
            <a:br>
              <a:rPr lang="en-IE" b="1" dirty="0"/>
            </a:br>
            <a:endParaRPr lang="en-IE" dirty="0"/>
          </a:p>
        </p:txBody>
      </p:sp>
      <p:sp>
        <p:nvSpPr>
          <p:cNvPr id="3" name="Content Placeholder 2"/>
          <p:cNvSpPr>
            <a:spLocks noGrp="1"/>
          </p:cNvSpPr>
          <p:nvPr>
            <p:ph idx="1"/>
          </p:nvPr>
        </p:nvSpPr>
        <p:spPr/>
        <p:txBody>
          <a:bodyPr/>
          <a:lstStyle/>
          <a:p>
            <a:endParaRPr lang="en-IE"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155576"/>
            <a:ext cx="5616624" cy="5406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5305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a:bodyPr>
          <a:lstStyle/>
          <a:p>
            <a:r>
              <a:rPr lang="en-IE" dirty="0"/>
              <a:t>Antonio's friends mock Shylock over the loss of his daughter.</a:t>
            </a:r>
          </a:p>
          <a:p>
            <a:r>
              <a:rPr lang="en-IE" dirty="0"/>
              <a:t>After news reaches Venice of the loss of another ship, Shylock, argues forcefully that he is just as much a man as a Christian and therefore will follow that the example the Christians set and seek revenge. When he hears that yet another of Antonio's ships has been lost, Shylock gleefully orders the arrest of Antonio.</a:t>
            </a:r>
          </a:p>
          <a:p>
            <a:endParaRPr lang="en-IE" dirty="0"/>
          </a:p>
        </p:txBody>
      </p:sp>
    </p:spTree>
    <p:extLst>
      <p:ext uri="{BB962C8B-B14F-4D97-AF65-F5344CB8AC3E}">
        <p14:creationId xmlns:p14="http://schemas.microsoft.com/office/powerpoint/2010/main" val="442822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55000" lnSpcReduction="20000"/>
          </a:bodyPr>
          <a:lstStyle/>
          <a:p>
            <a:r>
              <a:rPr lang="en-IE" dirty="0"/>
              <a:t>Although Portia urges </a:t>
            </a:r>
            <a:r>
              <a:rPr lang="en-IE" dirty="0" err="1"/>
              <a:t>Bassanio</a:t>
            </a:r>
            <a:r>
              <a:rPr lang="en-IE" dirty="0"/>
              <a:t> to take his time in choosing a casket (not wanting to lose him if he chose the wrong one), </a:t>
            </a:r>
            <a:r>
              <a:rPr lang="en-IE" dirty="0" err="1"/>
              <a:t>Bassanio</a:t>
            </a:r>
            <a:r>
              <a:rPr lang="en-IE" dirty="0"/>
              <a:t> goes ahead. He chooses the lead casket that contains Portia's portrait, to much rejoicing. Portia hands </a:t>
            </a:r>
            <a:r>
              <a:rPr lang="en-IE" dirty="0" err="1"/>
              <a:t>Bassanio</a:t>
            </a:r>
            <a:r>
              <a:rPr lang="en-IE" dirty="0"/>
              <a:t> a ring as a symbol of their love. </a:t>
            </a:r>
            <a:r>
              <a:rPr lang="en-IE" dirty="0" err="1"/>
              <a:t>Gratiano</a:t>
            </a:r>
            <a:r>
              <a:rPr lang="en-IE" dirty="0"/>
              <a:t> and </a:t>
            </a:r>
            <a:r>
              <a:rPr lang="en-IE" dirty="0" err="1"/>
              <a:t>Nerissa</a:t>
            </a:r>
            <a:r>
              <a:rPr lang="en-IE" dirty="0"/>
              <a:t> become engaged too.</a:t>
            </a:r>
          </a:p>
          <a:p>
            <a:r>
              <a:rPr lang="en-IE" dirty="0"/>
              <a:t>Jessica and Lorenzo arrive in Belmont - so all the lovers are together. Yet then news comes that disturbs their happiness.</a:t>
            </a:r>
          </a:p>
          <a:p>
            <a:r>
              <a:rPr lang="en-IE" dirty="0"/>
              <a:t>Antonio has sent </a:t>
            </a:r>
            <a:r>
              <a:rPr lang="en-IE" dirty="0" err="1"/>
              <a:t>Bassanio</a:t>
            </a:r>
            <a:r>
              <a:rPr lang="en-IE" dirty="0"/>
              <a:t> a letter telling him that all his ships have been lost. Portia sends </a:t>
            </a:r>
            <a:r>
              <a:rPr lang="en-IE" dirty="0" err="1"/>
              <a:t>Bassanio</a:t>
            </a:r>
            <a:r>
              <a:rPr lang="en-IE" dirty="0"/>
              <a:t> to Antonio straight away, with enough money to settle the debt to Shylock several times over.</a:t>
            </a:r>
          </a:p>
          <a:p>
            <a:r>
              <a:rPr lang="en-IE" dirty="0"/>
              <a:t>Antonio is in prison, longing to see </a:t>
            </a:r>
            <a:r>
              <a:rPr lang="en-IE" dirty="0" err="1"/>
              <a:t>Bassanio</a:t>
            </a:r>
            <a:r>
              <a:rPr lang="en-IE" dirty="0"/>
              <a:t> once more before he dies. Shylock is keen to have his pound of flesh.</a:t>
            </a:r>
          </a:p>
          <a:p>
            <a:r>
              <a:rPr lang="en-IE" dirty="0"/>
              <a:t>Portia and </a:t>
            </a:r>
            <a:r>
              <a:rPr lang="en-IE" dirty="0" err="1"/>
              <a:t>Nerissa</a:t>
            </a:r>
            <a:r>
              <a:rPr lang="en-IE" dirty="0"/>
              <a:t> leave Lorenzo and Jessica in charge of Belmont, saying that they are going to a convent during their husbands' absence. Yet Portia sends a letter to her cousin, asking for men's costumes and tells </a:t>
            </a:r>
            <a:r>
              <a:rPr lang="en-IE" dirty="0" err="1"/>
              <a:t>Nerissa</a:t>
            </a:r>
            <a:r>
              <a:rPr lang="en-IE" dirty="0"/>
              <a:t> that they will see their husbands again soon, disguised as men...</a:t>
            </a:r>
          </a:p>
          <a:p>
            <a:r>
              <a:rPr lang="en-IE" dirty="0"/>
              <a:t>Jessica tells Lancelot that Lorenzo </a:t>
            </a:r>
            <a:r>
              <a:rPr lang="en-IE" dirty="0" smtClean="0"/>
              <a:t>ha</a:t>
            </a:r>
            <a:r>
              <a:rPr lang="en-IE" dirty="0"/>
              <a:t>s converted her to Christianity. She talks of how much she admires Portia.</a:t>
            </a:r>
          </a:p>
        </p:txBody>
      </p:sp>
    </p:spTree>
    <p:extLst>
      <p:ext uri="{BB962C8B-B14F-4D97-AF65-F5344CB8AC3E}">
        <p14:creationId xmlns:p14="http://schemas.microsoft.com/office/powerpoint/2010/main" val="2130440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t>Act 4</a:t>
            </a:r>
            <a:br>
              <a:rPr lang="en-IE" b="1" dirty="0"/>
            </a:br>
            <a:endParaRPr lang="en-IE" dirty="0"/>
          </a:p>
        </p:txBody>
      </p:sp>
      <p:sp>
        <p:nvSpPr>
          <p:cNvPr id="3" name="Content Placeholder 2"/>
          <p:cNvSpPr>
            <a:spLocks noGrp="1"/>
          </p:cNvSpPr>
          <p:nvPr>
            <p:ph idx="1"/>
          </p:nvPr>
        </p:nvSpPr>
        <p:spPr/>
        <p:txBody>
          <a:bodyPr/>
          <a:lstStyle/>
          <a:p>
            <a:endParaRPr lang="en-IE"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980728"/>
            <a:ext cx="6192688" cy="538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1948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47500" lnSpcReduction="20000"/>
          </a:bodyPr>
          <a:lstStyle/>
          <a:p>
            <a:r>
              <a:rPr lang="en-IE" b="1" dirty="0"/>
              <a:t>The trial</a:t>
            </a:r>
          </a:p>
          <a:p>
            <a:r>
              <a:rPr lang="en-IE" dirty="0"/>
              <a:t>The Duke hears the details of the case between Antonio and Shylock. He expects Shylock to be merciful, but Shylock refuses: he is determined to have his bond. He also refuses </a:t>
            </a:r>
            <a:r>
              <a:rPr lang="en-IE" dirty="0" err="1"/>
              <a:t>Bassanio's</a:t>
            </a:r>
            <a:r>
              <a:rPr lang="en-IE" dirty="0"/>
              <a:t> offer of 6000 ducats (double the amount owed), claiming his right to justice. He sharpens his knife, preparing to cut away the pound of flesh.</a:t>
            </a:r>
          </a:p>
          <a:p>
            <a:r>
              <a:rPr lang="en-IE" dirty="0"/>
              <a:t>Portia enters, disguised as a lawyer, Balthazar. Shylock is not swayed by Portia/Balthazar's arguments to be merciful either, nor by an increased offer of money, so Portia/Balthazar grants him his wish: the bond must be honoured. Shylock prepares to cut out a pound of Antonio's flesh from near his heart. Antonio prepares to die.</a:t>
            </a:r>
          </a:p>
          <a:p>
            <a:r>
              <a:rPr lang="en-IE" dirty="0"/>
              <a:t>At the last minute, Portia/Balthazar points out that the bond makes no mention of blood - so that if Shylock spills the smallest drop of Antonio's blood, his act is illegal. Shylock, realising he has been defeated, says he will simply take the 3000 ducats owed him, but Portia/Balthazar insists (as Shylock had himself insisted) that he must take the bond only. So, Shylock is left with nothing.</a:t>
            </a:r>
          </a:p>
          <a:p>
            <a:r>
              <a:rPr lang="en-IE" dirty="0"/>
              <a:t>Things then become even worse for Shylock, because Portia/Balthazar cites an ancient rule that says anyone who has attempted to kill a Venetian should be condemned to death and have their wealth confiscated. The Duke grants Shylock his life, but rules that his wealth should be split between Antonio and the state. Antonio requests that part of the money should go to Jessica. However, in a final humiliation, Antonio says that Shylock has to become a Christian</a:t>
            </a:r>
            <a:r>
              <a:rPr lang="en-IE" dirty="0" smtClean="0"/>
              <a:t>.</a:t>
            </a:r>
            <a:endParaRPr lang="en-IE" dirty="0"/>
          </a:p>
        </p:txBody>
      </p:sp>
    </p:spTree>
    <p:extLst>
      <p:ext uri="{BB962C8B-B14F-4D97-AF65-F5344CB8AC3E}">
        <p14:creationId xmlns:p14="http://schemas.microsoft.com/office/powerpoint/2010/main" val="3765639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Antonio and </a:t>
            </a:r>
            <a:r>
              <a:rPr lang="en-IE" dirty="0" err="1"/>
              <a:t>Bassanio</a:t>
            </a:r>
            <a:r>
              <a:rPr lang="en-IE" dirty="0"/>
              <a:t> thank Portia/Balthazar for having saved Antonio's life, offering him money as a reward, but Portia/Balthazar will accept nothing but </a:t>
            </a:r>
            <a:r>
              <a:rPr lang="en-IE" dirty="0" err="1"/>
              <a:t>Bassanio's</a:t>
            </a:r>
            <a:r>
              <a:rPr lang="en-IE" dirty="0"/>
              <a:t> ring. He gives it away, reluctantly, at Antonio's request.</a:t>
            </a:r>
          </a:p>
          <a:p>
            <a:r>
              <a:rPr lang="en-IE" dirty="0" err="1"/>
              <a:t>Nerissa</a:t>
            </a:r>
            <a:r>
              <a:rPr lang="en-IE" dirty="0"/>
              <a:t> (acting as Balthazar's clerk) collects the ring and tells Portia that she will try to obtain </a:t>
            </a:r>
            <a:r>
              <a:rPr lang="en-IE" dirty="0" err="1"/>
              <a:t>Gratiano's</a:t>
            </a:r>
            <a:r>
              <a:rPr lang="en-IE" dirty="0"/>
              <a:t> ring in the same way.</a:t>
            </a:r>
          </a:p>
          <a:p>
            <a:endParaRPr lang="en-IE" dirty="0"/>
          </a:p>
        </p:txBody>
      </p:sp>
    </p:spTree>
    <p:extLst>
      <p:ext uri="{BB962C8B-B14F-4D97-AF65-F5344CB8AC3E}">
        <p14:creationId xmlns:p14="http://schemas.microsoft.com/office/powerpoint/2010/main" val="3439640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t>Act 5</a:t>
            </a:r>
            <a:br>
              <a:rPr lang="en-IE" b="1" dirty="0"/>
            </a:br>
            <a:endParaRPr lang="en-IE" dirty="0"/>
          </a:p>
        </p:txBody>
      </p:sp>
      <p:sp>
        <p:nvSpPr>
          <p:cNvPr id="3" name="Content Placeholder 2"/>
          <p:cNvSpPr>
            <a:spLocks noGrp="1"/>
          </p:cNvSpPr>
          <p:nvPr>
            <p:ph idx="1"/>
          </p:nvPr>
        </p:nvSpPr>
        <p:spPr/>
        <p:txBody>
          <a:bodyPr>
            <a:normAutofit fontScale="92500" lnSpcReduction="10000"/>
          </a:bodyPr>
          <a:lstStyle/>
          <a:p>
            <a:r>
              <a:rPr lang="en-IE" dirty="0"/>
              <a:t>Jessica and Lorenzo talk of love, comparing their own love to famous lovers in history.</a:t>
            </a:r>
          </a:p>
          <a:p>
            <a:r>
              <a:rPr lang="en-IE" dirty="0"/>
              <a:t>Portia and </a:t>
            </a:r>
            <a:r>
              <a:rPr lang="en-IE" dirty="0" err="1"/>
              <a:t>Nerissa</a:t>
            </a:r>
            <a:r>
              <a:rPr lang="en-IE" dirty="0"/>
              <a:t> arrive back in Belmont shortly before </a:t>
            </a:r>
            <a:r>
              <a:rPr lang="en-IE" dirty="0" err="1"/>
              <a:t>Bassanio</a:t>
            </a:r>
            <a:r>
              <a:rPr lang="en-IE" dirty="0"/>
              <a:t> and </a:t>
            </a:r>
            <a:r>
              <a:rPr lang="en-IE" dirty="0" err="1"/>
              <a:t>Gratiano</a:t>
            </a:r>
            <a:r>
              <a:rPr lang="en-IE" dirty="0"/>
              <a:t>, so that their husbands do not know that they have been away. The women mock the men about the loss of their rings, saying that they will not sleep with their new husbands until the rings are returned. Only when </a:t>
            </a:r>
            <a:r>
              <a:rPr lang="en-IE" dirty="0" err="1"/>
              <a:t>Bassanio</a:t>
            </a:r>
            <a:r>
              <a:rPr lang="en-IE" dirty="0"/>
              <a:t> has sworn eternal fidelity does Portia reveal the joke.</a:t>
            </a:r>
          </a:p>
          <a:p>
            <a:endParaRPr lang="en-IE" dirty="0"/>
          </a:p>
        </p:txBody>
      </p:sp>
    </p:spTree>
    <p:extLst>
      <p:ext uri="{BB962C8B-B14F-4D97-AF65-F5344CB8AC3E}">
        <p14:creationId xmlns:p14="http://schemas.microsoft.com/office/powerpoint/2010/main" val="2668922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9027868"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1257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a:t>Portia tells Antonio that three of his ships have been saved (so he is not ruined, as he had thought).</a:t>
            </a:r>
          </a:p>
          <a:p>
            <a:r>
              <a:rPr lang="en-IE"/>
              <a:t>Portia tells Jessica and Lorenzo that Shylock has given everything he has to them.</a:t>
            </a:r>
          </a:p>
          <a:p>
            <a:pPr marL="0" indent="0">
              <a:buNone/>
            </a:pPr>
            <a:endParaRPr lang="en-IE"/>
          </a:p>
        </p:txBody>
      </p:sp>
    </p:spTree>
    <p:extLst>
      <p:ext uri="{BB962C8B-B14F-4D97-AF65-F5344CB8AC3E}">
        <p14:creationId xmlns:p14="http://schemas.microsoft.com/office/powerpoint/2010/main" val="3908065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b="1" dirty="0"/>
              <a:t>Venice</a:t>
            </a:r>
            <a:r>
              <a:rPr lang="en-IE" dirty="0"/>
              <a:t> was famous as an important Mediterranean trading centre for goods from the Far East. Silks, spices, jewels and other expensive items were bought and sold there - including slaves. It had the reputation of being full of fashion, culture and sophistication. It would have been a very exotic location for an Elizabethan audience.</a:t>
            </a:r>
          </a:p>
        </p:txBody>
      </p:sp>
    </p:spTree>
    <p:extLst>
      <p:ext uri="{BB962C8B-B14F-4D97-AF65-F5344CB8AC3E}">
        <p14:creationId xmlns:p14="http://schemas.microsoft.com/office/powerpoint/2010/main" val="3382379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Venice was run by a Duke, or Doge, and a Council of Ten, who ruled with an iron fist. All Venetians were encouraged to do whatever they had to for the security of the state, even spying on other ports. People who were seen to have committed a crime against the state were often killed without trial and their bodies were left in the street to serve as a warning to others.</a:t>
            </a:r>
          </a:p>
        </p:txBody>
      </p:sp>
    </p:spTree>
    <p:extLst>
      <p:ext uri="{BB962C8B-B14F-4D97-AF65-F5344CB8AC3E}">
        <p14:creationId xmlns:p14="http://schemas.microsoft.com/office/powerpoint/2010/main" val="250764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Because of Venice's position as a centre for trade, it was full of people of many different nationalities, religions and races. The Christian leaders were keen to quell the activities of the Jews, and so created one of the first Jewish ghettos, forcing the Jews to live in a particular area. Yet the Jewish community continued to flourish in spite of the prejudice shown against them.</a:t>
            </a:r>
          </a:p>
        </p:txBody>
      </p:sp>
    </p:spTree>
    <p:extLst>
      <p:ext uri="{BB962C8B-B14F-4D97-AF65-F5344CB8AC3E}">
        <p14:creationId xmlns:p14="http://schemas.microsoft.com/office/powerpoint/2010/main" val="2790313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b="1" dirty="0"/>
              <a:t>Belmont</a:t>
            </a:r>
            <a:r>
              <a:rPr lang="en-IE" dirty="0"/>
              <a:t>, Portia's home, is an imaginary setting. All we know about it is that it is two days' sail away from Venice. It seems to be a beautiful, rich country estate.</a:t>
            </a:r>
          </a:p>
        </p:txBody>
      </p:sp>
    </p:spTree>
    <p:extLst>
      <p:ext uri="{BB962C8B-B14F-4D97-AF65-F5344CB8AC3E}">
        <p14:creationId xmlns:p14="http://schemas.microsoft.com/office/powerpoint/2010/main" val="111192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t>Christians &amp; Jews</a:t>
            </a:r>
            <a:br>
              <a:rPr lang="en-IE" b="1" dirty="0"/>
            </a:br>
            <a:endParaRPr lang="en-IE" dirty="0"/>
          </a:p>
        </p:txBody>
      </p:sp>
      <p:sp>
        <p:nvSpPr>
          <p:cNvPr id="3" name="Content Placeholder 2"/>
          <p:cNvSpPr>
            <a:spLocks noGrp="1"/>
          </p:cNvSpPr>
          <p:nvPr>
            <p:ph idx="1"/>
          </p:nvPr>
        </p:nvSpPr>
        <p:spPr/>
        <p:txBody>
          <a:bodyPr/>
          <a:lstStyle/>
          <a:p>
            <a:endParaRPr lang="en-I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340768"/>
            <a:ext cx="5472608" cy="4339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3773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lnSpcReduction="20000"/>
          </a:bodyPr>
          <a:lstStyle/>
          <a:p>
            <a:r>
              <a:rPr lang="en-IE" dirty="0"/>
              <a:t>Although Jesus Christ himself was born a Jew, there have been battles between Jews and Christians for 2000 years. This is because the Romans who then ruled the area where they lived - now known as Israel - tried to crush the Jewish faith. Many Jews moved away to escape persecution, taking their customs and cultures with them. Through their hard work and consequent success in business, Jews were often resented in their new homes, especially in Christian countries. Terrible crimes were committed against them.</a:t>
            </a:r>
          </a:p>
        </p:txBody>
      </p:sp>
    </p:spTree>
    <p:extLst>
      <p:ext uri="{BB962C8B-B14F-4D97-AF65-F5344CB8AC3E}">
        <p14:creationId xmlns:p14="http://schemas.microsoft.com/office/powerpoint/2010/main" val="50589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In England, when Shakespeare was writing, Jews had been banished for the past 300 years. Shakespeare's audience would not have known any Jews; their knowledge of Jews would have been based solely on rumour and prejudice. They would have enjoyed the verbal insults and racist jokes against Shylock, and would probably not have questioned the treatment Shylock receives as we do today.</a:t>
            </a:r>
          </a:p>
        </p:txBody>
      </p:sp>
    </p:spTree>
    <p:extLst>
      <p:ext uri="{BB962C8B-B14F-4D97-AF65-F5344CB8AC3E}">
        <p14:creationId xmlns:p14="http://schemas.microsoft.com/office/powerpoint/2010/main" val="1275139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1892</Words>
  <Application>Microsoft Office PowerPoint</Application>
  <PresentationFormat>On-screen Show (4:3)</PresentationFormat>
  <Paragraphs>50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Venice</vt:lpstr>
      <vt:lpstr>PowerPoint Presentation</vt:lpstr>
      <vt:lpstr>PowerPoint Presentation</vt:lpstr>
      <vt:lpstr>PowerPoint Presentation</vt:lpstr>
      <vt:lpstr>PowerPoint Presentation</vt:lpstr>
      <vt:lpstr>Christians &amp; Jews </vt:lpstr>
      <vt:lpstr>PowerPoint Presentation</vt:lpstr>
      <vt:lpstr>PowerPoint Presentation</vt:lpstr>
      <vt:lpstr>PowerPoint Presentation</vt:lpstr>
      <vt:lpstr>The plot breakdown</vt:lpstr>
      <vt:lpstr>PowerPoint Presentation</vt:lpstr>
      <vt:lpstr>PowerPoint Presentation</vt:lpstr>
      <vt:lpstr>PowerPoint Presentation</vt:lpstr>
      <vt:lpstr>Act 1 </vt:lpstr>
      <vt:lpstr>PowerPoint Presentation</vt:lpstr>
      <vt:lpstr>Act 2</vt:lpstr>
      <vt:lpstr>PowerPoint Presentation</vt:lpstr>
      <vt:lpstr>PowerPoint Presentation</vt:lpstr>
      <vt:lpstr>PowerPoint Presentation</vt:lpstr>
      <vt:lpstr>Act 3 </vt:lpstr>
      <vt:lpstr>PowerPoint Presentation</vt:lpstr>
      <vt:lpstr>PowerPoint Presentation</vt:lpstr>
      <vt:lpstr>Act 4 </vt:lpstr>
      <vt:lpstr>PowerPoint Presentation</vt:lpstr>
      <vt:lpstr>PowerPoint Presentation</vt:lpstr>
      <vt:lpstr>Act 5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dc:creator>
  <cp:lastModifiedBy>Ciara</cp:lastModifiedBy>
  <cp:revision>2</cp:revision>
  <dcterms:created xsi:type="dcterms:W3CDTF">2013-11-29T12:11:17Z</dcterms:created>
  <dcterms:modified xsi:type="dcterms:W3CDTF">2013-11-29T12:21:07Z</dcterms:modified>
</cp:coreProperties>
</file>