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59" r:id="rId5"/>
    <p:sldId id="260" r:id="rId6"/>
    <p:sldId id="272" r:id="rId7"/>
    <p:sldId id="277" r:id="rId8"/>
    <p:sldId id="278" r:id="rId9"/>
    <p:sldId id="261" r:id="rId10"/>
    <p:sldId id="273" r:id="rId11"/>
    <p:sldId id="262" r:id="rId12"/>
    <p:sldId id="275" r:id="rId13"/>
    <p:sldId id="263" r:id="rId14"/>
    <p:sldId id="264" r:id="rId15"/>
    <p:sldId id="274" r:id="rId16"/>
    <p:sldId id="265" r:id="rId17"/>
    <p:sldId id="266" r:id="rId18"/>
    <p:sldId id="267" r:id="rId19"/>
    <p:sldId id="276" r:id="rId20"/>
    <p:sldId id="268" r:id="rId21"/>
    <p:sldId id="269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1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6730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4254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963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439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8075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1621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0221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72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47199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39958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817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1CAC6-5B0A-48A8-96D5-D99C2C6AD899}" type="datetimeFigureOut">
              <a:rPr lang="en-IE" smtClean="0"/>
              <a:t>20/09/2020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B8286-E746-4FFA-A43D-DD98E38FBB1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47300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Poetry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Key Literary Terms</a:t>
            </a:r>
          </a:p>
        </p:txBody>
      </p:sp>
    </p:spTree>
    <p:extLst>
      <p:ext uri="{BB962C8B-B14F-4D97-AF65-F5344CB8AC3E}">
        <p14:creationId xmlns:p14="http://schemas.microsoft.com/office/powerpoint/2010/main" val="2001746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801866"/>
            <a:ext cx="4479549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IE" dirty="0">
                <a:solidFill>
                  <a:srgbClr val="000000"/>
                </a:solidFill>
              </a:rPr>
              <a:t>Humpty Dumpty sat on a wall/Humpty Dumpty had a great fall/All the king's horses and all the king's men/Couldn't put Humpty together again!</a:t>
            </a:r>
          </a:p>
        </p:txBody>
      </p:sp>
    </p:spTree>
    <p:extLst>
      <p:ext uri="{BB962C8B-B14F-4D97-AF65-F5344CB8AC3E}">
        <p14:creationId xmlns:p14="http://schemas.microsoft.com/office/powerpoint/2010/main" val="2302902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Enjambment / Run 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3891" y="2564904"/>
            <a:ext cx="7740557" cy="4032448"/>
          </a:xfrm>
        </p:spPr>
        <p:txBody>
          <a:bodyPr>
            <a:noAutofit/>
          </a:bodyPr>
          <a:lstStyle/>
          <a:p>
            <a:r>
              <a:rPr lang="en-IE" sz="2400" dirty="0">
                <a:solidFill>
                  <a:srgbClr val="000000"/>
                </a:solidFill>
              </a:rPr>
              <a:t>When a sentence continues into the next line of the poem without any punctuation mark. Enjambment is often used to suggest fast action or movement. </a:t>
            </a:r>
          </a:p>
          <a:p>
            <a:r>
              <a:rPr lang="en-IE" sz="2400" dirty="0">
                <a:solidFill>
                  <a:srgbClr val="000000"/>
                </a:solidFill>
              </a:rPr>
              <a:t>Enjambment is sometimes called a ''run-on line.'' An example of enjambment can be seen in the following lines from Philip Larkin's ''At Grass''. </a:t>
            </a:r>
          </a:p>
          <a:p>
            <a:pPr marL="0" indent="0">
              <a:buNone/>
            </a:pPr>
            <a:endParaRPr lang="en-I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rgbClr val="000000"/>
                </a:solidFill>
              </a:rPr>
              <a:t>[...] then the long cry</a:t>
            </a:r>
          </a:p>
          <a:p>
            <a:pPr marL="0" indent="0">
              <a:buNone/>
            </a:pPr>
            <a:r>
              <a:rPr lang="en-IE" sz="2400" dirty="0">
                <a:solidFill>
                  <a:srgbClr val="000000"/>
                </a:solidFill>
              </a:rPr>
              <a:t>Hanging </a:t>
            </a:r>
            <a:r>
              <a:rPr lang="en-IE" sz="2400" dirty="0" err="1">
                <a:solidFill>
                  <a:srgbClr val="000000"/>
                </a:solidFill>
              </a:rPr>
              <a:t>unhushed</a:t>
            </a:r>
            <a:r>
              <a:rPr lang="en-IE" sz="2400" dirty="0">
                <a:solidFill>
                  <a:srgbClr val="000000"/>
                </a:solidFill>
              </a:rPr>
              <a:t> till it subside</a:t>
            </a:r>
          </a:p>
          <a:p>
            <a:pPr marL="0" indent="0">
              <a:buNone/>
            </a:pPr>
            <a:r>
              <a:rPr lang="en-IE" sz="2400" dirty="0">
                <a:solidFill>
                  <a:srgbClr val="000000"/>
                </a:solidFill>
              </a:rPr>
              <a:t>To stop-press columns on the street.''</a:t>
            </a:r>
          </a:p>
        </p:txBody>
      </p:sp>
    </p:spTree>
    <p:extLst>
      <p:ext uri="{BB962C8B-B14F-4D97-AF65-F5344CB8AC3E}">
        <p14:creationId xmlns:p14="http://schemas.microsoft.com/office/powerpoint/2010/main" val="397499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9144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9144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1E7BF1-CDC3-41DF-A532-5D2D78253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448056"/>
            <a:ext cx="7375161" cy="1066802"/>
          </a:xfrm>
        </p:spPr>
        <p:txBody>
          <a:bodyPr>
            <a:normAutofit/>
          </a:bodyPr>
          <a:lstStyle/>
          <a:p>
            <a:r>
              <a:rPr lang="en-IE" sz="3500" dirty="0">
                <a:solidFill>
                  <a:srgbClr val="3F3F3F"/>
                </a:solidFill>
              </a:rPr>
              <a:t>Hyperbole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C1E9E-53DE-4B9C-9BA7-32C58A0CA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2427770"/>
            <a:ext cx="8928991" cy="4241590"/>
          </a:xfrm>
        </p:spPr>
        <p:txBody>
          <a:bodyPr anchor="ctr">
            <a:normAutofit fontScale="92500" lnSpcReduction="10000"/>
          </a:bodyPr>
          <a:lstStyle/>
          <a:p>
            <a:r>
              <a:rPr lang="en-IE" dirty="0">
                <a:solidFill>
                  <a:srgbClr val="FFFFFF"/>
                </a:solidFill>
              </a:rPr>
              <a:t>Exaggerating your ideas</a:t>
            </a:r>
          </a:p>
          <a:p>
            <a:endParaRPr lang="en-I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FFFFFF"/>
                </a:solidFill>
              </a:rPr>
              <a:t>E.g. </a:t>
            </a:r>
          </a:p>
          <a:p>
            <a:pPr marL="0" indent="0">
              <a:buNone/>
            </a:pPr>
            <a:endParaRPr lang="en-IE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IE" dirty="0">
                <a:solidFill>
                  <a:srgbClr val="FFFFFF"/>
                </a:solidFill>
              </a:rPr>
              <a:t>“I would walk 500 miles </a:t>
            </a:r>
          </a:p>
          <a:p>
            <a:pPr marL="0" indent="0">
              <a:buNone/>
            </a:pPr>
            <a:r>
              <a:rPr lang="en-IE" dirty="0">
                <a:solidFill>
                  <a:srgbClr val="FFFFFF"/>
                </a:solidFill>
              </a:rPr>
              <a:t>and I would walk 500 more. </a:t>
            </a:r>
          </a:p>
          <a:p>
            <a:pPr marL="0" indent="0">
              <a:buNone/>
            </a:pPr>
            <a:r>
              <a:rPr lang="en-IE" dirty="0">
                <a:solidFill>
                  <a:srgbClr val="FFFFFF"/>
                </a:solidFill>
              </a:rPr>
              <a:t>Just to be that man who walked 1000 miles</a:t>
            </a:r>
          </a:p>
          <a:p>
            <a:pPr marL="0" indent="0">
              <a:buNone/>
            </a:pPr>
            <a:r>
              <a:rPr lang="en-IE" dirty="0">
                <a:solidFill>
                  <a:srgbClr val="FFFFFF"/>
                </a:solidFill>
              </a:rPr>
              <a:t>To fall down at your door.”</a:t>
            </a:r>
          </a:p>
        </p:txBody>
      </p:sp>
    </p:spTree>
    <p:extLst>
      <p:ext uri="{BB962C8B-B14F-4D97-AF65-F5344CB8AC3E}">
        <p14:creationId xmlns:p14="http://schemas.microsoft.com/office/powerpoint/2010/main" val="3270172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Imagery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78681" y="4473360"/>
            <a:ext cx="7101908" cy="8656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Words used which create a vivid picture in your mind.</a:t>
            </a:r>
          </a:p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They appeal to our five senses.</a:t>
            </a: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5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Metaphor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IE" sz="3600" dirty="0">
                <a:solidFill>
                  <a:srgbClr val="000000"/>
                </a:solidFill>
              </a:rPr>
              <a:t>A comparison in which the words ''like'' or ''as'' are not used. </a:t>
            </a:r>
          </a:p>
          <a:p>
            <a:endParaRPr lang="en-IE" sz="3600" dirty="0">
              <a:solidFill>
                <a:srgbClr val="000000"/>
              </a:solidFill>
            </a:endParaRPr>
          </a:p>
          <a:p>
            <a:r>
              <a:rPr lang="en-IE" sz="3600" dirty="0">
                <a:solidFill>
                  <a:srgbClr val="000000"/>
                </a:solidFill>
              </a:rPr>
              <a:t>''My love is a red, red rose.''</a:t>
            </a:r>
          </a:p>
        </p:txBody>
      </p:sp>
    </p:spTree>
    <p:extLst>
      <p:ext uri="{BB962C8B-B14F-4D97-AF65-F5344CB8AC3E}">
        <p14:creationId xmlns:p14="http://schemas.microsoft.com/office/powerpoint/2010/main" val="4143833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/>
              <a:t>Katy Perry Firework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dirty="0"/>
              <a:t>Do you ever feel like a plastic bag, </a:t>
            </a:r>
            <a:br>
              <a:rPr lang="en-IE" dirty="0"/>
            </a:br>
            <a:r>
              <a:rPr lang="en-IE" dirty="0"/>
              <a:t>drifting through the wind </a:t>
            </a:r>
            <a:br>
              <a:rPr lang="en-IE" dirty="0"/>
            </a:br>
            <a:r>
              <a:rPr lang="en-IE" dirty="0"/>
              <a:t>wanting to start again? </a:t>
            </a:r>
            <a:br>
              <a:rPr lang="en-IE" dirty="0"/>
            </a:br>
            <a:r>
              <a:rPr lang="en-IE" dirty="0"/>
              <a:t>Do you ever feel, feel so paper thin </a:t>
            </a:r>
            <a:br>
              <a:rPr lang="en-IE" dirty="0"/>
            </a:br>
            <a:r>
              <a:rPr lang="en-IE" dirty="0"/>
              <a:t>like a house of cards, </a:t>
            </a:r>
            <a:br>
              <a:rPr lang="en-IE" dirty="0"/>
            </a:br>
            <a:r>
              <a:rPr lang="en-IE" dirty="0"/>
              <a:t>one blow from caving in? </a:t>
            </a:r>
            <a:br>
              <a:rPr lang="en-IE" dirty="0"/>
            </a:br>
            <a:br>
              <a:rPr lang="en-IE" dirty="0"/>
            </a:br>
            <a:r>
              <a:rPr lang="en-IE" dirty="0"/>
              <a:t>Do you ever feel already buried deep? </a:t>
            </a:r>
            <a:br>
              <a:rPr lang="en-IE" dirty="0"/>
            </a:br>
            <a:r>
              <a:rPr lang="en-IE" dirty="0"/>
              <a:t>6 feet under screams but no one seems to hear a thing </a:t>
            </a:r>
            <a:br>
              <a:rPr lang="en-IE" dirty="0"/>
            </a:br>
            <a:r>
              <a:rPr lang="en-IE" dirty="0"/>
              <a:t>Do you know that there's still a chance for you </a:t>
            </a:r>
            <a:br>
              <a:rPr lang="en-IE" dirty="0"/>
            </a:br>
            <a:r>
              <a:rPr lang="en-IE" dirty="0"/>
              <a:t>'Cause there's a spark in you </a:t>
            </a:r>
            <a:br>
              <a:rPr lang="en-IE" dirty="0"/>
            </a:br>
            <a:br>
              <a:rPr lang="en-IE" dirty="0"/>
            </a:br>
            <a:r>
              <a:rPr lang="en-IE" dirty="0" err="1"/>
              <a:t>You</a:t>
            </a:r>
            <a:r>
              <a:rPr lang="en-IE" dirty="0"/>
              <a:t> just </a:t>
            </a:r>
            <a:r>
              <a:rPr lang="en-IE" dirty="0" err="1"/>
              <a:t>gotta</a:t>
            </a:r>
            <a:r>
              <a:rPr lang="en-IE" dirty="0"/>
              <a:t> ignite, the light, and let it shine </a:t>
            </a:r>
            <a:br>
              <a:rPr lang="en-IE" dirty="0"/>
            </a:br>
            <a:r>
              <a:rPr lang="en-IE" dirty="0"/>
              <a:t>Just own the night like the 4th of July </a:t>
            </a:r>
            <a:br>
              <a:rPr lang="en-IE" dirty="0"/>
            </a:br>
            <a:r>
              <a:rPr lang="en-IE" dirty="0"/>
              <a:t>Cause baby you're a firework </a:t>
            </a:r>
            <a:br>
              <a:rPr lang="en-IE" dirty="0"/>
            </a:br>
            <a:r>
              <a:rPr lang="en-IE" dirty="0"/>
              <a:t>Come on, show '</a:t>
            </a:r>
            <a:r>
              <a:rPr lang="en-IE" dirty="0" err="1"/>
              <a:t>em</a:t>
            </a:r>
            <a:r>
              <a:rPr lang="en-IE" dirty="0"/>
              <a:t> what you're worth </a:t>
            </a:r>
            <a:br>
              <a:rPr lang="en-IE" dirty="0"/>
            </a:br>
            <a:r>
              <a:rPr lang="en-IE" dirty="0"/>
              <a:t>Make '</a:t>
            </a:r>
            <a:r>
              <a:rPr lang="en-IE" dirty="0" err="1"/>
              <a:t>em</a:t>
            </a:r>
            <a:r>
              <a:rPr lang="en-IE" dirty="0"/>
              <a:t> go "Oh, oh, oh" </a:t>
            </a:r>
            <a:br>
              <a:rPr lang="en-IE" dirty="0"/>
            </a:br>
            <a:r>
              <a:rPr lang="en-IE" dirty="0"/>
              <a:t>As you shoot across the sky-y-y </a:t>
            </a:r>
            <a:br>
              <a:rPr lang="en-IE" dirty="0"/>
            </a:br>
            <a:br>
              <a:rPr lang="en-IE" dirty="0"/>
            </a:br>
            <a:r>
              <a:rPr lang="en-IE" dirty="0"/>
              <a:t>Baby, you're a firework </a:t>
            </a:r>
            <a:br>
              <a:rPr lang="en-IE" dirty="0"/>
            </a:br>
            <a:r>
              <a:rPr lang="en-IE" dirty="0"/>
              <a:t>Come on, let your </a:t>
            </a:r>
            <a:r>
              <a:rPr lang="en-IE" dirty="0" err="1"/>
              <a:t>colors</a:t>
            </a:r>
            <a:r>
              <a:rPr lang="en-IE" dirty="0"/>
              <a:t> burst </a:t>
            </a:r>
            <a:br>
              <a:rPr lang="en-IE" dirty="0"/>
            </a:br>
            <a:r>
              <a:rPr lang="en-IE" dirty="0"/>
              <a:t>Make '</a:t>
            </a:r>
            <a:r>
              <a:rPr lang="en-IE" dirty="0" err="1"/>
              <a:t>em</a:t>
            </a:r>
            <a:r>
              <a:rPr lang="en-IE" dirty="0"/>
              <a:t> go "Oh, oh, oh" </a:t>
            </a:r>
            <a:br>
              <a:rPr lang="en-IE" dirty="0"/>
            </a:br>
            <a:r>
              <a:rPr lang="en-IE" dirty="0"/>
              <a:t>You're </a:t>
            </a:r>
            <a:r>
              <a:rPr lang="en-IE" dirty="0" err="1"/>
              <a:t>gonna</a:t>
            </a:r>
            <a:r>
              <a:rPr lang="en-IE" dirty="0"/>
              <a:t> leave '</a:t>
            </a:r>
            <a:r>
              <a:rPr lang="en-IE" dirty="0" err="1"/>
              <a:t>em</a:t>
            </a:r>
            <a:r>
              <a:rPr lang="en-IE" dirty="0"/>
              <a:t> falling down-own-own </a:t>
            </a:r>
          </a:p>
        </p:txBody>
      </p:sp>
      <p:pic>
        <p:nvPicPr>
          <p:cNvPr id="4" name="Katy Perry - Firewor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32240" y="19534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07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 sz="3100">
                <a:solidFill>
                  <a:srgbClr val="FFFFFF"/>
                </a:solidFill>
              </a:rPr>
              <a:t>Onomatopoeia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When a word sounds like its meaning. Examples of onomatopoeia would be:</a:t>
            </a:r>
          </a:p>
          <a:p>
            <a:pPr marL="0" indent="0">
              <a:buNone/>
            </a:pPr>
            <a:endParaRPr lang="en-IE" dirty="0">
              <a:solidFill>
                <a:srgbClr val="000000"/>
              </a:solidFill>
            </a:endParaRPr>
          </a:p>
          <a:p>
            <a:r>
              <a:rPr lang="en-IE" dirty="0">
                <a:solidFill>
                  <a:srgbClr val="000000"/>
                </a:solidFill>
              </a:rPr>
              <a:t>Squelch</a:t>
            </a:r>
          </a:p>
          <a:p>
            <a:r>
              <a:rPr lang="en-IE" dirty="0">
                <a:solidFill>
                  <a:srgbClr val="000000"/>
                </a:solidFill>
              </a:rPr>
              <a:t>Thud</a:t>
            </a:r>
          </a:p>
          <a:p>
            <a:r>
              <a:rPr lang="en-IE" dirty="0">
                <a:solidFill>
                  <a:srgbClr val="000000"/>
                </a:solidFill>
              </a:rPr>
              <a:t>Slap</a:t>
            </a:r>
          </a:p>
          <a:p>
            <a:r>
              <a:rPr lang="en-IE" dirty="0">
                <a:solidFill>
                  <a:srgbClr val="000000"/>
                </a:solidFill>
              </a:rPr>
              <a:t>Cackle</a:t>
            </a:r>
          </a:p>
        </p:txBody>
      </p:sp>
    </p:spTree>
    <p:extLst>
      <p:ext uri="{BB962C8B-B14F-4D97-AF65-F5344CB8AC3E}">
        <p14:creationId xmlns:p14="http://schemas.microsoft.com/office/powerpoint/2010/main" val="414927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9144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9144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448056"/>
            <a:ext cx="7375161" cy="1066802"/>
          </a:xfrm>
        </p:spPr>
        <p:txBody>
          <a:bodyPr>
            <a:normAutofit/>
          </a:bodyPr>
          <a:lstStyle/>
          <a:p>
            <a:r>
              <a:rPr lang="en-IE" sz="3500">
                <a:solidFill>
                  <a:srgbClr val="3F3F3F"/>
                </a:solidFill>
              </a:rPr>
              <a:t>Repetition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2378398"/>
            <a:ext cx="8568952" cy="4290962"/>
          </a:xfrm>
        </p:spPr>
        <p:txBody>
          <a:bodyPr anchor="ctr">
            <a:normAutofit/>
          </a:bodyPr>
          <a:lstStyle/>
          <a:p>
            <a:r>
              <a:rPr lang="en-IE" sz="2800" dirty="0">
                <a:solidFill>
                  <a:srgbClr val="FFFFFF"/>
                </a:solidFill>
              </a:rPr>
              <a:t>Repeated words or phrases can emphasise the idea which is the poet is exploring. Repetition often occurs near the end of the poem and can help to bring it to a pleasing close. An example of repetition used in this way can be seen in Shakespeare's ''Shall I Compare Thee'':</a:t>
            </a:r>
          </a:p>
          <a:p>
            <a:pPr marL="0" indent="0">
              <a:buNone/>
            </a:pPr>
            <a:endParaRPr lang="en-IE" sz="28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IE" sz="2800" dirty="0">
                <a:solidFill>
                  <a:srgbClr val="FFFFFF"/>
                </a:solidFill>
              </a:rPr>
              <a:t>''So </a:t>
            </a:r>
            <a:r>
              <a:rPr lang="en-IE" sz="2800" u="sng" dirty="0">
                <a:solidFill>
                  <a:srgbClr val="FFFFFF"/>
                </a:solidFill>
              </a:rPr>
              <a:t>long</a:t>
            </a:r>
            <a:r>
              <a:rPr lang="en-IE" sz="2800" dirty="0">
                <a:solidFill>
                  <a:srgbClr val="FFFFFF"/>
                </a:solidFill>
              </a:rPr>
              <a:t> as men can breathe, or eyes can see,</a:t>
            </a:r>
          </a:p>
          <a:p>
            <a:pPr marL="0" indent="0">
              <a:buNone/>
            </a:pPr>
            <a:r>
              <a:rPr lang="en-IE" sz="2800" dirty="0">
                <a:solidFill>
                  <a:srgbClr val="FFFFFF"/>
                </a:solidFill>
              </a:rPr>
              <a:t>So </a:t>
            </a:r>
            <a:r>
              <a:rPr lang="en-IE" sz="2800" u="sng" dirty="0">
                <a:solidFill>
                  <a:srgbClr val="FFFFFF"/>
                </a:solidFill>
              </a:rPr>
              <a:t>long</a:t>
            </a:r>
            <a:r>
              <a:rPr lang="en-IE" sz="2800" dirty="0">
                <a:solidFill>
                  <a:srgbClr val="FFFFFF"/>
                </a:solidFill>
              </a:rPr>
              <a:t> lives </a:t>
            </a:r>
            <a:r>
              <a:rPr lang="en-IE" sz="2800" u="sng" dirty="0">
                <a:solidFill>
                  <a:srgbClr val="FFFFFF"/>
                </a:solidFill>
              </a:rPr>
              <a:t>this</a:t>
            </a:r>
            <a:r>
              <a:rPr lang="en-IE" sz="2800" dirty="0">
                <a:solidFill>
                  <a:srgbClr val="FFFFFF"/>
                </a:solidFill>
              </a:rPr>
              <a:t>, and </a:t>
            </a:r>
            <a:r>
              <a:rPr lang="en-IE" sz="2800" u="sng" dirty="0">
                <a:solidFill>
                  <a:srgbClr val="FFFFFF"/>
                </a:solidFill>
              </a:rPr>
              <a:t>this</a:t>
            </a:r>
            <a:r>
              <a:rPr lang="en-IE" sz="2800" dirty="0">
                <a:solidFill>
                  <a:srgbClr val="FFFFFF"/>
                </a:solidFill>
              </a:rPr>
              <a:t> gives life to thee.''</a:t>
            </a:r>
          </a:p>
        </p:txBody>
      </p:sp>
    </p:spTree>
    <p:extLst>
      <p:ext uri="{BB962C8B-B14F-4D97-AF65-F5344CB8AC3E}">
        <p14:creationId xmlns:p14="http://schemas.microsoft.com/office/powerpoint/2010/main" val="47302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Simile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5442" y="4149080"/>
            <a:ext cx="8013113" cy="24482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A comparison in which the words 'like' or 'as' are used. 'My love is like a red, red rose.'</a:t>
            </a:r>
          </a:p>
        </p:txBody>
      </p:sp>
    </p:spTree>
    <p:extLst>
      <p:ext uri="{BB962C8B-B14F-4D97-AF65-F5344CB8AC3E}">
        <p14:creationId xmlns:p14="http://schemas.microsoft.com/office/powerpoint/2010/main" val="305700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5A04EB-EC0D-40B6-8FE3-0E8B8A92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Sibilance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BEBE6-C370-42AB-8378-265FCE965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648021" cy="3504382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0000"/>
                </a:solidFill>
              </a:rPr>
              <a:t>Sibilance</a:t>
            </a:r>
            <a:r>
              <a:rPr lang="en-GB" sz="2800" dirty="0">
                <a:solidFill>
                  <a:srgbClr val="000000"/>
                </a:solidFill>
              </a:rPr>
              <a:t> is a more specific type of alliteration that relies on the repetition of soft consonant sounds ‘S’ sounds in words to create a </a:t>
            </a:r>
            <a:r>
              <a:rPr lang="en-GB" sz="2800" dirty="0" err="1">
                <a:solidFill>
                  <a:srgbClr val="000000"/>
                </a:solidFill>
              </a:rPr>
              <a:t>wooshing</a:t>
            </a:r>
            <a:r>
              <a:rPr lang="en-GB" sz="2800" dirty="0">
                <a:solidFill>
                  <a:srgbClr val="000000"/>
                </a:solidFill>
              </a:rPr>
              <a:t> or hissing sound in the writing. </a:t>
            </a:r>
          </a:p>
          <a:p>
            <a:r>
              <a:rPr lang="en-GB" sz="2800" b="1" dirty="0">
                <a:solidFill>
                  <a:srgbClr val="000000"/>
                </a:solidFill>
              </a:rPr>
              <a:t>Examples of Sibilance</a:t>
            </a:r>
            <a:r>
              <a:rPr lang="en-GB" sz="2800" dirty="0">
                <a:solidFill>
                  <a:srgbClr val="000000"/>
                </a:solidFill>
              </a:rPr>
              <a:t>: She sells seashells by the seashore. Sing a song of sixpence</a:t>
            </a:r>
          </a:p>
          <a:p>
            <a:r>
              <a:rPr lang="en-GB" sz="2800" dirty="0">
                <a:solidFill>
                  <a:srgbClr val="000000"/>
                </a:solidFill>
              </a:rPr>
              <a:t>( repetition of the "s") </a:t>
            </a:r>
            <a:endParaRPr lang="en-I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9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Alliteration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IE" sz="2100">
                <a:solidFill>
                  <a:srgbClr val="000000"/>
                </a:solidFill>
              </a:rPr>
              <a:t>– The repetition of first letter consonant sounds, e.g. ''I hear lake water lapping with low sounds by the shore.'' - ''The Lake Isle of Innisfree'' by W.B. Yeats.</a:t>
            </a:r>
          </a:p>
          <a:p>
            <a:endParaRPr lang="en-IE" sz="210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E" sz="2100">
              <a:solidFill>
                <a:srgbClr val="000000"/>
              </a:solidFill>
            </a:endParaRPr>
          </a:p>
          <a:p>
            <a:r>
              <a:rPr lang="en-IE" sz="2100">
                <a:solidFill>
                  <a:srgbClr val="000000"/>
                </a:solidFill>
              </a:rPr>
              <a:t>Alliteration can help to create a mood; repeated ''s'' sounds, for example, can make a line sound calm and soothing.</a:t>
            </a:r>
          </a:p>
        </p:txBody>
      </p:sp>
    </p:spTree>
    <p:extLst>
      <p:ext uri="{BB962C8B-B14F-4D97-AF65-F5344CB8AC3E}">
        <p14:creationId xmlns:p14="http://schemas.microsoft.com/office/powerpoint/2010/main" val="4370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Symbol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A word which stands for something more than the object to which it refers. For example, a rose may be a symbol of love and a dove may be a symbol of peace.</a:t>
            </a:r>
          </a:p>
        </p:txBody>
      </p:sp>
    </p:spTree>
    <p:extLst>
      <p:ext uri="{BB962C8B-B14F-4D97-AF65-F5344CB8AC3E}">
        <p14:creationId xmlns:p14="http://schemas.microsoft.com/office/powerpoint/2010/main" val="396783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The main message of the poem – what the poem is about. It is not the story of the poem.</a:t>
            </a:r>
          </a:p>
        </p:txBody>
      </p:sp>
    </p:spTree>
    <p:extLst>
      <p:ext uri="{BB962C8B-B14F-4D97-AF65-F5344CB8AC3E}">
        <p14:creationId xmlns:p14="http://schemas.microsoft.com/office/powerpoint/2010/main" val="113873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1084747"/>
            <a:ext cx="9141714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9143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5443" y="2076450"/>
            <a:ext cx="8013114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9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4473360"/>
            <a:ext cx="8784975" cy="1979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kern="120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The poet's mood or attitude towards the subject of the poem</a:t>
            </a:r>
          </a:p>
        </p:txBody>
      </p:sp>
    </p:spTree>
    <p:extLst>
      <p:ext uri="{BB962C8B-B14F-4D97-AF65-F5344CB8AC3E}">
        <p14:creationId xmlns:p14="http://schemas.microsoft.com/office/powerpoint/2010/main" val="84360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FFFA32-D9F4-4AF9-A025-CD128AC8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60967"/>
            <a:ext cx="9144000" cy="549703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23A416-999C-4FA3-A853-0AE48404B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0" y="0"/>
            <a:ext cx="9144000" cy="3049325"/>
            <a:chOff x="0" y="3808676"/>
            <a:chExt cx="12192000" cy="30493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362F656-1A8D-4BA3-BA72-92332E75D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16" b="9820"/>
            <a:stretch>
              <a:fillRect/>
            </a:stretch>
          </p:blipFill>
          <p:spPr>
            <a:xfrm>
              <a:off x="0" y="3808676"/>
              <a:ext cx="12192000" cy="3049325"/>
            </a:xfrm>
            <a:custGeom>
              <a:avLst/>
              <a:gdLst>
                <a:gd name="connsiteX0" fmla="*/ 0 w 12192000"/>
                <a:gd name="connsiteY0" fmla="*/ 0 h 3049325"/>
                <a:gd name="connsiteX1" fmla="*/ 12192000 w 12192000"/>
                <a:gd name="connsiteY1" fmla="*/ 0 h 3049325"/>
                <a:gd name="connsiteX2" fmla="*/ 12192000 w 12192000"/>
                <a:gd name="connsiteY2" fmla="*/ 3049325 h 3049325"/>
                <a:gd name="connsiteX3" fmla="*/ 0 w 12192000"/>
                <a:gd name="connsiteY3" fmla="*/ 3049325 h 30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3049325">
                  <a:moveTo>
                    <a:pt x="0" y="0"/>
                  </a:moveTo>
                  <a:lnTo>
                    <a:pt x="12192000" y="0"/>
                  </a:lnTo>
                  <a:lnTo>
                    <a:pt x="12192000" y="3049325"/>
                  </a:lnTo>
                  <a:lnTo>
                    <a:pt x="0" y="3049325"/>
                  </a:lnTo>
                  <a:close/>
                </a:path>
              </a:pathLst>
            </a:custGeom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38807D-FB66-4E3A-9CF0-786662C4A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7339" y="5375082"/>
              <a:ext cx="373711" cy="40551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419" y="448056"/>
            <a:ext cx="7375161" cy="1066802"/>
          </a:xfrm>
        </p:spPr>
        <p:txBody>
          <a:bodyPr>
            <a:normAutofit/>
          </a:bodyPr>
          <a:lstStyle/>
          <a:p>
            <a:r>
              <a:rPr lang="en-IE" sz="3500">
                <a:solidFill>
                  <a:srgbClr val="3F3F3F"/>
                </a:solidFill>
              </a:rPr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95830"/>
            <a:ext cx="8712967" cy="434553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FFFF"/>
                </a:solidFill>
              </a:rPr>
              <a:t>She sells sea-shells by the sea-shore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FFFF"/>
                </a:solidFill>
              </a:rPr>
              <a:t>Peter Piper Picked a Peck of Pickled Peppers</a:t>
            </a:r>
          </a:p>
          <a:p>
            <a:pPr>
              <a:lnSpc>
                <a:spcPct val="90000"/>
              </a:lnSpc>
            </a:pPr>
            <a:r>
              <a:rPr lang="fr-FR" sz="2800" dirty="0" err="1">
                <a:solidFill>
                  <a:srgbClr val="FFFFFF"/>
                </a:solidFill>
              </a:rPr>
              <a:t>Quincy’s</a:t>
            </a:r>
            <a:r>
              <a:rPr lang="fr-FR" sz="2800" dirty="0">
                <a:solidFill>
                  <a:srgbClr val="FFFFFF"/>
                </a:solidFill>
              </a:rPr>
              <a:t> </a:t>
            </a:r>
            <a:r>
              <a:rPr lang="fr-FR" sz="2800" dirty="0" err="1">
                <a:solidFill>
                  <a:srgbClr val="FFFFFF"/>
                </a:solidFill>
              </a:rPr>
              <a:t>quilters</a:t>
            </a:r>
            <a:r>
              <a:rPr lang="fr-FR" sz="2800" dirty="0">
                <a:solidFill>
                  <a:srgbClr val="FFFFFF"/>
                </a:solidFill>
              </a:rPr>
              <a:t> </a:t>
            </a:r>
            <a:r>
              <a:rPr lang="fr-FR" sz="2800" dirty="0" err="1">
                <a:solidFill>
                  <a:srgbClr val="FFFFFF"/>
                </a:solidFill>
              </a:rPr>
              <a:t>quit</a:t>
            </a:r>
            <a:r>
              <a:rPr lang="fr-FR" sz="2800" dirty="0">
                <a:solidFill>
                  <a:srgbClr val="FFFFFF"/>
                </a:solidFill>
              </a:rPr>
              <a:t> </a:t>
            </a:r>
            <a:r>
              <a:rPr lang="fr-FR" sz="2800" dirty="0" err="1">
                <a:solidFill>
                  <a:srgbClr val="FFFFFF"/>
                </a:solidFill>
              </a:rPr>
              <a:t>quilting</a:t>
            </a:r>
            <a:r>
              <a:rPr lang="fr-FR" sz="2800" dirty="0">
                <a:solidFill>
                  <a:srgbClr val="FFFFFF"/>
                </a:solidFill>
              </a:rPr>
              <a:t> </a:t>
            </a:r>
            <a:r>
              <a:rPr lang="fr-FR" sz="2800" dirty="0" err="1">
                <a:solidFill>
                  <a:srgbClr val="FFFFFF"/>
                </a:solidFill>
              </a:rPr>
              <a:t>quickly</a:t>
            </a:r>
            <a:r>
              <a:rPr lang="fr-FR" sz="2800" dirty="0">
                <a:solidFill>
                  <a:srgbClr val="FFFF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FFFF"/>
                </a:solidFill>
              </a:rPr>
              <a:t>Sara’s seven sisters slept soundly in sand.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FFFF"/>
                </a:solidFill>
              </a:rPr>
              <a:t>Mike’s microphone made much music.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FFFF"/>
                </a:solidFill>
              </a:rPr>
              <a:t>Hannah’s home has heat hopefully.</a:t>
            </a:r>
          </a:p>
          <a:p>
            <a:pPr>
              <a:lnSpc>
                <a:spcPct val="90000"/>
              </a:lnSpc>
            </a:pPr>
            <a:r>
              <a:rPr lang="en-IE" sz="2800" dirty="0">
                <a:solidFill>
                  <a:srgbClr val="FFFFFF"/>
                </a:solidFill>
              </a:rPr>
              <a:t>Dan’s dog dove deep in the dam, drinking dirty water as he dove.</a:t>
            </a:r>
          </a:p>
        </p:txBody>
      </p:sp>
    </p:spTree>
    <p:extLst>
      <p:ext uri="{BB962C8B-B14F-4D97-AF65-F5344CB8AC3E}">
        <p14:creationId xmlns:p14="http://schemas.microsoft.com/office/powerpoint/2010/main" val="195437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Allusion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355976" y="260648"/>
            <a:ext cx="4191517" cy="5771852"/>
          </a:xfrm>
        </p:spPr>
        <p:txBody>
          <a:bodyPr anchor="ctr">
            <a:noAutofit/>
          </a:bodyPr>
          <a:lstStyle/>
          <a:p>
            <a:r>
              <a:rPr lang="en-IE" sz="2400" dirty="0">
                <a:solidFill>
                  <a:srgbClr val="000000"/>
                </a:solidFill>
              </a:rPr>
              <a:t>A reference to another writer or to something else which is not really part of the main body of the poem. </a:t>
            </a:r>
          </a:p>
          <a:p>
            <a:endParaRPr lang="en-I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000000"/>
              </a:solidFill>
            </a:endParaRPr>
          </a:p>
          <a:p>
            <a:r>
              <a:rPr lang="en-IE" sz="2400" dirty="0">
                <a:solidFill>
                  <a:srgbClr val="000000"/>
                </a:solidFill>
              </a:rPr>
              <a:t>“He was a real Romeo with the ladies.” Romeo was a character in Shakespeare’s play, Romeo and Juliet, and was very romantic in expressing his love for Juliet.  </a:t>
            </a:r>
          </a:p>
        </p:txBody>
      </p:sp>
    </p:spTree>
    <p:extLst>
      <p:ext uri="{BB962C8B-B14F-4D97-AF65-F5344CB8AC3E}">
        <p14:creationId xmlns:p14="http://schemas.microsoft.com/office/powerpoint/2010/main" val="32209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Assonance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IE" dirty="0">
                <a:solidFill>
                  <a:srgbClr val="000000"/>
                </a:solidFill>
              </a:rPr>
              <a:t>The repetition of vowel sounds</a:t>
            </a:r>
          </a:p>
          <a:p>
            <a:endParaRPr lang="en-IE" dirty="0">
              <a:solidFill>
                <a:srgbClr val="000000"/>
              </a:solidFill>
            </a:endParaRPr>
          </a:p>
          <a:p>
            <a:r>
              <a:rPr lang="en-IE" dirty="0" err="1">
                <a:solidFill>
                  <a:srgbClr val="000000"/>
                </a:solidFill>
              </a:rPr>
              <a:t>Eg.</a:t>
            </a:r>
            <a:r>
              <a:rPr lang="en-IE" dirty="0">
                <a:solidFill>
                  <a:srgbClr val="000000"/>
                </a:solidFill>
              </a:rPr>
              <a:t> "I must confess that in my quest I felt depressed and restless."</a:t>
            </a:r>
            <a:br>
              <a:rPr lang="en-IE" dirty="0">
                <a:solidFill>
                  <a:srgbClr val="000000"/>
                </a:solidFill>
              </a:rPr>
            </a:br>
            <a:r>
              <a:rPr lang="en-IE" dirty="0">
                <a:solidFill>
                  <a:srgbClr val="000000"/>
                </a:solidFill>
              </a:rPr>
              <a:t>(Thin Lizzy, "With Love")</a:t>
            </a:r>
          </a:p>
        </p:txBody>
      </p:sp>
    </p:spTree>
    <p:extLst>
      <p:ext uri="{BB962C8B-B14F-4D97-AF65-F5344CB8AC3E}">
        <p14:creationId xmlns:p14="http://schemas.microsoft.com/office/powerpoint/2010/main" val="195336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164D969-46F1-44FC-B488-3FA68C677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707"/>
            <a:ext cx="9141714" cy="6656293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03D4E-E9FF-4669-90E7-7CED08158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7101"/>
          <a:stretch/>
        </p:blipFill>
        <p:spPr>
          <a:xfrm flipV="1">
            <a:off x="1" y="1"/>
            <a:ext cx="9143999" cy="1878950"/>
          </a:xfrm>
          <a:custGeom>
            <a:avLst/>
            <a:gdLst>
              <a:gd name="connsiteX0" fmla="*/ 0 w 12191999"/>
              <a:gd name="connsiteY0" fmla="*/ 1878950 h 1878950"/>
              <a:gd name="connsiteX1" fmla="*/ 12191999 w 12191999"/>
              <a:gd name="connsiteY1" fmla="*/ 1878950 h 1878950"/>
              <a:gd name="connsiteX2" fmla="*/ 12191999 w 12191999"/>
              <a:gd name="connsiteY2" fmla="*/ 0 h 1878950"/>
              <a:gd name="connsiteX3" fmla="*/ 0 w 12191999"/>
              <a:gd name="connsiteY3" fmla="*/ 0 h 187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878950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D98261-3895-4FB5-B9CE-26FAF635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4914024"/>
            <a:ext cx="9143999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245" y="1401859"/>
            <a:ext cx="2633134" cy="4054282"/>
          </a:xfrm>
        </p:spPr>
        <p:txBody>
          <a:bodyPr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All By Myself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692696"/>
            <a:ext cx="5580112" cy="5112568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IE" sz="2400" dirty="0">
                <a:solidFill>
                  <a:srgbClr val="FFFFFF"/>
                </a:solidFill>
              </a:rPr>
              <a:t>When I was young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I never needed anyone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And </a:t>
            </a:r>
            <a:r>
              <a:rPr lang="en-IE" sz="2400" dirty="0" err="1">
                <a:solidFill>
                  <a:srgbClr val="FFFFFF"/>
                </a:solidFill>
              </a:rPr>
              <a:t>makin</a:t>
            </a:r>
            <a:r>
              <a:rPr lang="en-IE" sz="2400" dirty="0">
                <a:solidFill>
                  <a:srgbClr val="FFFFFF"/>
                </a:solidFill>
              </a:rPr>
              <a:t>' love was just for fun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Those days are gone</a:t>
            </a:r>
            <a:br>
              <a:rPr lang="en-IE" sz="2400" dirty="0">
                <a:solidFill>
                  <a:srgbClr val="FFFFFF"/>
                </a:solidFill>
              </a:rPr>
            </a:b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 err="1">
                <a:solidFill>
                  <a:srgbClr val="FFFFFF"/>
                </a:solidFill>
              </a:rPr>
              <a:t>Livin</a:t>
            </a:r>
            <a:r>
              <a:rPr lang="en-IE" sz="2400" dirty="0">
                <a:solidFill>
                  <a:srgbClr val="FFFFFF"/>
                </a:solidFill>
              </a:rPr>
              <a:t>' alone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I think of all the friends I've known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But when I dial the telephone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Nobody's home</a:t>
            </a:r>
            <a:br>
              <a:rPr lang="en-IE" sz="2400" dirty="0">
                <a:solidFill>
                  <a:srgbClr val="FFFFFF"/>
                </a:solidFill>
              </a:rPr>
            </a:b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All by myself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Don't want to be, all by myself anymore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All by myself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Don't want to live, all by myself anymore</a:t>
            </a:r>
            <a:br>
              <a:rPr lang="en-IE" sz="2400" dirty="0">
                <a:solidFill>
                  <a:srgbClr val="FFFFFF"/>
                </a:solidFill>
              </a:rPr>
            </a:b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Hard to be sure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Some times I feel so insecure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And love so distant and obscure</a:t>
            </a:r>
            <a:br>
              <a:rPr lang="en-IE" sz="2400" dirty="0">
                <a:solidFill>
                  <a:srgbClr val="FFFFFF"/>
                </a:solidFill>
              </a:rPr>
            </a:br>
            <a:r>
              <a:rPr lang="en-IE" sz="2400" dirty="0">
                <a:solidFill>
                  <a:srgbClr val="FFFFFF"/>
                </a:solidFill>
              </a:rPr>
              <a:t>Remains the cure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E0A01E6-95B9-424D-93AE-19F4928DF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44454"/>
            <a:ext cx="9141714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6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F40F483-2008-4A79-B173-4A9DA0AC3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D0446FEB-8296-4C58-A416-FE66BF93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6623" y="-1"/>
            <a:ext cx="569713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B14F32D1-131A-4E26-9F16-AF1A8F488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08327" y="879652"/>
            <a:ext cx="36199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1ABC2BC2-F576-4967-9EDA-93DBDDD8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47601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Music Notes">
            <a:extLst>
              <a:ext uri="{FF2B5EF4-FFF2-40B4-BE49-F238E27FC236}">
                <a16:creationId xmlns:a16="http://schemas.microsoft.com/office/drawing/2014/main" id="{66F79648-1F55-4409-A09C-EEE2A93259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7605" y="1786609"/>
            <a:ext cx="2862063" cy="2862063"/>
          </a:xfrm>
          <a:prstGeom prst="rect">
            <a:avLst/>
          </a:prstGeom>
        </p:spPr>
      </p:pic>
      <p:sp>
        <p:nvSpPr>
          <p:cNvPr id="30" name="Rectangle 8">
            <a:extLst>
              <a:ext uri="{FF2B5EF4-FFF2-40B4-BE49-F238E27FC236}">
                <a16:creationId xmlns:a16="http://schemas.microsoft.com/office/drawing/2014/main" id="{C1ED7A15-93F4-4241-81AA-1F6EDAE9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76336" y="1"/>
            <a:ext cx="5465378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A8191D-7800-496C-8449-92A4CC0AA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4630" y="643465"/>
            <a:ext cx="4380578" cy="1693571"/>
          </a:xfrm>
        </p:spPr>
        <p:txBody>
          <a:bodyPr>
            <a:normAutofit/>
          </a:bodyPr>
          <a:lstStyle/>
          <a:p>
            <a:r>
              <a:rPr lang="en-IE" sz="3500">
                <a:solidFill>
                  <a:srgbClr val="FFFFFF"/>
                </a:solidFill>
              </a:rPr>
              <a:t>Cacophony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B7DE8-6AC1-4BA1-A609-6D64D765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4630" y="2435267"/>
            <a:ext cx="4380577" cy="3080459"/>
          </a:xfrm>
        </p:spPr>
        <p:txBody>
          <a:bodyPr anchor="t">
            <a:normAutofit/>
          </a:bodyPr>
          <a:lstStyle/>
          <a:p>
            <a:r>
              <a:rPr lang="en-GB" b="0" i="0" dirty="0">
                <a:solidFill>
                  <a:srgbClr val="FEFFFF"/>
                </a:solidFill>
                <a:effectLst/>
                <a:latin typeface="arial" panose="020B0604020202020204" pitchFamily="34" charset="0"/>
              </a:rPr>
              <a:t>Harsh or discordant sounds, often the result of repetition and combination of consonants within a group of words.</a:t>
            </a:r>
            <a:endParaRPr lang="en-IE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0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cophony. What is cacophony? A literary device The intentional use of  unpleasant sounds for effect in literature, poetry, and music The use of  words. - ppt download">
            <a:extLst>
              <a:ext uri="{FF2B5EF4-FFF2-40B4-BE49-F238E27FC236}">
                <a16:creationId xmlns:a16="http://schemas.microsoft.com/office/drawing/2014/main" id="{B66F9F27-493E-47D4-B5FC-3C21D08534B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336"/>
          <a:stretch/>
        </p:blipFill>
        <p:spPr bwMode="auto">
          <a:xfrm>
            <a:off x="241299" y="321733"/>
            <a:ext cx="8661401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509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2891790" cy="4371974"/>
          </a:xfrm>
        </p:spPr>
        <p:txBody>
          <a:bodyPr>
            <a:normAutofit/>
          </a:bodyPr>
          <a:lstStyle/>
          <a:p>
            <a:r>
              <a:rPr lang="en-IE">
                <a:solidFill>
                  <a:srgbClr val="FFFFFF"/>
                </a:solidFill>
              </a:rPr>
              <a:t>Couplet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44478" y="274341"/>
            <a:ext cx="4896554" cy="6309318"/>
          </a:xfrm>
        </p:spPr>
        <p:txBody>
          <a:bodyPr anchor="ctr">
            <a:noAutofit/>
          </a:bodyPr>
          <a:lstStyle/>
          <a:p>
            <a:r>
              <a:rPr lang="en-IE" sz="2400" dirty="0">
                <a:solidFill>
                  <a:srgbClr val="000000"/>
                </a:solidFill>
              </a:rPr>
              <a:t>Two successive lines of poetry which have the same rhythm and rhyme. </a:t>
            </a:r>
          </a:p>
          <a:p>
            <a:endParaRPr lang="en-IE" sz="2400" dirty="0">
              <a:solidFill>
                <a:srgbClr val="000000"/>
              </a:solidFill>
            </a:endParaRPr>
          </a:p>
          <a:p>
            <a:r>
              <a:rPr lang="en-IE" sz="2400" dirty="0">
                <a:solidFill>
                  <a:srgbClr val="000000"/>
                </a:solidFill>
              </a:rPr>
              <a:t>These two lines often contain a complete thought. All of Shakespeare's sonnets end with a couplet. Here is an example from Shakespeare's ''Shall I Compare Thee'':</a:t>
            </a:r>
          </a:p>
          <a:p>
            <a:pPr marL="0" indent="0">
              <a:buNone/>
            </a:pPr>
            <a:endParaRPr lang="en-IE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IE" sz="2400" dirty="0">
                <a:solidFill>
                  <a:srgbClr val="000000"/>
                </a:solidFill>
              </a:rPr>
              <a:t>''So long as men can breathe, or eyes can see,</a:t>
            </a:r>
          </a:p>
          <a:p>
            <a:pPr marL="0" indent="0">
              <a:buNone/>
            </a:pPr>
            <a:r>
              <a:rPr lang="en-IE" sz="2400" dirty="0">
                <a:solidFill>
                  <a:srgbClr val="000000"/>
                </a:solidFill>
              </a:rPr>
              <a:t>So long lives this, and this gives life to thee.''</a:t>
            </a:r>
          </a:p>
        </p:txBody>
      </p:sp>
    </p:spTree>
    <p:extLst>
      <p:ext uri="{BB962C8B-B14F-4D97-AF65-F5344CB8AC3E}">
        <p14:creationId xmlns:p14="http://schemas.microsoft.com/office/powerpoint/2010/main" val="387096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1030</Words>
  <Application>Microsoft Office PowerPoint</Application>
  <PresentationFormat>On-screen Show (4:3)</PresentationFormat>
  <Paragraphs>85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Arial</vt:lpstr>
      <vt:lpstr>Calibri</vt:lpstr>
      <vt:lpstr>Office Theme</vt:lpstr>
      <vt:lpstr>Poetry</vt:lpstr>
      <vt:lpstr>Alliteration</vt:lpstr>
      <vt:lpstr>…</vt:lpstr>
      <vt:lpstr>Allusion</vt:lpstr>
      <vt:lpstr>Assonance</vt:lpstr>
      <vt:lpstr>All By Myself</vt:lpstr>
      <vt:lpstr>Cacophony</vt:lpstr>
      <vt:lpstr>PowerPoint Presentation</vt:lpstr>
      <vt:lpstr>Couplet</vt:lpstr>
      <vt:lpstr>PowerPoint Presentation</vt:lpstr>
      <vt:lpstr>Enjambment / Run On Lines</vt:lpstr>
      <vt:lpstr>Hyperbole</vt:lpstr>
      <vt:lpstr>Imagery</vt:lpstr>
      <vt:lpstr>Metaphor</vt:lpstr>
      <vt:lpstr>Katy Perry Firework</vt:lpstr>
      <vt:lpstr>Onomatopoeia</vt:lpstr>
      <vt:lpstr>Repetition</vt:lpstr>
      <vt:lpstr>Simile</vt:lpstr>
      <vt:lpstr>Sibilance</vt:lpstr>
      <vt:lpstr>Symbol</vt:lpstr>
      <vt:lpstr>Theme</vt:lpstr>
      <vt:lpstr>Tone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Poetry</dc:title>
  <dc:creator>ciara deasy</dc:creator>
  <cp:lastModifiedBy>ciara deasy</cp:lastModifiedBy>
  <cp:revision>1</cp:revision>
  <dcterms:created xsi:type="dcterms:W3CDTF">2020-09-20T20:12:18Z</dcterms:created>
  <dcterms:modified xsi:type="dcterms:W3CDTF">2020-09-20T20:12:34Z</dcterms:modified>
</cp:coreProperties>
</file>