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8C5215EA-22C3-4F92-8D6D-C18DEDBE676E}" type="datetimeFigureOut">
              <a:rPr lang="en-IE" smtClean="0"/>
              <a:t>09/10/2012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A8FC00E-F722-471D-B93D-E7029CF603C8}" type="slidenum">
              <a:rPr lang="en-IE" smtClean="0"/>
              <a:t>‹#›</a:t>
            </a:fld>
            <a:endParaRPr lang="en-IE"/>
          </a:p>
        </p:txBody>
      </p:sp>
    </p:spTree>
    <p:extLst>
      <p:ext uri="{BB962C8B-B14F-4D97-AF65-F5344CB8AC3E}">
        <p14:creationId xmlns:p14="http://schemas.microsoft.com/office/powerpoint/2010/main" val="1988025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C5215EA-22C3-4F92-8D6D-C18DEDBE676E}" type="datetimeFigureOut">
              <a:rPr lang="en-IE" smtClean="0"/>
              <a:t>09/10/2012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A8FC00E-F722-471D-B93D-E7029CF603C8}" type="slidenum">
              <a:rPr lang="en-IE" smtClean="0"/>
              <a:t>‹#›</a:t>
            </a:fld>
            <a:endParaRPr lang="en-IE"/>
          </a:p>
        </p:txBody>
      </p:sp>
    </p:spTree>
    <p:extLst>
      <p:ext uri="{BB962C8B-B14F-4D97-AF65-F5344CB8AC3E}">
        <p14:creationId xmlns:p14="http://schemas.microsoft.com/office/powerpoint/2010/main" val="372389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C5215EA-22C3-4F92-8D6D-C18DEDBE676E}" type="datetimeFigureOut">
              <a:rPr lang="en-IE" smtClean="0"/>
              <a:t>09/10/2012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A8FC00E-F722-471D-B93D-E7029CF603C8}" type="slidenum">
              <a:rPr lang="en-IE" smtClean="0"/>
              <a:t>‹#›</a:t>
            </a:fld>
            <a:endParaRPr lang="en-IE"/>
          </a:p>
        </p:txBody>
      </p:sp>
    </p:spTree>
    <p:extLst>
      <p:ext uri="{BB962C8B-B14F-4D97-AF65-F5344CB8AC3E}">
        <p14:creationId xmlns:p14="http://schemas.microsoft.com/office/powerpoint/2010/main" val="2728233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C5215EA-22C3-4F92-8D6D-C18DEDBE676E}" type="datetimeFigureOut">
              <a:rPr lang="en-IE" smtClean="0"/>
              <a:t>09/10/2012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A8FC00E-F722-471D-B93D-E7029CF603C8}" type="slidenum">
              <a:rPr lang="en-IE" smtClean="0"/>
              <a:t>‹#›</a:t>
            </a:fld>
            <a:endParaRPr lang="en-IE"/>
          </a:p>
        </p:txBody>
      </p:sp>
    </p:spTree>
    <p:extLst>
      <p:ext uri="{BB962C8B-B14F-4D97-AF65-F5344CB8AC3E}">
        <p14:creationId xmlns:p14="http://schemas.microsoft.com/office/powerpoint/2010/main" val="187523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5215EA-22C3-4F92-8D6D-C18DEDBE676E}" type="datetimeFigureOut">
              <a:rPr lang="en-IE" smtClean="0"/>
              <a:t>09/10/2012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A8FC00E-F722-471D-B93D-E7029CF603C8}" type="slidenum">
              <a:rPr lang="en-IE" smtClean="0"/>
              <a:t>‹#›</a:t>
            </a:fld>
            <a:endParaRPr lang="en-IE"/>
          </a:p>
        </p:txBody>
      </p:sp>
    </p:spTree>
    <p:extLst>
      <p:ext uri="{BB962C8B-B14F-4D97-AF65-F5344CB8AC3E}">
        <p14:creationId xmlns:p14="http://schemas.microsoft.com/office/powerpoint/2010/main" val="2430004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8C5215EA-22C3-4F92-8D6D-C18DEDBE676E}" type="datetimeFigureOut">
              <a:rPr lang="en-IE" smtClean="0"/>
              <a:t>09/10/2012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A8FC00E-F722-471D-B93D-E7029CF603C8}" type="slidenum">
              <a:rPr lang="en-IE" smtClean="0"/>
              <a:t>‹#›</a:t>
            </a:fld>
            <a:endParaRPr lang="en-IE"/>
          </a:p>
        </p:txBody>
      </p:sp>
    </p:spTree>
    <p:extLst>
      <p:ext uri="{BB962C8B-B14F-4D97-AF65-F5344CB8AC3E}">
        <p14:creationId xmlns:p14="http://schemas.microsoft.com/office/powerpoint/2010/main" val="1233566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8C5215EA-22C3-4F92-8D6D-C18DEDBE676E}" type="datetimeFigureOut">
              <a:rPr lang="en-IE" smtClean="0"/>
              <a:t>09/10/2012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0A8FC00E-F722-471D-B93D-E7029CF603C8}" type="slidenum">
              <a:rPr lang="en-IE" smtClean="0"/>
              <a:t>‹#›</a:t>
            </a:fld>
            <a:endParaRPr lang="en-IE"/>
          </a:p>
        </p:txBody>
      </p:sp>
    </p:spTree>
    <p:extLst>
      <p:ext uri="{BB962C8B-B14F-4D97-AF65-F5344CB8AC3E}">
        <p14:creationId xmlns:p14="http://schemas.microsoft.com/office/powerpoint/2010/main" val="2929646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8C5215EA-22C3-4F92-8D6D-C18DEDBE676E}" type="datetimeFigureOut">
              <a:rPr lang="en-IE" smtClean="0"/>
              <a:t>09/10/2012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0A8FC00E-F722-471D-B93D-E7029CF603C8}" type="slidenum">
              <a:rPr lang="en-IE" smtClean="0"/>
              <a:t>‹#›</a:t>
            </a:fld>
            <a:endParaRPr lang="en-IE"/>
          </a:p>
        </p:txBody>
      </p:sp>
    </p:spTree>
    <p:extLst>
      <p:ext uri="{BB962C8B-B14F-4D97-AF65-F5344CB8AC3E}">
        <p14:creationId xmlns:p14="http://schemas.microsoft.com/office/powerpoint/2010/main" val="1023817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215EA-22C3-4F92-8D6D-C18DEDBE676E}" type="datetimeFigureOut">
              <a:rPr lang="en-IE" smtClean="0"/>
              <a:t>09/10/2012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0A8FC00E-F722-471D-B93D-E7029CF603C8}" type="slidenum">
              <a:rPr lang="en-IE" smtClean="0"/>
              <a:t>‹#›</a:t>
            </a:fld>
            <a:endParaRPr lang="en-IE"/>
          </a:p>
        </p:txBody>
      </p:sp>
    </p:spTree>
    <p:extLst>
      <p:ext uri="{BB962C8B-B14F-4D97-AF65-F5344CB8AC3E}">
        <p14:creationId xmlns:p14="http://schemas.microsoft.com/office/powerpoint/2010/main" val="71708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215EA-22C3-4F92-8D6D-C18DEDBE676E}" type="datetimeFigureOut">
              <a:rPr lang="en-IE" smtClean="0"/>
              <a:t>09/10/2012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A8FC00E-F722-471D-B93D-E7029CF603C8}" type="slidenum">
              <a:rPr lang="en-IE" smtClean="0"/>
              <a:t>‹#›</a:t>
            </a:fld>
            <a:endParaRPr lang="en-IE"/>
          </a:p>
        </p:txBody>
      </p:sp>
    </p:spTree>
    <p:extLst>
      <p:ext uri="{BB962C8B-B14F-4D97-AF65-F5344CB8AC3E}">
        <p14:creationId xmlns:p14="http://schemas.microsoft.com/office/powerpoint/2010/main" val="466668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215EA-22C3-4F92-8D6D-C18DEDBE676E}" type="datetimeFigureOut">
              <a:rPr lang="en-IE" smtClean="0"/>
              <a:t>09/10/2012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A8FC00E-F722-471D-B93D-E7029CF603C8}" type="slidenum">
              <a:rPr lang="en-IE" smtClean="0"/>
              <a:t>‹#›</a:t>
            </a:fld>
            <a:endParaRPr lang="en-IE"/>
          </a:p>
        </p:txBody>
      </p:sp>
    </p:spTree>
    <p:extLst>
      <p:ext uri="{BB962C8B-B14F-4D97-AF65-F5344CB8AC3E}">
        <p14:creationId xmlns:p14="http://schemas.microsoft.com/office/powerpoint/2010/main" val="2232796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66">
            <a:alpha val="86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215EA-22C3-4F92-8D6D-C18DEDBE676E}" type="datetimeFigureOut">
              <a:rPr lang="en-IE" smtClean="0"/>
              <a:t>09/10/2012</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FC00E-F722-471D-B93D-E7029CF603C8}" type="slidenum">
              <a:rPr lang="en-IE" smtClean="0"/>
              <a:t>‹#›</a:t>
            </a:fld>
            <a:endParaRPr lang="en-IE"/>
          </a:p>
        </p:txBody>
      </p:sp>
    </p:spTree>
    <p:extLst>
      <p:ext uri="{BB962C8B-B14F-4D97-AF65-F5344CB8AC3E}">
        <p14:creationId xmlns:p14="http://schemas.microsoft.com/office/powerpoint/2010/main" val="3194476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Sylvia Plath</a:t>
            </a:r>
            <a:endParaRPr lang="en-IE" dirty="0"/>
          </a:p>
        </p:txBody>
      </p:sp>
      <p:sp>
        <p:nvSpPr>
          <p:cNvPr id="3" name="Subtitle 2"/>
          <p:cNvSpPr>
            <a:spLocks noGrp="1"/>
          </p:cNvSpPr>
          <p:nvPr>
            <p:ph type="subTitle" idx="1"/>
          </p:nvPr>
        </p:nvSpPr>
        <p:spPr/>
        <p:txBody>
          <a:bodyPr/>
          <a:lstStyle/>
          <a:p>
            <a:r>
              <a:rPr lang="en-IE" dirty="0" smtClean="0"/>
              <a:t>Elm</a:t>
            </a:r>
            <a:endParaRPr lang="en-IE" dirty="0"/>
          </a:p>
        </p:txBody>
      </p:sp>
    </p:spTree>
    <p:extLst>
      <p:ext uri="{BB962C8B-B14F-4D97-AF65-F5344CB8AC3E}">
        <p14:creationId xmlns:p14="http://schemas.microsoft.com/office/powerpoint/2010/main" val="4047178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0648"/>
            <a:ext cx="8686800" cy="6768752"/>
          </a:xfrm>
        </p:spPr>
        <p:txBody>
          <a:bodyPr/>
          <a:lstStyle/>
          <a:p>
            <a:r>
              <a:rPr lang="en-IE" dirty="0" smtClean="0"/>
              <a:t>Repetition conveys a sense of urgency, “I let her go, I let her go”.</a:t>
            </a:r>
          </a:p>
          <a:p>
            <a:r>
              <a:rPr lang="en-IE" dirty="0" smtClean="0"/>
              <a:t>The barren moon is compared to a barren woman, “diminished and flat as after radical surgery”.</a:t>
            </a:r>
          </a:p>
          <a:p>
            <a:r>
              <a:rPr lang="en-IE" dirty="0" smtClean="0"/>
              <a:t>The elm now declares that its sufferings are attributable to the woman, “How your bad dreams possess and endow me”.</a:t>
            </a:r>
          </a:p>
          <a:p>
            <a:r>
              <a:rPr lang="en-IE" dirty="0" smtClean="0"/>
              <a:t>Since the elm’s fears have been transferred onto it by the woman, then clearly the fears expressed by the elm are also those of the woman. </a:t>
            </a:r>
          </a:p>
        </p:txBody>
      </p:sp>
    </p:spTree>
    <p:extLst>
      <p:ext uri="{BB962C8B-B14F-4D97-AF65-F5344CB8AC3E}">
        <p14:creationId xmlns:p14="http://schemas.microsoft.com/office/powerpoint/2010/main" val="2331278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IE" sz="4000" dirty="0" smtClean="0"/>
              <a:t>From this point on the woman and the elm are speaking in the one voice.</a:t>
            </a:r>
          </a:p>
          <a:p>
            <a:r>
              <a:rPr lang="en-IE" sz="4000" dirty="0" smtClean="0"/>
              <a:t>The “dark thing” within the speaker refers to the dark, destructive side of her nature, which she fears she can not control.</a:t>
            </a:r>
          </a:p>
          <a:p>
            <a:endParaRPr lang="en-IE" sz="4000" dirty="0"/>
          </a:p>
          <a:p>
            <a:pPr marL="0" indent="0">
              <a:buNone/>
            </a:pPr>
            <a:endParaRPr lang="en-IE" sz="4000" dirty="0" smtClean="0"/>
          </a:p>
        </p:txBody>
      </p:sp>
    </p:spTree>
    <p:extLst>
      <p:ext uri="{BB962C8B-B14F-4D97-AF65-F5344CB8AC3E}">
        <p14:creationId xmlns:p14="http://schemas.microsoft.com/office/powerpoint/2010/main" val="3906673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a:t>
            </a:r>
            <a:r>
              <a:rPr lang="en-IE" dirty="0" smtClean="0"/>
              <a:t>onclusion</a:t>
            </a:r>
            <a:endParaRPr lang="en-IE" dirty="0"/>
          </a:p>
        </p:txBody>
      </p:sp>
      <p:sp>
        <p:nvSpPr>
          <p:cNvPr id="3" name="Content Placeholder 2"/>
          <p:cNvSpPr>
            <a:spLocks noGrp="1"/>
          </p:cNvSpPr>
          <p:nvPr>
            <p:ph idx="1"/>
          </p:nvPr>
        </p:nvSpPr>
        <p:spPr/>
        <p:txBody>
          <a:bodyPr/>
          <a:lstStyle/>
          <a:p>
            <a:r>
              <a:rPr lang="en-IE" dirty="0" smtClean="0"/>
              <a:t>The poem concludes with a nightmarish image of a “murderous” face in the elm’s branches. </a:t>
            </a:r>
          </a:p>
          <a:p>
            <a:r>
              <a:rPr lang="en-IE" dirty="0" smtClean="0"/>
              <a:t>This terrifying face is the dark side of the speaker’s personality.</a:t>
            </a:r>
          </a:p>
          <a:p>
            <a:r>
              <a:rPr lang="en-IE" dirty="0" smtClean="0"/>
              <a:t>The reference to “snaky acids” indicates that the speaker is aware of the highly dangerous nature of her own dark, despairing thoughts.</a:t>
            </a:r>
            <a:endParaRPr lang="en-IE" dirty="0"/>
          </a:p>
        </p:txBody>
      </p:sp>
    </p:spTree>
    <p:extLst>
      <p:ext uri="{BB962C8B-B14F-4D97-AF65-F5344CB8AC3E}">
        <p14:creationId xmlns:p14="http://schemas.microsoft.com/office/powerpoint/2010/main" val="701654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91264" cy="5577483"/>
          </a:xfrm>
        </p:spPr>
        <p:txBody>
          <a:bodyPr/>
          <a:lstStyle/>
          <a:p>
            <a:r>
              <a:rPr lang="en-IE" dirty="0" smtClean="0"/>
              <a:t>The closing like is particularly grim, “These are the isolate, slow faults / That kill, that kill, that kill.”</a:t>
            </a:r>
          </a:p>
          <a:p>
            <a:r>
              <a:rPr lang="en-IE" dirty="0" smtClean="0"/>
              <a:t>The poet is terrified that her inherent weaknesses could literally kill her.</a:t>
            </a:r>
            <a:endParaRPr lang="en-IE" dirty="0"/>
          </a:p>
        </p:txBody>
      </p:sp>
    </p:spTree>
    <p:extLst>
      <p:ext uri="{BB962C8B-B14F-4D97-AF65-F5344CB8AC3E}">
        <p14:creationId xmlns:p14="http://schemas.microsoft.com/office/powerpoint/2010/main" val="2397360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435280" cy="6264696"/>
          </a:xfrm>
        </p:spPr>
        <p:txBody>
          <a:bodyPr/>
          <a:lstStyle/>
          <a:p>
            <a:r>
              <a:rPr lang="en-IE" dirty="0"/>
              <a:t>‘Elm’ is a complex, even confusing poem</a:t>
            </a:r>
            <a:r>
              <a:rPr lang="en-IE" dirty="0" smtClean="0"/>
              <a:t>.</a:t>
            </a:r>
          </a:p>
          <a:p>
            <a:pPr marL="0" indent="0">
              <a:buNone/>
            </a:pPr>
            <a:endParaRPr lang="en-IE" dirty="0"/>
          </a:p>
          <a:p>
            <a:r>
              <a:rPr lang="en-IE" dirty="0"/>
              <a:t>The poem takes the form of a dialogue between the speaker and an elm tree. Because both voices in the poem employ the personal pronoun ‘I’ many readers find it difficult </a:t>
            </a:r>
            <a:r>
              <a:rPr lang="en-IE" dirty="0" smtClean="0"/>
              <a:t>to </a:t>
            </a:r>
            <a:r>
              <a:rPr lang="en-IE" dirty="0"/>
              <a:t>make sense of the narrative structure of Elm</a:t>
            </a:r>
            <a:r>
              <a:rPr lang="en-IE" dirty="0" smtClean="0"/>
              <a:t>.</a:t>
            </a:r>
            <a:endParaRPr lang="en-IE" dirty="0"/>
          </a:p>
        </p:txBody>
      </p:sp>
    </p:spTree>
    <p:extLst>
      <p:ext uri="{BB962C8B-B14F-4D97-AF65-F5344CB8AC3E}">
        <p14:creationId xmlns:p14="http://schemas.microsoft.com/office/powerpoint/2010/main" val="2080156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84976" cy="6741368"/>
          </a:xfrm>
        </p:spPr>
        <p:txBody>
          <a:bodyPr/>
          <a:lstStyle/>
          <a:p>
            <a:r>
              <a:rPr lang="en-IE" dirty="0" smtClean="0"/>
              <a:t>This is an intensely personal poem concerned with the theme of psychological suffering.</a:t>
            </a:r>
          </a:p>
          <a:p>
            <a:r>
              <a:rPr lang="en-IE" dirty="0" smtClean="0"/>
              <a:t>There are two voices in the poem: that of the personified elm and the woman she addresses.</a:t>
            </a:r>
          </a:p>
          <a:p>
            <a:r>
              <a:rPr lang="en-IE" dirty="0" smtClean="0"/>
              <a:t>At times it is very difficult to distinguish between these two voices because they seem to merge, with the suffering of the elm and that of the female persona reflective of each other.</a:t>
            </a:r>
            <a:endParaRPr lang="en-IE" dirty="0"/>
          </a:p>
        </p:txBody>
      </p:sp>
    </p:spTree>
    <p:extLst>
      <p:ext uri="{BB962C8B-B14F-4D97-AF65-F5344CB8AC3E}">
        <p14:creationId xmlns:p14="http://schemas.microsoft.com/office/powerpoint/2010/main" val="1105660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48680"/>
            <a:ext cx="8435280" cy="5577483"/>
          </a:xfrm>
        </p:spPr>
        <p:txBody>
          <a:bodyPr/>
          <a:lstStyle/>
          <a:p>
            <a:r>
              <a:rPr lang="en-IE" dirty="0" smtClean="0"/>
              <a:t>The elm and the woman seem to share a common psychological identity and both can be identified by the poet herself.</a:t>
            </a:r>
          </a:p>
          <a:p>
            <a:endParaRPr lang="en-IE" dirty="0" smtClean="0"/>
          </a:p>
          <a:p>
            <a:r>
              <a:rPr lang="en-IE" dirty="0" smtClean="0"/>
              <a:t>As in many of Plath’s poems, an inanimate object is personified.</a:t>
            </a:r>
          </a:p>
          <a:p>
            <a:r>
              <a:rPr lang="en-IE" dirty="0" smtClean="0"/>
              <a:t>It is the voice of the elm that we hear in the opening lines of the poem.</a:t>
            </a:r>
            <a:endParaRPr lang="en-IE" dirty="0"/>
          </a:p>
        </p:txBody>
      </p:sp>
    </p:spTree>
    <p:extLst>
      <p:ext uri="{BB962C8B-B14F-4D97-AF65-F5344CB8AC3E}">
        <p14:creationId xmlns:p14="http://schemas.microsoft.com/office/powerpoint/2010/main" val="3542525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548680"/>
            <a:ext cx="8363272" cy="5577483"/>
          </a:xfrm>
        </p:spPr>
        <p:txBody>
          <a:bodyPr/>
          <a:lstStyle/>
          <a:p>
            <a:r>
              <a:rPr lang="en-IE" dirty="0" smtClean="0"/>
              <a:t>Typical of much of Plath’s poetry, the poetic voice is clearly troubled.</a:t>
            </a:r>
          </a:p>
          <a:p>
            <a:r>
              <a:rPr lang="en-IE" dirty="0" smtClean="0"/>
              <a:t>The image of the tap root journeying deep into the earth may symbolise the individual journeying deep into his/her psyche.</a:t>
            </a:r>
          </a:p>
          <a:p>
            <a:r>
              <a:rPr lang="en-IE" dirty="0" smtClean="0"/>
              <a:t>The elm knows what it is like to hit a type of mental and emotional rock bottom, to plumb the depths of depression and despair.</a:t>
            </a:r>
          </a:p>
          <a:p>
            <a:r>
              <a:rPr lang="en-IE" dirty="0" smtClean="0"/>
              <a:t>The elm knowledgably declares that it is this extreme state that the woman fears. </a:t>
            </a:r>
            <a:endParaRPr lang="en-IE" dirty="0"/>
          </a:p>
        </p:txBody>
      </p:sp>
    </p:spTree>
    <p:extLst>
      <p:ext uri="{BB962C8B-B14F-4D97-AF65-F5344CB8AC3E}">
        <p14:creationId xmlns:p14="http://schemas.microsoft.com/office/powerpoint/2010/main" val="3370424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480720"/>
          </a:xfrm>
        </p:spPr>
        <p:txBody>
          <a:bodyPr/>
          <a:lstStyle/>
          <a:p>
            <a:pPr marL="0" indent="0">
              <a:buNone/>
            </a:pPr>
            <a:r>
              <a:rPr lang="en-IE" dirty="0" smtClean="0"/>
              <a:t>LOVE</a:t>
            </a:r>
          </a:p>
          <a:p>
            <a:r>
              <a:rPr lang="en-IE" dirty="0" smtClean="0"/>
              <a:t>The elm asks if the sound of the wind blowing through its branches reminds the woman of the sound of the </a:t>
            </a:r>
            <a:r>
              <a:rPr lang="en-IE" b="1" dirty="0" smtClean="0"/>
              <a:t>sea</a:t>
            </a:r>
            <a:r>
              <a:rPr lang="en-IE" dirty="0" smtClean="0"/>
              <a:t>, or the “voice of nothing”, which was the cause of previous periods of insanity.</a:t>
            </a:r>
          </a:p>
          <a:p>
            <a:r>
              <a:rPr lang="en-IE" dirty="0" smtClean="0"/>
              <a:t>It seems that the woman’s despair was caused by disappointment in love.</a:t>
            </a:r>
          </a:p>
          <a:p>
            <a:r>
              <a:rPr lang="en-IE" dirty="0" smtClean="0"/>
              <a:t>Love is described as a “Shadow” that you cry after. The shadow image suggests that love is unreal. It may also suggest that love has a darkening effect on the woman’s life, “Listen, these are its hooves: it has gone off, like </a:t>
            </a:r>
            <a:r>
              <a:rPr lang="en-IE" smtClean="0"/>
              <a:t>a horse.”</a:t>
            </a:r>
            <a:endParaRPr lang="en-IE" dirty="0"/>
          </a:p>
        </p:txBody>
      </p:sp>
    </p:spTree>
    <p:extLst>
      <p:ext uri="{BB962C8B-B14F-4D97-AF65-F5344CB8AC3E}">
        <p14:creationId xmlns:p14="http://schemas.microsoft.com/office/powerpoint/2010/main" val="3663281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480720"/>
          </a:xfrm>
        </p:spPr>
        <p:txBody>
          <a:bodyPr>
            <a:normAutofit fontScale="92500"/>
          </a:bodyPr>
          <a:lstStyle/>
          <a:p>
            <a:r>
              <a:rPr lang="en-IE" dirty="0" smtClean="0"/>
              <a:t>The taunting voice of the elm is coldly insensitive to the woman’s anguish.</a:t>
            </a:r>
          </a:p>
          <a:p>
            <a:r>
              <a:rPr lang="en-IE" dirty="0" smtClean="0"/>
              <a:t>The world of the poem is bleak and harsh.</a:t>
            </a:r>
          </a:p>
          <a:p>
            <a:r>
              <a:rPr lang="en-IE" dirty="0" smtClean="0"/>
              <a:t>At this point the elm becomes a galloping horse, telling the woman that it will continue to gallop away until her head is numb, “Till your head is a stone, your pillow a little turf.”</a:t>
            </a:r>
          </a:p>
          <a:p>
            <a:r>
              <a:rPr lang="en-IE" dirty="0" smtClean="0"/>
              <a:t>The repeated long ‘o’ sound in “echoing, echoing” underscores the sense of loneliness and gloom that pervades the poem</a:t>
            </a:r>
          </a:p>
          <a:p>
            <a:r>
              <a:rPr lang="en-IE" dirty="0" smtClean="0"/>
              <a:t>This phrase suggests that the woman’s anguish will not be short-lived because the sound of loneliness will continue echoing through her mind. </a:t>
            </a:r>
            <a:endParaRPr lang="en-IE" dirty="0"/>
          </a:p>
        </p:txBody>
      </p:sp>
    </p:spTree>
    <p:extLst>
      <p:ext uri="{BB962C8B-B14F-4D97-AF65-F5344CB8AC3E}">
        <p14:creationId xmlns:p14="http://schemas.microsoft.com/office/powerpoint/2010/main" val="787282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Stanzas 5-9</a:t>
            </a:r>
            <a:endParaRPr lang="en-IE" dirty="0"/>
          </a:p>
        </p:txBody>
      </p:sp>
      <p:sp>
        <p:nvSpPr>
          <p:cNvPr id="3" name="Content Placeholder 2"/>
          <p:cNvSpPr>
            <a:spLocks noGrp="1"/>
          </p:cNvSpPr>
          <p:nvPr>
            <p:ph idx="1"/>
          </p:nvPr>
        </p:nvSpPr>
        <p:spPr/>
        <p:txBody>
          <a:bodyPr/>
          <a:lstStyle/>
          <a:p>
            <a:r>
              <a:rPr lang="en-IE" dirty="0" smtClean="0"/>
              <a:t>The tree continues to taunt the woman, “Or shall I bring you the sound of poisons?” This is possibly a reference to acid rain.</a:t>
            </a:r>
          </a:p>
          <a:p>
            <a:r>
              <a:rPr lang="en-IE" dirty="0" smtClean="0"/>
              <a:t>The idea of a polluted environment is developed when the elm speaks of “Fruit (…) like arsenic.</a:t>
            </a:r>
          </a:p>
          <a:p>
            <a:r>
              <a:rPr lang="en-IE" dirty="0" smtClean="0"/>
              <a:t>The imagery in these stanzas evokes a post-war nuclear landscape.</a:t>
            </a:r>
            <a:endParaRPr lang="en-IE" dirty="0"/>
          </a:p>
        </p:txBody>
      </p:sp>
    </p:spTree>
    <p:extLst>
      <p:ext uri="{BB962C8B-B14F-4D97-AF65-F5344CB8AC3E}">
        <p14:creationId xmlns:p14="http://schemas.microsoft.com/office/powerpoint/2010/main" val="1175410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144000" cy="6624736"/>
          </a:xfrm>
        </p:spPr>
        <p:txBody>
          <a:bodyPr>
            <a:normAutofit/>
          </a:bodyPr>
          <a:lstStyle/>
          <a:p>
            <a:r>
              <a:rPr lang="en-IE" sz="4000" dirty="0" smtClean="0"/>
              <a:t>The metaphor of “a hand of wires” perfectly captures the elms parched, withered branches.</a:t>
            </a:r>
          </a:p>
          <a:p>
            <a:r>
              <a:rPr lang="en-IE" sz="4000" dirty="0" smtClean="0"/>
              <a:t>Once again, this image has connotations of a nuclear disaster. </a:t>
            </a:r>
          </a:p>
          <a:p>
            <a:r>
              <a:rPr lang="en-IE" sz="4000" dirty="0" smtClean="0"/>
              <a:t>(Or electric chair treatment she received)</a:t>
            </a:r>
            <a:endParaRPr lang="en-IE" sz="4000" dirty="0"/>
          </a:p>
        </p:txBody>
      </p:sp>
    </p:spTree>
    <p:extLst>
      <p:ext uri="{BB962C8B-B14F-4D97-AF65-F5344CB8AC3E}">
        <p14:creationId xmlns:p14="http://schemas.microsoft.com/office/powerpoint/2010/main" val="9768285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799</Words>
  <Application>Microsoft Office PowerPoint</Application>
  <PresentationFormat>On-screen Show (4:3)</PresentationFormat>
  <Paragraphs>44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Sylvia Plath</vt:lpstr>
      <vt:lpstr>PowerPoint Presentation</vt:lpstr>
      <vt:lpstr>PowerPoint Presentation</vt:lpstr>
      <vt:lpstr>PowerPoint Presentation</vt:lpstr>
      <vt:lpstr>PowerPoint Presentation</vt:lpstr>
      <vt:lpstr>PowerPoint Presentation</vt:lpstr>
      <vt:lpstr>PowerPoint Presentation</vt:lpstr>
      <vt:lpstr>Stanzas 5-9</vt:lpstr>
      <vt:lpstr>PowerPoint Presentation</vt:lpstr>
      <vt:lpstr>PowerPoint Presentation</vt:lpstr>
      <vt:lpstr>PowerPoint Presentation</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Sylvia Plath</dc:title>
  <dc:creator>Ciara</dc:creator>
  <cp:lastModifiedBy>Ciara</cp:lastModifiedBy>
  <cp:revision>9</cp:revision>
  <dcterms:created xsi:type="dcterms:W3CDTF">2012-10-08T10:58:28Z</dcterms:created>
  <dcterms:modified xsi:type="dcterms:W3CDTF">2012-10-09T16:23:53Z</dcterms:modified>
</cp:coreProperties>
</file>