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p:cViewPr varScale="1">
        <p:scale>
          <a:sx n="89" d="100"/>
          <a:sy n="89" d="100"/>
        </p:scale>
        <p:origin x="2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54D832-D9B2-481F-823D-5D9D57CAAC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E"/>
        </a:p>
      </dgm:t>
    </dgm:pt>
    <dgm:pt modelId="{6DDB5F95-B5A8-4F87-8275-6315B28A34CE}">
      <dgm:prSet phldrT="[Text]" custT="1"/>
      <dgm:spPr>
        <a:solidFill>
          <a:schemeClr val="accent2">
            <a:lumMod val="75000"/>
          </a:schemeClr>
        </a:solidFill>
      </dgm:spPr>
      <dgm:t>
        <a:bodyPr/>
        <a:lstStyle/>
        <a:p>
          <a:r>
            <a:rPr lang="en-IE" sz="2800" dirty="0" smtClean="0"/>
            <a:t>Born in 1944 in Dublin. His childhood was divided between Dublin and Mayo where his father worked as  a circuit court judge and his mother was trained as a solicitor.</a:t>
          </a:r>
          <a:endParaRPr lang="en-IE" sz="2800" dirty="0"/>
        </a:p>
      </dgm:t>
    </dgm:pt>
    <dgm:pt modelId="{BD7D040D-59BD-43CF-B55D-02F43723F9B2}" type="parTrans" cxnId="{9B6FD843-8A28-4B1A-8C49-860D0013C25F}">
      <dgm:prSet/>
      <dgm:spPr/>
      <dgm:t>
        <a:bodyPr/>
        <a:lstStyle/>
        <a:p>
          <a:endParaRPr lang="en-IE"/>
        </a:p>
      </dgm:t>
    </dgm:pt>
    <dgm:pt modelId="{741778AD-9018-4F03-A24F-D569586A923F}" type="sibTrans" cxnId="{9B6FD843-8A28-4B1A-8C49-860D0013C25F}">
      <dgm:prSet/>
      <dgm:spPr/>
      <dgm:t>
        <a:bodyPr/>
        <a:lstStyle/>
        <a:p>
          <a:endParaRPr lang="en-IE"/>
        </a:p>
      </dgm:t>
    </dgm:pt>
    <dgm:pt modelId="{50080DAA-1667-4EE2-8B70-FB3DE9D0666E}">
      <dgm:prSet phldrT="[Text]" custT="1"/>
      <dgm:spPr/>
      <dgm:t>
        <a:bodyPr/>
        <a:lstStyle/>
        <a:p>
          <a:r>
            <a:rPr lang="en-IE" sz="2400" dirty="0" smtClean="0"/>
            <a:t>His childhood was characterised by a turbulent relationship with his father who subjected </a:t>
          </a:r>
          <a:r>
            <a:rPr lang="en-IE" sz="2400" dirty="0" err="1" smtClean="0"/>
            <a:t>Durcan</a:t>
          </a:r>
          <a:r>
            <a:rPr lang="en-IE" sz="2400" dirty="0" smtClean="0"/>
            <a:t> to regular beatings for trivial things, in particular his academic performance.  </a:t>
          </a:r>
          <a:endParaRPr lang="en-IE" sz="2400" dirty="0"/>
        </a:p>
      </dgm:t>
    </dgm:pt>
    <dgm:pt modelId="{D82EDD77-512A-4A02-A73D-9E2371979E17}" type="parTrans" cxnId="{FDE0DCEA-9AA7-449B-80ED-8F0D80D9F929}">
      <dgm:prSet/>
      <dgm:spPr/>
      <dgm:t>
        <a:bodyPr/>
        <a:lstStyle/>
        <a:p>
          <a:endParaRPr lang="en-IE"/>
        </a:p>
      </dgm:t>
    </dgm:pt>
    <dgm:pt modelId="{5B18CA83-9724-40E4-9261-8FDA6397CF48}" type="sibTrans" cxnId="{FDE0DCEA-9AA7-449B-80ED-8F0D80D9F929}">
      <dgm:prSet/>
      <dgm:spPr/>
      <dgm:t>
        <a:bodyPr/>
        <a:lstStyle/>
        <a:p>
          <a:endParaRPr lang="en-IE"/>
        </a:p>
      </dgm:t>
    </dgm:pt>
    <dgm:pt modelId="{D00B84C8-993E-4276-AB97-F513E9BB3ACB}">
      <dgm:prSet phldrT="[Text]" custT="1"/>
      <dgm:spPr>
        <a:solidFill>
          <a:schemeClr val="accent2">
            <a:lumMod val="75000"/>
          </a:schemeClr>
        </a:solidFill>
      </dgm:spPr>
      <dgm:t>
        <a:bodyPr/>
        <a:lstStyle/>
        <a:p>
          <a:r>
            <a:rPr lang="en-IE" sz="2800" dirty="0" smtClean="0"/>
            <a:t>His relationship with his mother was much more gentle and though he believes he was a disappointment to her, she always supported him.</a:t>
          </a:r>
          <a:endParaRPr lang="en-IE" sz="2800" dirty="0"/>
        </a:p>
      </dgm:t>
    </dgm:pt>
    <dgm:pt modelId="{D5286A0D-D02B-4004-AA5F-CC7A2913B33C}" type="parTrans" cxnId="{3F81F967-140C-4752-A4CB-6A48697EE332}">
      <dgm:prSet/>
      <dgm:spPr/>
      <dgm:t>
        <a:bodyPr/>
        <a:lstStyle/>
        <a:p>
          <a:endParaRPr lang="en-IE"/>
        </a:p>
      </dgm:t>
    </dgm:pt>
    <dgm:pt modelId="{F51C086A-C947-41E8-BFFE-024CAFF33643}" type="sibTrans" cxnId="{3F81F967-140C-4752-A4CB-6A48697EE332}">
      <dgm:prSet/>
      <dgm:spPr/>
      <dgm:t>
        <a:bodyPr/>
        <a:lstStyle/>
        <a:p>
          <a:endParaRPr lang="en-IE"/>
        </a:p>
      </dgm:t>
    </dgm:pt>
    <dgm:pt modelId="{12FEECDC-123C-48D8-9D99-6D9A1753C803}">
      <dgm:prSet phldrT="[Text]" custT="1"/>
      <dgm:spPr/>
      <dgm:t>
        <a:bodyPr/>
        <a:lstStyle/>
        <a:p>
          <a:r>
            <a:rPr lang="en-IE" sz="2400" dirty="0" err="1" smtClean="0"/>
            <a:t>Durcan</a:t>
          </a:r>
          <a:r>
            <a:rPr lang="en-IE" sz="2400" dirty="0" smtClean="0"/>
            <a:t> was an extremely talented young sportsman but at the age of thirteen his sports career was over when he contracted a bone disease</a:t>
          </a:r>
          <a:endParaRPr lang="en-IE" sz="2400" dirty="0"/>
        </a:p>
      </dgm:t>
    </dgm:pt>
    <dgm:pt modelId="{27A0A162-C7FB-4CBB-A4C3-01ECDCC7C7E2}" type="parTrans" cxnId="{C127B3B9-17EA-4C50-9797-F27E7AD242FE}">
      <dgm:prSet/>
      <dgm:spPr/>
      <dgm:t>
        <a:bodyPr/>
        <a:lstStyle/>
        <a:p>
          <a:endParaRPr lang="en-IE"/>
        </a:p>
      </dgm:t>
    </dgm:pt>
    <dgm:pt modelId="{E8B19251-BAAE-41E4-BB4B-57872C31180B}" type="sibTrans" cxnId="{C127B3B9-17EA-4C50-9797-F27E7AD242FE}">
      <dgm:prSet/>
      <dgm:spPr/>
      <dgm:t>
        <a:bodyPr/>
        <a:lstStyle/>
        <a:p>
          <a:endParaRPr lang="en-IE"/>
        </a:p>
      </dgm:t>
    </dgm:pt>
    <dgm:pt modelId="{C244366A-48CB-4041-9A3E-E1D560C152C4}" type="pres">
      <dgm:prSet presAssocID="{0754D832-D9B2-481F-823D-5D9D57CAACDE}" presName="linear" presStyleCnt="0">
        <dgm:presLayoutVars>
          <dgm:animLvl val="lvl"/>
          <dgm:resizeHandles val="exact"/>
        </dgm:presLayoutVars>
      </dgm:prSet>
      <dgm:spPr/>
      <dgm:t>
        <a:bodyPr/>
        <a:lstStyle/>
        <a:p>
          <a:endParaRPr lang="en-IE"/>
        </a:p>
      </dgm:t>
    </dgm:pt>
    <dgm:pt modelId="{C77D90B7-1C29-4EFD-90C0-F668E9F3B909}" type="pres">
      <dgm:prSet presAssocID="{6DDB5F95-B5A8-4F87-8275-6315B28A34CE}" presName="parentText" presStyleLbl="node1" presStyleIdx="0" presStyleCnt="2" custScaleY="96013" custLinFactNeighborX="-214" custLinFactNeighborY="-16925">
        <dgm:presLayoutVars>
          <dgm:chMax val="0"/>
          <dgm:bulletEnabled val="1"/>
        </dgm:presLayoutVars>
      </dgm:prSet>
      <dgm:spPr/>
      <dgm:t>
        <a:bodyPr/>
        <a:lstStyle/>
        <a:p>
          <a:endParaRPr lang="en-IE"/>
        </a:p>
      </dgm:t>
    </dgm:pt>
    <dgm:pt modelId="{035B5FAE-9A9E-4C14-BC4B-02842566E293}" type="pres">
      <dgm:prSet presAssocID="{6DDB5F95-B5A8-4F87-8275-6315B28A34CE}" presName="childText" presStyleLbl="revTx" presStyleIdx="0" presStyleCnt="2" custScaleY="106517" custLinFactNeighborX="-110" custLinFactNeighborY="-2381">
        <dgm:presLayoutVars>
          <dgm:bulletEnabled val="1"/>
        </dgm:presLayoutVars>
      </dgm:prSet>
      <dgm:spPr/>
      <dgm:t>
        <a:bodyPr/>
        <a:lstStyle/>
        <a:p>
          <a:endParaRPr lang="en-IE"/>
        </a:p>
      </dgm:t>
    </dgm:pt>
    <dgm:pt modelId="{E013AF1C-A58F-4C88-AEB7-D294D7B12F4A}" type="pres">
      <dgm:prSet presAssocID="{D00B84C8-993E-4276-AB97-F513E9BB3ACB}" presName="parentText" presStyleLbl="node1" presStyleIdx="1" presStyleCnt="2" custScaleY="98988">
        <dgm:presLayoutVars>
          <dgm:chMax val="0"/>
          <dgm:bulletEnabled val="1"/>
        </dgm:presLayoutVars>
      </dgm:prSet>
      <dgm:spPr/>
      <dgm:t>
        <a:bodyPr/>
        <a:lstStyle/>
        <a:p>
          <a:endParaRPr lang="en-IE"/>
        </a:p>
      </dgm:t>
    </dgm:pt>
    <dgm:pt modelId="{BF192C7C-FD66-4E3C-87DC-942BB21DE7F9}" type="pres">
      <dgm:prSet presAssocID="{D00B84C8-993E-4276-AB97-F513E9BB3ACB}" presName="childText" presStyleLbl="revTx" presStyleIdx="1" presStyleCnt="2" custScaleY="80367">
        <dgm:presLayoutVars>
          <dgm:bulletEnabled val="1"/>
        </dgm:presLayoutVars>
      </dgm:prSet>
      <dgm:spPr/>
      <dgm:t>
        <a:bodyPr/>
        <a:lstStyle/>
        <a:p>
          <a:endParaRPr lang="en-IE"/>
        </a:p>
      </dgm:t>
    </dgm:pt>
  </dgm:ptLst>
  <dgm:cxnLst>
    <dgm:cxn modelId="{E9B2664B-2B82-42F7-A23A-584E091795EA}" type="presOf" srcId="{12FEECDC-123C-48D8-9D99-6D9A1753C803}" destId="{BF192C7C-FD66-4E3C-87DC-942BB21DE7F9}" srcOrd="0" destOrd="0" presId="urn:microsoft.com/office/officeart/2005/8/layout/vList2"/>
    <dgm:cxn modelId="{C127B3B9-17EA-4C50-9797-F27E7AD242FE}" srcId="{D00B84C8-993E-4276-AB97-F513E9BB3ACB}" destId="{12FEECDC-123C-48D8-9D99-6D9A1753C803}" srcOrd="0" destOrd="0" parTransId="{27A0A162-C7FB-4CBB-A4C3-01ECDCC7C7E2}" sibTransId="{E8B19251-BAAE-41E4-BB4B-57872C31180B}"/>
    <dgm:cxn modelId="{3F81F967-140C-4752-A4CB-6A48697EE332}" srcId="{0754D832-D9B2-481F-823D-5D9D57CAACDE}" destId="{D00B84C8-993E-4276-AB97-F513E9BB3ACB}" srcOrd="1" destOrd="0" parTransId="{D5286A0D-D02B-4004-AA5F-CC7A2913B33C}" sibTransId="{F51C086A-C947-41E8-BFFE-024CAFF33643}"/>
    <dgm:cxn modelId="{19DE389C-38FD-4A10-B12C-EBAF8434C8A0}" type="presOf" srcId="{0754D832-D9B2-481F-823D-5D9D57CAACDE}" destId="{C244366A-48CB-4041-9A3E-E1D560C152C4}" srcOrd="0" destOrd="0" presId="urn:microsoft.com/office/officeart/2005/8/layout/vList2"/>
    <dgm:cxn modelId="{9B6FD843-8A28-4B1A-8C49-860D0013C25F}" srcId="{0754D832-D9B2-481F-823D-5D9D57CAACDE}" destId="{6DDB5F95-B5A8-4F87-8275-6315B28A34CE}" srcOrd="0" destOrd="0" parTransId="{BD7D040D-59BD-43CF-B55D-02F43723F9B2}" sibTransId="{741778AD-9018-4F03-A24F-D569586A923F}"/>
    <dgm:cxn modelId="{FDE0DCEA-9AA7-449B-80ED-8F0D80D9F929}" srcId="{6DDB5F95-B5A8-4F87-8275-6315B28A34CE}" destId="{50080DAA-1667-4EE2-8B70-FB3DE9D0666E}" srcOrd="0" destOrd="0" parTransId="{D82EDD77-512A-4A02-A73D-9E2371979E17}" sibTransId="{5B18CA83-9724-40E4-9261-8FDA6397CF48}"/>
    <dgm:cxn modelId="{B7017675-74AA-46AD-9A0A-A50AF0DECB54}" type="presOf" srcId="{D00B84C8-993E-4276-AB97-F513E9BB3ACB}" destId="{E013AF1C-A58F-4C88-AEB7-D294D7B12F4A}" srcOrd="0" destOrd="0" presId="urn:microsoft.com/office/officeart/2005/8/layout/vList2"/>
    <dgm:cxn modelId="{E04553B2-3EB7-488E-82A1-C18C61CF40AD}" type="presOf" srcId="{50080DAA-1667-4EE2-8B70-FB3DE9D0666E}" destId="{035B5FAE-9A9E-4C14-BC4B-02842566E293}" srcOrd="0" destOrd="0" presId="urn:microsoft.com/office/officeart/2005/8/layout/vList2"/>
    <dgm:cxn modelId="{ACE30CA6-FAB4-4610-A6C1-88F87FE64FE2}" type="presOf" srcId="{6DDB5F95-B5A8-4F87-8275-6315B28A34CE}" destId="{C77D90B7-1C29-4EFD-90C0-F668E9F3B909}" srcOrd="0" destOrd="0" presId="urn:microsoft.com/office/officeart/2005/8/layout/vList2"/>
    <dgm:cxn modelId="{4D5052A0-FE81-4748-A181-4833D54E5C02}" type="presParOf" srcId="{C244366A-48CB-4041-9A3E-E1D560C152C4}" destId="{C77D90B7-1C29-4EFD-90C0-F668E9F3B909}" srcOrd="0" destOrd="0" presId="urn:microsoft.com/office/officeart/2005/8/layout/vList2"/>
    <dgm:cxn modelId="{1B6D8379-C725-4AF8-A894-ED9FC20EA9D1}" type="presParOf" srcId="{C244366A-48CB-4041-9A3E-E1D560C152C4}" destId="{035B5FAE-9A9E-4C14-BC4B-02842566E293}" srcOrd="1" destOrd="0" presId="urn:microsoft.com/office/officeart/2005/8/layout/vList2"/>
    <dgm:cxn modelId="{286A6A15-1440-4027-B276-65F940D81E08}" type="presParOf" srcId="{C244366A-48CB-4041-9A3E-E1D560C152C4}" destId="{E013AF1C-A58F-4C88-AEB7-D294D7B12F4A}" srcOrd="2" destOrd="0" presId="urn:microsoft.com/office/officeart/2005/8/layout/vList2"/>
    <dgm:cxn modelId="{029A3BC9-B4C9-4886-8820-AAC8A5C360CE}" type="presParOf" srcId="{C244366A-48CB-4041-9A3E-E1D560C152C4}" destId="{BF192C7C-FD66-4E3C-87DC-942BB21DE7F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D90B7-1C29-4EFD-90C0-F668E9F3B909}">
      <dsp:nvSpPr>
        <dsp:cNvPr id="0" name=""/>
        <dsp:cNvSpPr/>
      </dsp:nvSpPr>
      <dsp:spPr>
        <a:xfrm>
          <a:off x="0" y="0"/>
          <a:ext cx="7851940" cy="1842297"/>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IE" sz="2800" kern="1200" dirty="0" smtClean="0"/>
            <a:t>Born in 1944 in Dublin. His childhood was divided between Dublin and Mayo where his father worked as  a circuit court judge and his mother was trained as a solicitor.</a:t>
          </a:r>
          <a:endParaRPr lang="en-IE" sz="2800" kern="1200" dirty="0"/>
        </a:p>
      </dsp:txBody>
      <dsp:txXfrm>
        <a:off x="89934" y="89934"/>
        <a:ext cx="7672072" cy="1662429"/>
      </dsp:txXfrm>
    </dsp:sp>
    <dsp:sp modelId="{035B5FAE-9A9E-4C14-BC4B-02842566E293}">
      <dsp:nvSpPr>
        <dsp:cNvPr id="0" name=""/>
        <dsp:cNvSpPr/>
      </dsp:nvSpPr>
      <dsp:spPr>
        <a:xfrm>
          <a:off x="0" y="1877866"/>
          <a:ext cx="7851940" cy="1499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9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IE" sz="2400" kern="1200" dirty="0" smtClean="0"/>
            <a:t>His childhood was characterised by a turbulent relationship with his father who subjected </a:t>
          </a:r>
          <a:r>
            <a:rPr lang="en-IE" sz="2400" kern="1200" dirty="0" err="1" smtClean="0"/>
            <a:t>Durcan</a:t>
          </a:r>
          <a:r>
            <a:rPr lang="en-IE" sz="2400" kern="1200" dirty="0" smtClean="0"/>
            <a:t> to regular beatings for trivial things, in particular his academic performance.  </a:t>
          </a:r>
          <a:endParaRPr lang="en-IE" sz="2400" kern="1200" dirty="0"/>
        </a:p>
      </dsp:txBody>
      <dsp:txXfrm>
        <a:off x="0" y="1877866"/>
        <a:ext cx="7851940" cy="1499333"/>
      </dsp:txXfrm>
    </dsp:sp>
    <dsp:sp modelId="{E013AF1C-A58F-4C88-AEB7-D294D7B12F4A}">
      <dsp:nvSpPr>
        <dsp:cNvPr id="0" name=""/>
        <dsp:cNvSpPr/>
      </dsp:nvSpPr>
      <dsp:spPr>
        <a:xfrm>
          <a:off x="0" y="3422886"/>
          <a:ext cx="7851940" cy="1899381"/>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IE" sz="2800" kern="1200" dirty="0" smtClean="0"/>
            <a:t>His relationship with his mother was much more gentle and though he believes he was a disappointment to her, she always supported him.</a:t>
          </a:r>
          <a:endParaRPr lang="en-IE" sz="2800" kern="1200" dirty="0"/>
        </a:p>
      </dsp:txBody>
      <dsp:txXfrm>
        <a:off x="92720" y="3515606"/>
        <a:ext cx="7666500" cy="1713941"/>
      </dsp:txXfrm>
    </dsp:sp>
    <dsp:sp modelId="{BF192C7C-FD66-4E3C-87DC-942BB21DE7F9}">
      <dsp:nvSpPr>
        <dsp:cNvPr id="0" name=""/>
        <dsp:cNvSpPr/>
      </dsp:nvSpPr>
      <dsp:spPr>
        <a:xfrm>
          <a:off x="0" y="5322268"/>
          <a:ext cx="7851940" cy="682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9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IE" sz="2400" kern="1200" dirty="0" err="1" smtClean="0"/>
            <a:t>Durcan</a:t>
          </a:r>
          <a:r>
            <a:rPr lang="en-IE" sz="2400" kern="1200" dirty="0" smtClean="0"/>
            <a:t> was an extremely talented young sportsman but at the age of thirteen his sports career was over when he contracted a bone disease</a:t>
          </a:r>
          <a:endParaRPr lang="en-IE" sz="2400" kern="1200" dirty="0"/>
        </a:p>
      </dsp:txBody>
      <dsp:txXfrm>
        <a:off x="0" y="5322268"/>
        <a:ext cx="7851940" cy="6820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62EF84A-EF76-42CC-961D-7E28A03BEA7B}" type="datetimeFigureOut">
              <a:rPr lang="en-IE" smtClean="0"/>
              <a:t>08/02/2017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200459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62EF84A-EF76-42CC-961D-7E28A03BEA7B}" type="datetimeFigureOut">
              <a:rPr lang="en-IE" smtClean="0"/>
              <a:t>08/02/2017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385994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62EF84A-EF76-42CC-961D-7E28A03BEA7B}" type="datetimeFigureOut">
              <a:rPr lang="en-IE" smtClean="0"/>
              <a:t>08/02/2017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99802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62EF84A-EF76-42CC-961D-7E28A03BEA7B}" type="datetimeFigureOut">
              <a:rPr lang="en-IE" smtClean="0"/>
              <a:t>08/02/2017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153162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EF84A-EF76-42CC-961D-7E28A03BEA7B}" type="datetimeFigureOut">
              <a:rPr lang="en-IE" smtClean="0"/>
              <a:t>08/02/2017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338751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62EF84A-EF76-42CC-961D-7E28A03BEA7B}" type="datetimeFigureOut">
              <a:rPr lang="en-IE" smtClean="0"/>
              <a:t>08/02/2017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2921926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62EF84A-EF76-42CC-961D-7E28A03BEA7B}" type="datetimeFigureOut">
              <a:rPr lang="en-IE" smtClean="0"/>
              <a:t>08/02/2017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382191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62EF84A-EF76-42CC-961D-7E28A03BEA7B}" type="datetimeFigureOut">
              <a:rPr lang="en-IE" smtClean="0"/>
              <a:t>08/02/2017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223427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EF84A-EF76-42CC-961D-7E28A03BEA7B}" type="datetimeFigureOut">
              <a:rPr lang="en-IE" smtClean="0"/>
              <a:t>08/02/2017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112247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EF84A-EF76-42CC-961D-7E28A03BEA7B}" type="datetimeFigureOut">
              <a:rPr lang="en-IE" smtClean="0"/>
              <a:t>08/02/2017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251569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EF84A-EF76-42CC-961D-7E28A03BEA7B}" type="datetimeFigureOut">
              <a:rPr lang="en-IE" smtClean="0"/>
              <a:t>08/02/2017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953E3A-A56A-4204-B376-7447B81461C3}" type="slidenum">
              <a:rPr lang="en-IE" smtClean="0"/>
              <a:t>‹#›</a:t>
            </a:fld>
            <a:endParaRPr lang="en-IE"/>
          </a:p>
        </p:txBody>
      </p:sp>
    </p:spTree>
    <p:extLst>
      <p:ext uri="{BB962C8B-B14F-4D97-AF65-F5344CB8AC3E}">
        <p14:creationId xmlns:p14="http://schemas.microsoft.com/office/powerpoint/2010/main" val="422903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EF84A-EF76-42CC-961D-7E28A03BEA7B}" type="datetimeFigureOut">
              <a:rPr lang="en-IE" smtClean="0"/>
              <a:t>08/02/2017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53E3A-A56A-4204-B376-7447B81461C3}" type="slidenum">
              <a:rPr lang="en-IE" smtClean="0"/>
              <a:t>‹#›</a:t>
            </a:fld>
            <a:endParaRPr lang="en-IE"/>
          </a:p>
        </p:txBody>
      </p:sp>
    </p:spTree>
    <p:extLst>
      <p:ext uri="{BB962C8B-B14F-4D97-AF65-F5344CB8AC3E}">
        <p14:creationId xmlns:p14="http://schemas.microsoft.com/office/powerpoint/2010/main" val="80378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Paul </a:t>
            </a:r>
            <a:r>
              <a:rPr lang="en-IE" dirty="0" err="1" smtClean="0"/>
              <a:t>Durcan</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56290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3100" y="114300"/>
            <a:ext cx="4672013" cy="1273175"/>
          </a:xfrm>
        </p:spPr>
        <p:txBody>
          <a:bodyPr>
            <a:normAutofit fontScale="90000"/>
          </a:bodyPr>
          <a:lstStyle/>
          <a:p>
            <a:pPr eaLnBrk="1" fontAlgn="auto" hangingPunct="1">
              <a:spcAft>
                <a:spcPts val="0"/>
              </a:spcAft>
              <a:defRPr/>
            </a:pPr>
            <a:r>
              <a:rPr lang="en-IE" dirty="0" smtClean="0">
                <a:solidFill>
                  <a:schemeClr val="tx1">
                    <a:lumMod val="95000"/>
                    <a:lumOff val="5000"/>
                  </a:schemeClr>
                </a:solidFill>
              </a:rPr>
              <a:t>Paul </a:t>
            </a:r>
            <a:r>
              <a:rPr lang="en-IE" dirty="0" err="1" smtClean="0">
                <a:solidFill>
                  <a:schemeClr val="tx1">
                    <a:lumMod val="95000"/>
                    <a:lumOff val="5000"/>
                  </a:schemeClr>
                </a:solidFill>
              </a:rPr>
              <a:t>durcan</a:t>
            </a:r>
            <a:r>
              <a:rPr lang="en-IE" dirty="0" smtClean="0">
                <a:solidFill>
                  <a:schemeClr val="tx1">
                    <a:lumMod val="95000"/>
                    <a:lumOff val="5000"/>
                  </a:schemeClr>
                </a:solidFill>
              </a:rPr>
              <a:t>: Biography</a:t>
            </a:r>
            <a:endParaRPr lang="en-IE" dirty="0">
              <a:solidFill>
                <a:schemeClr val="tx1">
                  <a:lumMod val="95000"/>
                  <a:lumOff val="5000"/>
                </a:scheme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78825672"/>
              </p:ext>
            </p:extLst>
          </p:nvPr>
        </p:nvGraphicFramePr>
        <p:xfrm>
          <a:off x="346485" y="331075"/>
          <a:ext cx="7851940" cy="6085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6" name="Picture 5"/>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104188" y="1387475"/>
            <a:ext cx="390842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983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7800"/>
            <a:ext cx="10363200" cy="833438"/>
          </a:xfrm>
        </p:spPr>
        <p:txBody>
          <a:bodyPr/>
          <a:lstStyle/>
          <a:p>
            <a:pPr algn="ctr" eaLnBrk="1" fontAlgn="auto" hangingPunct="1">
              <a:spcAft>
                <a:spcPts val="0"/>
              </a:spcAft>
              <a:defRPr/>
            </a:pPr>
            <a:r>
              <a:rPr lang="en-IE" dirty="0">
                <a:solidFill>
                  <a:schemeClr val="tx1">
                    <a:lumMod val="95000"/>
                    <a:lumOff val="5000"/>
                  </a:schemeClr>
                </a:solidFill>
              </a:rPr>
              <a:t>Paul </a:t>
            </a:r>
            <a:r>
              <a:rPr lang="en-IE" dirty="0" err="1" smtClean="0">
                <a:solidFill>
                  <a:schemeClr val="tx1">
                    <a:lumMod val="95000"/>
                    <a:lumOff val="5000"/>
                  </a:schemeClr>
                </a:solidFill>
              </a:rPr>
              <a:t>D</a:t>
            </a:r>
            <a:r>
              <a:rPr lang="en-IE" smtClean="0">
                <a:solidFill>
                  <a:schemeClr val="tx1">
                    <a:lumMod val="95000"/>
                    <a:lumOff val="5000"/>
                  </a:schemeClr>
                </a:solidFill>
              </a:rPr>
              <a:t>urcan</a:t>
            </a:r>
            <a:r>
              <a:rPr lang="en-IE" dirty="0">
                <a:solidFill>
                  <a:schemeClr val="tx1">
                    <a:lumMod val="95000"/>
                    <a:lumOff val="5000"/>
                  </a:schemeClr>
                </a:solidFill>
              </a:rPr>
              <a:t>: Biography</a:t>
            </a:r>
          </a:p>
        </p:txBody>
      </p:sp>
      <p:sp>
        <p:nvSpPr>
          <p:cNvPr id="10243" name="Content Placeholder 2"/>
          <p:cNvSpPr>
            <a:spLocks noGrp="1"/>
          </p:cNvSpPr>
          <p:nvPr>
            <p:ph idx="1"/>
          </p:nvPr>
        </p:nvSpPr>
        <p:spPr/>
        <p:txBody>
          <a:bodyPr/>
          <a:lstStyle/>
          <a:p>
            <a:pPr eaLnBrk="1" hangingPunct="1">
              <a:spcAft>
                <a:spcPct val="0"/>
              </a:spcAft>
            </a:pPr>
            <a:endParaRPr lang="en-IE" altLang="en-US" smtClean="0"/>
          </a:p>
          <a:p>
            <a:pPr eaLnBrk="1" hangingPunct="1">
              <a:spcAft>
                <a:spcPct val="0"/>
              </a:spcAft>
            </a:pPr>
            <a:endParaRPr lang="en-IE" altLang="en-US" smtClean="0"/>
          </a:p>
        </p:txBody>
      </p:sp>
      <p:sp>
        <p:nvSpPr>
          <p:cNvPr id="4" name="Rounded Rectangle 3"/>
          <p:cNvSpPr/>
          <p:nvPr/>
        </p:nvSpPr>
        <p:spPr>
          <a:xfrm>
            <a:off x="2881313" y="1011238"/>
            <a:ext cx="9310687" cy="2852737"/>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E" sz="2800" dirty="0" err="1"/>
              <a:t>Durcan</a:t>
            </a:r>
            <a:r>
              <a:rPr lang="en-IE" sz="2800" dirty="0"/>
              <a:t> maintains that he did not suffer from mental illness as his family alleged. However he says he has suffered from depression and insomnia ever since the ECT treatments. He said "Here were these authoritarian, cocky middle-aged men telling me they knew everything about me.   "They could inject electricity and gas into you so as to make you conform."</a:t>
            </a:r>
          </a:p>
        </p:txBody>
      </p:sp>
      <p:sp>
        <p:nvSpPr>
          <p:cNvPr id="5" name="Rounded Rectangle 4"/>
          <p:cNvSpPr/>
          <p:nvPr/>
        </p:nvSpPr>
        <p:spPr>
          <a:xfrm>
            <a:off x="2881313" y="4198938"/>
            <a:ext cx="9310687" cy="238601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E" sz="2800" dirty="0"/>
              <a:t>In 1965 </a:t>
            </a:r>
            <a:r>
              <a:rPr lang="en-IE" sz="2800" dirty="0" err="1"/>
              <a:t>Durcan</a:t>
            </a:r>
            <a:r>
              <a:rPr lang="en-IE" sz="2800" dirty="0"/>
              <a:t> fled hospital and made his way to London where he became friendly with the poet Patrick Kavanagh. Kavanagh became a surrogate father for </a:t>
            </a:r>
            <a:r>
              <a:rPr lang="en-IE" sz="2800" dirty="0" err="1"/>
              <a:t>Durcan</a:t>
            </a:r>
            <a:r>
              <a:rPr lang="en-IE" sz="2800" dirty="0"/>
              <a:t> and he saw him almost every day. </a:t>
            </a:r>
          </a:p>
        </p:txBody>
      </p:sp>
      <p:pic>
        <p:nvPicPr>
          <p:cNvPr id="1024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4163" y="598488"/>
            <a:ext cx="2301875" cy="597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183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7800"/>
            <a:ext cx="10363200" cy="833438"/>
          </a:xfrm>
        </p:spPr>
        <p:txBody>
          <a:bodyPr/>
          <a:lstStyle/>
          <a:p>
            <a:pPr eaLnBrk="1" fontAlgn="auto" hangingPunct="1">
              <a:spcAft>
                <a:spcPts val="0"/>
              </a:spcAft>
              <a:defRPr/>
            </a:pPr>
            <a:r>
              <a:rPr lang="en-IE" dirty="0">
                <a:solidFill>
                  <a:schemeClr val="tx1">
                    <a:lumMod val="95000"/>
                    <a:lumOff val="5000"/>
                  </a:schemeClr>
                </a:solidFill>
              </a:rPr>
              <a:t>Paul </a:t>
            </a:r>
            <a:r>
              <a:rPr lang="en-IE" dirty="0" err="1">
                <a:solidFill>
                  <a:schemeClr val="tx1">
                    <a:lumMod val="95000"/>
                    <a:lumOff val="5000"/>
                  </a:schemeClr>
                </a:solidFill>
              </a:rPr>
              <a:t>durcan</a:t>
            </a:r>
            <a:r>
              <a:rPr lang="en-IE" dirty="0">
                <a:solidFill>
                  <a:schemeClr val="tx1">
                    <a:lumMod val="95000"/>
                    <a:lumOff val="5000"/>
                  </a:schemeClr>
                </a:solidFill>
              </a:rPr>
              <a:t>: Biography</a:t>
            </a:r>
          </a:p>
        </p:txBody>
      </p:sp>
      <p:sp>
        <p:nvSpPr>
          <p:cNvPr id="11267" name="Content Placeholder 2"/>
          <p:cNvSpPr>
            <a:spLocks noGrp="1"/>
          </p:cNvSpPr>
          <p:nvPr>
            <p:ph idx="1"/>
          </p:nvPr>
        </p:nvSpPr>
        <p:spPr/>
        <p:txBody>
          <a:bodyPr/>
          <a:lstStyle/>
          <a:p>
            <a:pPr eaLnBrk="1" hangingPunct="1">
              <a:spcAft>
                <a:spcPct val="0"/>
              </a:spcAft>
            </a:pPr>
            <a:endParaRPr lang="en-IE" altLang="en-US" smtClean="0"/>
          </a:p>
          <a:p>
            <a:pPr eaLnBrk="1" hangingPunct="1">
              <a:spcAft>
                <a:spcPct val="0"/>
              </a:spcAft>
            </a:pPr>
            <a:endParaRPr lang="en-IE" altLang="en-US" smtClean="0"/>
          </a:p>
        </p:txBody>
      </p:sp>
      <p:sp>
        <p:nvSpPr>
          <p:cNvPr id="4" name="Rounded Rectangle 3"/>
          <p:cNvSpPr/>
          <p:nvPr/>
        </p:nvSpPr>
        <p:spPr>
          <a:xfrm>
            <a:off x="358775" y="1230313"/>
            <a:ext cx="11474450" cy="238601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E" sz="2800" dirty="0"/>
              <a:t>His first collection of poetry </a:t>
            </a:r>
            <a:r>
              <a:rPr lang="en-IE" sz="2800" i="1" dirty="0" err="1"/>
              <a:t>Endsville</a:t>
            </a:r>
            <a:r>
              <a:rPr lang="en-IE" sz="2800" i="1" dirty="0"/>
              <a:t>, </a:t>
            </a:r>
            <a:r>
              <a:rPr lang="en-IE" sz="2800" dirty="0"/>
              <a:t>which he co-authored with Brian Lynch, was published in 1967. Soon after, </a:t>
            </a:r>
            <a:r>
              <a:rPr lang="en-IE" sz="2800" dirty="0" err="1"/>
              <a:t>Durcan</a:t>
            </a:r>
            <a:r>
              <a:rPr lang="en-IE" sz="2800" dirty="0"/>
              <a:t> met Nessa O’Neill at a wedding Kavanagh had invited him to. They were later married and had two daughters before returning to Ireland in 1970.</a:t>
            </a:r>
          </a:p>
        </p:txBody>
      </p:sp>
      <p:sp>
        <p:nvSpPr>
          <p:cNvPr id="5" name="Rounded Rectangle 4"/>
          <p:cNvSpPr/>
          <p:nvPr/>
        </p:nvSpPr>
        <p:spPr>
          <a:xfrm>
            <a:off x="358775" y="3967163"/>
            <a:ext cx="11474450" cy="238601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E" sz="2800" dirty="0" err="1"/>
              <a:t>Durcan</a:t>
            </a:r>
            <a:r>
              <a:rPr lang="en-IE" sz="2800" dirty="0"/>
              <a:t> went back to education, studying archaeology and medieval history at UCC after reportedly being informed by the English department he did not understand English or poetry and </a:t>
            </a:r>
            <a:r>
              <a:rPr lang="en-IE" sz="2800" i="1" dirty="0"/>
              <a:t>“had no future in it”</a:t>
            </a:r>
            <a:r>
              <a:rPr lang="en-IE" sz="2800" dirty="0"/>
              <a:t>. </a:t>
            </a:r>
            <a:r>
              <a:rPr lang="en-IE" sz="2800" dirty="0" err="1"/>
              <a:t>Durcan</a:t>
            </a:r>
            <a:r>
              <a:rPr lang="en-IE" sz="2800" dirty="0"/>
              <a:t> describes this as </a:t>
            </a:r>
            <a:r>
              <a:rPr lang="en-IE" sz="2800" i="1" dirty="0"/>
              <a:t>“one of the most traumatic moments”</a:t>
            </a:r>
            <a:r>
              <a:rPr lang="en-IE" sz="2800" dirty="0"/>
              <a:t> of his life. </a:t>
            </a:r>
          </a:p>
        </p:txBody>
      </p:sp>
    </p:spTree>
    <p:extLst>
      <p:ext uri="{BB962C8B-B14F-4D97-AF65-F5344CB8AC3E}">
        <p14:creationId xmlns:p14="http://schemas.microsoft.com/office/powerpoint/2010/main" val="1271693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7800"/>
            <a:ext cx="6038850" cy="833438"/>
          </a:xfrm>
        </p:spPr>
        <p:txBody>
          <a:bodyPr/>
          <a:lstStyle/>
          <a:p>
            <a:pPr eaLnBrk="1" fontAlgn="auto" hangingPunct="1">
              <a:spcAft>
                <a:spcPts val="0"/>
              </a:spcAft>
              <a:defRPr/>
            </a:pPr>
            <a:r>
              <a:rPr lang="en-IE" dirty="0">
                <a:solidFill>
                  <a:schemeClr val="tx1">
                    <a:lumMod val="95000"/>
                    <a:lumOff val="5000"/>
                  </a:schemeClr>
                </a:solidFill>
              </a:rPr>
              <a:t>Paul </a:t>
            </a:r>
            <a:r>
              <a:rPr lang="en-IE" dirty="0" err="1">
                <a:solidFill>
                  <a:schemeClr val="tx1">
                    <a:lumMod val="95000"/>
                    <a:lumOff val="5000"/>
                  </a:schemeClr>
                </a:solidFill>
              </a:rPr>
              <a:t>durcan</a:t>
            </a:r>
            <a:r>
              <a:rPr lang="en-IE" dirty="0">
                <a:solidFill>
                  <a:schemeClr val="tx1">
                    <a:lumMod val="95000"/>
                    <a:lumOff val="5000"/>
                  </a:schemeClr>
                </a:solidFill>
              </a:rPr>
              <a:t>: Biography</a:t>
            </a:r>
          </a:p>
        </p:txBody>
      </p:sp>
      <p:sp>
        <p:nvSpPr>
          <p:cNvPr id="12291" name="Content Placeholder 2"/>
          <p:cNvSpPr>
            <a:spLocks noGrp="1"/>
          </p:cNvSpPr>
          <p:nvPr>
            <p:ph idx="1"/>
          </p:nvPr>
        </p:nvSpPr>
        <p:spPr/>
        <p:txBody>
          <a:bodyPr/>
          <a:lstStyle/>
          <a:p>
            <a:pPr eaLnBrk="1" hangingPunct="1">
              <a:spcAft>
                <a:spcPct val="0"/>
              </a:spcAft>
            </a:pPr>
            <a:endParaRPr lang="en-IE" altLang="en-US" smtClean="0"/>
          </a:p>
          <a:p>
            <a:pPr eaLnBrk="1" hangingPunct="1">
              <a:spcAft>
                <a:spcPct val="0"/>
              </a:spcAft>
            </a:pPr>
            <a:endParaRPr lang="en-IE" altLang="en-US" smtClean="0"/>
          </a:p>
        </p:txBody>
      </p:sp>
      <p:sp>
        <p:nvSpPr>
          <p:cNvPr id="4" name="Rounded Rectangle 3"/>
          <p:cNvSpPr/>
          <p:nvPr/>
        </p:nvSpPr>
        <p:spPr>
          <a:xfrm>
            <a:off x="358775" y="1230313"/>
            <a:ext cx="7288213" cy="238601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E" sz="2800" dirty="0"/>
              <a:t>He carried on writing, despite the lack of encouragement, and received first class honours in his degree as well as the Patrick Kavanagh Poetry Award in 1974.</a:t>
            </a:r>
          </a:p>
        </p:txBody>
      </p:sp>
      <p:sp>
        <p:nvSpPr>
          <p:cNvPr id="5" name="Rounded Rectangle 4"/>
          <p:cNvSpPr/>
          <p:nvPr/>
        </p:nvSpPr>
        <p:spPr>
          <a:xfrm>
            <a:off x="358775" y="4079875"/>
            <a:ext cx="11474450" cy="238442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E" sz="2800" dirty="0"/>
              <a:t>In 1984 </a:t>
            </a:r>
            <a:r>
              <a:rPr lang="en-IE" sz="2800" dirty="0" err="1"/>
              <a:t>Durcan</a:t>
            </a:r>
            <a:r>
              <a:rPr lang="en-IE" sz="2800" dirty="0"/>
              <a:t> and Nessa decided to end their marriage after sixteen years. This painful and traumatic event is captured in his poetry as his response to his father’s death in 1988. </a:t>
            </a:r>
            <a:r>
              <a:rPr lang="en-IE" sz="2800" dirty="0" err="1"/>
              <a:t>Durcan’s</a:t>
            </a:r>
            <a:r>
              <a:rPr lang="en-IE" sz="2800" dirty="0"/>
              <a:t> poetry deals with themes of love, marriage, family and Ireland and its history. </a:t>
            </a:r>
          </a:p>
        </p:txBody>
      </p:sp>
      <p:pic>
        <p:nvPicPr>
          <p:cNvPr id="1229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61313" y="177800"/>
            <a:ext cx="3871912" cy="37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815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Paul Durcan</vt:lpstr>
      <vt:lpstr>Paul durcan: Biography</vt:lpstr>
      <vt:lpstr>Paul Durcan: Biography</vt:lpstr>
      <vt:lpstr>Paul durcan: Biography</vt:lpstr>
      <vt:lpstr>Paul durcan: Biography</vt:lpstr>
    </vt:vector>
  </TitlesOfParts>
  <Company>CMETB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Durcan</dc:title>
  <dc:creator>Liam Cooke</dc:creator>
  <cp:lastModifiedBy>Liam Cooke</cp:lastModifiedBy>
  <cp:revision>1</cp:revision>
  <dcterms:created xsi:type="dcterms:W3CDTF">2017-02-08T20:20:36Z</dcterms:created>
  <dcterms:modified xsi:type="dcterms:W3CDTF">2017-02-08T20:20:47Z</dcterms:modified>
</cp:coreProperties>
</file>