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4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C5DB-ABAE-45B0-9C3C-5B2E5102ADBB}" type="datetimeFigureOut">
              <a:rPr lang="en-IE" smtClean="0"/>
              <a:t>28/01/2016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A534-5794-4E63-8CDA-17B023C5483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35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C5DB-ABAE-45B0-9C3C-5B2E5102ADBB}" type="datetimeFigureOut">
              <a:rPr lang="en-IE" smtClean="0"/>
              <a:t>28/01/2016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A534-5794-4E63-8CDA-17B023C5483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523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C5DB-ABAE-45B0-9C3C-5B2E5102ADBB}" type="datetimeFigureOut">
              <a:rPr lang="en-IE" smtClean="0"/>
              <a:t>28/01/2016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A534-5794-4E63-8CDA-17B023C5483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498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C5DB-ABAE-45B0-9C3C-5B2E5102ADBB}" type="datetimeFigureOut">
              <a:rPr lang="en-IE" smtClean="0"/>
              <a:t>28/01/2016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A534-5794-4E63-8CDA-17B023C5483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069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C5DB-ABAE-45B0-9C3C-5B2E5102ADBB}" type="datetimeFigureOut">
              <a:rPr lang="en-IE" smtClean="0"/>
              <a:t>28/01/2016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A534-5794-4E63-8CDA-17B023C5483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110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C5DB-ABAE-45B0-9C3C-5B2E5102ADBB}" type="datetimeFigureOut">
              <a:rPr lang="en-IE" smtClean="0"/>
              <a:t>28/01/2016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A534-5794-4E63-8CDA-17B023C5483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509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C5DB-ABAE-45B0-9C3C-5B2E5102ADBB}" type="datetimeFigureOut">
              <a:rPr lang="en-IE" smtClean="0"/>
              <a:t>28/01/2016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A534-5794-4E63-8CDA-17B023C5483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964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C5DB-ABAE-45B0-9C3C-5B2E5102ADBB}" type="datetimeFigureOut">
              <a:rPr lang="en-IE" smtClean="0"/>
              <a:t>28/01/2016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A534-5794-4E63-8CDA-17B023C5483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133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C5DB-ABAE-45B0-9C3C-5B2E5102ADBB}" type="datetimeFigureOut">
              <a:rPr lang="en-IE" smtClean="0"/>
              <a:t>28/01/2016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A534-5794-4E63-8CDA-17B023C5483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491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C5DB-ABAE-45B0-9C3C-5B2E5102ADBB}" type="datetimeFigureOut">
              <a:rPr lang="en-IE" smtClean="0"/>
              <a:t>28/01/2016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A534-5794-4E63-8CDA-17B023C5483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4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C5DB-ABAE-45B0-9C3C-5B2E5102ADBB}" type="datetimeFigureOut">
              <a:rPr lang="en-IE" smtClean="0"/>
              <a:t>28/01/2016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A534-5794-4E63-8CDA-17B023C5483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326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2C5DB-ABAE-45B0-9C3C-5B2E5102ADBB}" type="datetimeFigureOut">
              <a:rPr lang="en-IE" smtClean="0"/>
              <a:t>28/01/2016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CA534-5794-4E63-8CDA-17B023C5483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050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5760" y="1124746"/>
            <a:ext cx="4176464" cy="556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63552" y="188641"/>
            <a:ext cx="76328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b="1" dirty="0"/>
              <a:t>Who is this statue of?  </a:t>
            </a:r>
            <a:endParaRPr lang="he-IL" sz="4800" b="1" dirty="0"/>
          </a:p>
        </p:txBody>
      </p:sp>
    </p:spTree>
    <p:extLst>
      <p:ext uri="{BB962C8B-B14F-4D97-AF65-F5344CB8AC3E}">
        <p14:creationId xmlns:p14="http://schemas.microsoft.com/office/powerpoint/2010/main" val="3816755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2088232"/>
          </a:xfrm>
        </p:spPr>
        <p:txBody>
          <a:bodyPr>
            <a:noAutofit/>
          </a:bodyPr>
          <a:lstStyle/>
          <a:p>
            <a:pPr rtl="0"/>
            <a:r>
              <a:rPr lang="he-IL" dirty="0" smtClean="0"/>
              <a:t> </a:t>
            </a:r>
            <a:r>
              <a:rPr lang="en-US" b="1" dirty="0" smtClean="0"/>
              <a:t>On the other hand, a different culture warned against the use of statues and pictures for worship 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64904"/>
            <a:ext cx="8229600" cy="4032448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C00000"/>
                </a:solidFill>
              </a:rPr>
              <a:t>The Second Commandment:</a:t>
            </a:r>
          </a:p>
          <a:p>
            <a:pPr algn="l" rtl="0">
              <a:buNone/>
            </a:pPr>
            <a:r>
              <a:rPr lang="en-US" dirty="0" smtClean="0"/>
              <a:t>	"You shall not make for </a:t>
            </a:r>
          </a:p>
          <a:p>
            <a:pPr algn="l" rtl="0">
              <a:buNone/>
            </a:pPr>
            <a:r>
              <a:rPr lang="en-US" dirty="0" smtClean="0"/>
              <a:t>	yourself a graven image,</a:t>
            </a:r>
          </a:p>
          <a:p>
            <a:pPr algn="l" rtl="0">
              <a:buNone/>
            </a:pPr>
            <a:r>
              <a:rPr lang="en-US" dirty="0" smtClean="0"/>
              <a:t>	 or any likeness of anything</a:t>
            </a:r>
          </a:p>
          <a:p>
            <a:pPr algn="l" rtl="0">
              <a:buNone/>
            </a:pPr>
            <a:r>
              <a:rPr lang="en-US" dirty="0" smtClean="0"/>
              <a:t>	 that is in heaven above, or</a:t>
            </a:r>
          </a:p>
          <a:p>
            <a:pPr algn="l" rtl="0">
              <a:buNone/>
            </a:pPr>
            <a:r>
              <a:rPr lang="en-US" dirty="0" smtClean="0"/>
              <a:t>	 that is in the earth beneath,</a:t>
            </a:r>
          </a:p>
          <a:p>
            <a:pPr algn="l" rtl="0">
              <a:buNone/>
            </a:pPr>
            <a:r>
              <a:rPr lang="en-US" dirty="0" smtClean="0"/>
              <a:t>	 or that is in the water under the earth;</a:t>
            </a:r>
          </a:p>
          <a:p>
            <a:pPr algn="l" rtl="0">
              <a:buNone/>
            </a:pPr>
            <a:r>
              <a:rPr lang="en-US" dirty="0" smtClean="0"/>
              <a:t>	 you shall not bow down to them or serve them…”</a:t>
            </a:r>
          </a:p>
          <a:p>
            <a:pPr rtl="0">
              <a:buNone/>
            </a:pPr>
            <a:r>
              <a:rPr lang="en-US" dirty="0" smtClean="0"/>
              <a:t>	</a:t>
            </a:r>
            <a:r>
              <a:rPr lang="en-US" dirty="0"/>
              <a:t>Exodus:20:3 or Deuteronomy:</a:t>
            </a:r>
            <a:r>
              <a:rPr lang="en-US" dirty="0" smtClean="0"/>
              <a:t>5:7</a:t>
            </a:r>
          </a:p>
        </p:txBody>
      </p:sp>
      <p:pic>
        <p:nvPicPr>
          <p:cNvPr id="28674" name="Picture 2" descr="http://1.bp.blogspot.com/-bi4f2B_nFag/TqSl6sjkz_I/AAAAAAAAAS4/UXSl424aIAE/s1600/10-command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6081" y="2348880"/>
            <a:ext cx="3096343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0337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96752"/>
          </a:xfrm>
        </p:spPr>
        <p:txBody>
          <a:bodyPr>
            <a:normAutofit/>
          </a:bodyPr>
          <a:lstStyle/>
          <a:p>
            <a:r>
              <a:rPr lang="en-US" sz="4800" b="1" dirty="0"/>
              <a:t>The value of MODESTY</a:t>
            </a:r>
            <a:endParaRPr lang="he-IL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24745"/>
            <a:ext cx="8229600" cy="5001419"/>
          </a:xfrm>
        </p:spPr>
        <p:txBody>
          <a:bodyPr>
            <a:normAutofit/>
          </a:bodyPr>
          <a:lstStyle/>
          <a:p>
            <a:pPr algn="ctr" rtl="0"/>
            <a:r>
              <a:rPr lang="en-US" b="1" dirty="0" smtClean="0"/>
              <a:t>Goes back in our culture to biblical times.</a:t>
            </a:r>
          </a:p>
          <a:p>
            <a:pPr algn="ctr" rtl="0"/>
            <a:r>
              <a:rPr lang="en-US" b="1" dirty="0" smtClean="0"/>
              <a:t>It’s mentioned several times in the Bible.</a:t>
            </a:r>
          </a:p>
          <a:p>
            <a:pPr algn="ctr" rtl="0">
              <a:buNone/>
            </a:pPr>
            <a:r>
              <a:rPr lang="en-US" b="1" dirty="0" smtClean="0"/>
              <a:t> </a:t>
            </a:r>
          </a:p>
          <a:p>
            <a:pPr algn="ctr" rtl="0"/>
            <a:endParaRPr lang="en-US" b="1" dirty="0" smtClean="0"/>
          </a:p>
          <a:p>
            <a:pPr algn="ctr" rtl="0"/>
            <a:endParaRPr lang="en-US" b="1" dirty="0" smtClean="0"/>
          </a:p>
          <a:p>
            <a:pPr algn="ctr" rtl="0"/>
            <a:endParaRPr lang="en-US" b="1" dirty="0" smtClean="0"/>
          </a:p>
          <a:p>
            <a:pPr algn="ctr" rtl="0"/>
            <a:endParaRPr lang="en-US" b="1" dirty="0" smtClean="0"/>
          </a:p>
          <a:p>
            <a:pPr algn="ctr" rtl="0"/>
            <a:r>
              <a:rPr lang="en-US" b="1" dirty="0" smtClean="0"/>
              <a:t>Maybe, to prevent cases of such </a:t>
            </a:r>
            <a:r>
              <a:rPr lang="en-US" b="1" dirty="0" smtClean="0"/>
              <a:t>power-hungry </a:t>
            </a:r>
            <a:r>
              <a:rPr lang="en-US" b="1" dirty="0" smtClean="0"/>
              <a:t>rulers, like Ozymandias…?  </a:t>
            </a:r>
            <a:endParaRPr lang="he-IL" b="1" dirty="0"/>
          </a:p>
        </p:txBody>
      </p:sp>
      <p:pic>
        <p:nvPicPr>
          <p:cNvPr id="29698" name="Picture 2" descr="http://2.bp.blogspot.com/_5BV_YADVD7o/TKszYkZPqwI/AAAAAAAAE6c/UsqDNVaA144/s1600/OpenBib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3792" y="2276873"/>
            <a:ext cx="3888432" cy="2379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4388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1368152"/>
          </a:xfrm>
        </p:spPr>
        <p:txBody>
          <a:bodyPr>
            <a:noAutofit/>
          </a:bodyPr>
          <a:lstStyle/>
          <a:p>
            <a:pPr rtl="0"/>
            <a:r>
              <a:rPr lang="en-US" b="1" dirty="0" smtClean="0"/>
              <a:t>Ozymandias/Percy </a:t>
            </a:r>
            <a:r>
              <a:rPr lang="en-US" b="1" dirty="0" err="1" smtClean="0"/>
              <a:t>Bysshe</a:t>
            </a:r>
            <a:r>
              <a:rPr lang="en-US" b="1" dirty="0" smtClean="0"/>
              <a:t> Shelley (1792-1822)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88841"/>
            <a:ext cx="8229600" cy="4137323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sz="4100" b="1" dirty="0"/>
              <a:t>A British Romantic poet.</a:t>
            </a:r>
          </a:p>
          <a:p>
            <a:pPr algn="l" rtl="0"/>
            <a:r>
              <a:rPr lang="en-US" sz="4100" b="1" dirty="0"/>
              <a:t>Like other romantic poets,                                           he wrote about the return                                      to nature, freedom,                                        democracy and human rights. </a:t>
            </a:r>
          </a:p>
          <a:p>
            <a:pPr algn="l" rtl="0"/>
            <a:r>
              <a:rPr lang="en-US" sz="4100" b="1" dirty="0"/>
              <a:t>Many of the poems often use ancient stories as sources of inspiration. </a:t>
            </a:r>
          </a:p>
          <a:p>
            <a:pPr algn="l" rtl="0"/>
            <a:r>
              <a:rPr lang="en-US" sz="4100" b="1" dirty="0"/>
              <a:t>Ozymandias is his most famous poem. </a:t>
            </a:r>
          </a:p>
          <a:p>
            <a:pPr algn="l" rtl="0">
              <a:buNone/>
            </a:pPr>
            <a:r>
              <a:rPr lang="en-US" sz="4100" b="1" dirty="0"/>
              <a:t> </a:t>
            </a:r>
          </a:p>
          <a:p>
            <a:pPr algn="l" rtl="0"/>
            <a:endParaRPr lang="he-IL" sz="4000" b="1" dirty="0"/>
          </a:p>
        </p:txBody>
      </p:sp>
      <p:pic>
        <p:nvPicPr>
          <p:cNvPr id="31746" name="Picture 2" descr="http://www.spartacus.schoolnet.co.uk/PRshelleybook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168" y="980728"/>
            <a:ext cx="2564976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2422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The Poem: Ozymandias</a:t>
            </a:r>
            <a:endParaRPr lang="he-IL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u="sng" dirty="0" smtClean="0"/>
              <a:t>The name</a:t>
            </a:r>
            <a:r>
              <a:rPr lang="en-US" b="1" dirty="0" smtClean="0"/>
              <a:t>: a combination of two Greek words: </a:t>
            </a:r>
            <a:r>
              <a:rPr lang="en-US" b="1" dirty="0" err="1" smtClean="0"/>
              <a:t>ozium</a:t>
            </a:r>
            <a:r>
              <a:rPr lang="en-US" b="1" dirty="0" smtClean="0"/>
              <a:t>= breath, air; mandate= to rule</a:t>
            </a:r>
          </a:p>
          <a:p>
            <a:pPr algn="l" rtl="0"/>
            <a:r>
              <a:rPr lang="en-US" b="1" u="sng" dirty="0" smtClean="0"/>
              <a:t>A sonnet</a:t>
            </a:r>
            <a:r>
              <a:rPr lang="en-US" b="1" dirty="0" smtClean="0"/>
              <a:t>- little song (Italian)  </a:t>
            </a:r>
          </a:p>
          <a:p>
            <a:pPr algn="l" rtl="0">
              <a:buNone/>
            </a:pPr>
            <a:r>
              <a:rPr lang="en-US" b="1" dirty="0" smtClean="0"/>
              <a:t>	Sonnets usually contain 14 lines.</a:t>
            </a:r>
          </a:p>
          <a:p>
            <a:pPr algn="l" rtl="0"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the octave</a:t>
            </a:r>
            <a:r>
              <a:rPr lang="en-US" b="1" dirty="0" smtClean="0"/>
              <a:t>- the first 8 lines: the question/the problem</a:t>
            </a:r>
          </a:p>
          <a:p>
            <a:pPr algn="l" rtl="0"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the sestet- </a:t>
            </a:r>
            <a:r>
              <a:rPr lang="en-US" b="1" dirty="0" smtClean="0"/>
              <a:t>answers the question/ resolves the problem </a:t>
            </a:r>
          </a:p>
          <a:p>
            <a:pPr algn="l" rtl="0">
              <a:buNone/>
            </a:pP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419657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Reading the poem-page 82</a:t>
            </a:r>
            <a:endParaRPr lang="he-IL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b="1" dirty="0" smtClean="0"/>
              <a:t>The Octave- the problem </a:t>
            </a:r>
          </a:p>
          <a:p>
            <a:pPr algn="l" rtl="0">
              <a:buNone/>
            </a:pPr>
            <a:r>
              <a:rPr lang="en-US" dirty="0" smtClean="0"/>
              <a:t>I met a traveller from an antique land</a:t>
            </a:r>
          </a:p>
          <a:p>
            <a:pPr algn="l" rtl="0">
              <a:buNone/>
            </a:pPr>
            <a:r>
              <a:rPr lang="en-US" dirty="0" smtClean="0"/>
              <a:t>Who said: "Two vast and trunkless legs of stone</a:t>
            </a:r>
          </a:p>
          <a:p>
            <a:pPr algn="l" rtl="0">
              <a:buNone/>
            </a:pPr>
            <a:r>
              <a:rPr lang="en-US" dirty="0" smtClean="0"/>
              <a:t>Stand in the desert. Near them on the sand,</a:t>
            </a:r>
          </a:p>
          <a:p>
            <a:pPr algn="l" rtl="0">
              <a:buNone/>
            </a:pPr>
            <a:r>
              <a:rPr lang="en-US" dirty="0" smtClean="0"/>
              <a:t>Half sunk, a shattered visage lies, whose frown</a:t>
            </a:r>
          </a:p>
          <a:p>
            <a:pPr algn="l" rtl="0">
              <a:buNone/>
            </a:pPr>
            <a:r>
              <a:rPr lang="en-US" dirty="0" smtClean="0"/>
              <a:t>And wrinkled lip and sneer of cold command</a:t>
            </a:r>
          </a:p>
          <a:p>
            <a:pPr algn="l" rtl="0">
              <a:buNone/>
            </a:pPr>
            <a:r>
              <a:rPr lang="en-US" dirty="0" smtClean="0"/>
              <a:t>Tell that its sculptor well those passions read</a:t>
            </a:r>
          </a:p>
          <a:p>
            <a:pPr algn="l" rtl="0">
              <a:buNone/>
            </a:pPr>
            <a:r>
              <a:rPr lang="en-US" dirty="0" smtClean="0"/>
              <a:t>Which yet survive, stamped on these lifeless things,</a:t>
            </a:r>
          </a:p>
          <a:p>
            <a:pPr algn="l" rtl="0">
              <a:buNone/>
            </a:pPr>
            <a:r>
              <a:rPr lang="en-US" dirty="0" smtClean="0"/>
              <a:t>The hand that mocked them and the heart that fed.</a:t>
            </a:r>
            <a:br>
              <a:rPr lang="en-US" dirty="0" smtClean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82166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Let’s see again what the traveller saw</a:t>
            </a:r>
            <a:endParaRPr lang="he-IL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pic>
        <p:nvPicPr>
          <p:cNvPr id="35842" name="Picture 2" descr="http://hero026.edublogs.org/files/2011/04/my-beyotchh-28f7l6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1556792"/>
            <a:ext cx="8136904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0887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And the other part</a:t>
            </a:r>
            <a:endParaRPr lang="he-IL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10210800" y="6021289"/>
            <a:ext cx="133672" cy="104875"/>
          </a:xfrm>
        </p:spPr>
        <p:txBody>
          <a:bodyPr>
            <a:normAutofit fontScale="25000" lnSpcReduction="20000"/>
          </a:bodyPr>
          <a:lstStyle/>
          <a:p>
            <a:pPr algn="l" rtl="0">
              <a:buNone/>
            </a:pPr>
            <a:endParaRPr lang="he-IL" dirty="0"/>
          </a:p>
        </p:txBody>
      </p:sp>
      <p:pic>
        <p:nvPicPr>
          <p:cNvPr id="36867" name="Picture 3" descr="C:\Documents and Settings\Owner\Desktop\Ozymandias\rameses_ozymandias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1784" y="1604796"/>
            <a:ext cx="3888432" cy="4632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0692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Reading the poem- continuation</a:t>
            </a:r>
            <a:endParaRPr lang="he-IL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 smtClean="0"/>
              <a:t>The Sestet- the resolution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And on the pedestal these words appear:</a:t>
            </a:r>
          </a:p>
          <a:p>
            <a:pPr algn="l" rtl="0">
              <a:buNone/>
            </a:pPr>
            <a:r>
              <a:rPr lang="en-US" dirty="0" smtClean="0"/>
              <a:t>`My name is Ozymandias, King of Kings:</a:t>
            </a:r>
          </a:p>
          <a:p>
            <a:pPr algn="l" rtl="0">
              <a:buNone/>
            </a:pPr>
            <a:r>
              <a:rPr lang="en-US" dirty="0" smtClean="0"/>
              <a:t>Look on my works, ye mighty, and despair!‘</a:t>
            </a:r>
          </a:p>
          <a:p>
            <a:pPr algn="l" rtl="0">
              <a:buNone/>
            </a:pPr>
            <a:r>
              <a:rPr lang="en-US" dirty="0" smtClean="0"/>
              <a:t>Nothing beside remains. Round the decay</a:t>
            </a:r>
          </a:p>
          <a:p>
            <a:pPr algn="l" rtl="0">
              <a:buNone/>
            </a:pPr>
            <a:r>
              <a:rPr lang="en-US" dirty="0" smtClean="0"/>
              <a:t>Of that colossal wreck, boundless and bare,</a:t>
            </a:r>
          </a:p>
          <a:p>
            <a:pPr algn="l" rtl="0">
              <a:buNone/>
            </a:pPr>
            <a:r>
              <a:rPr lang="en-US" dirty="0" smtClean="0"/>
              <a:t>The lone and level sands stretch far away". </a:t>
            </a:r>
            <a:br>
              <a:rPr lang="en-US" dirty="0" smtClean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40007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26170"/>
          </a:xfrm>
        </p:spPr>
        <p:txBody>
          <a:bodyPr>
            <a:normAutofit fontScale="90000"/>
          </a:bodyPr>
          <a:lstStyle/>
          <a:p>
            <a:pPr rtl="0"/>
            <a:r>
              <a:rPr lang="en-US" sz="5300" b="1" dirty="0"/>
              <a:t>Let’s finish this presentation together</a:t>
            </a:r>
            <a:r>
              <a:rPr lang="en-US" sz="4800" b="1" dirty="0"/>
              <a:t>:</a:t>
            </a:r>
            <a:endParaRPr lang="he-IL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44825"/>
            <a:ext cx="8229600" cy="4281339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3000" b="1" dirty="0"/>
              <a:t>If YOU could, what would YOU say to Ozymandias?</a:t>
            </a:r>
          </a:p>
          <a:p>
            <a:pPr algn="l" rtl="0">
              <a:buNone/>
            </a:pPr>
            <a:endParaRPr lang="en-US" sz="3000" b="1" dirty="0"/>
          </a:p>
          <a:p>
            <a:pPr algn="l" rtl="0">
              <a:buNone/>
            </a:pPr>
            <a:endParaRPr lang="en-US" sz="3000" b="1" dirty="0"/>
          </a:p>
          <a:p>
            <a:pPr algn="l" rtl="0">
              <a:buNone/>
            </a:pPr>
            <a:endParaRPr lang="en-US" sz="3000" b="1" dirty="0"/>
          </a:p>
          <a:p>
            <a:pPr algn="l" rtl="0">
              <a:buNone/>
            </a:pPr>
            <a:endParaRPr lang="he-IL" sz="3000" b="1" dirty="0"/>
          </a:p>
        </p:txBody>
      </p:sp>
      <p:pic>
        <p:nvPicPr>
          <p:cNvPr id="2050" name="Picture 2" descr="C:\Documents and Settings\Owner\Desktop\Ozymandias\Ozymandias-Egy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648" y="2852936"/>
            <a:ext cx="6552728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3169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38" y="306944"/>
            <a:ext cx="8856523" cy="6551056"/>
          </a:xfrm>
        </p:spPr>
      </p:pic>
    </p:spTree>
    <p:extLst>
      <p:ext uri="{BB962C8B-B14F-4D97-AF65-F5344CB8AC3E}">
        <p14:creationId xmlns:p14="http://schemas.microsoft.com/office/powerpoint/2010/main" val="299912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260648"/>
            <a:ext cx="8229600" cy="1296144"/>
          </a:xfrm>
        </p:spPr>
        <p:txBody>
          <a:bodyPr>
            <a:noAutofit/>
          </a:bodyPr>
          <a:lstStyle/>
          <a:p>
            <a:pPr rtl="0"/>
            <a:r>
              <a:rPr lang="en-US" sz="4800" b="1" dirty="0"/>
              <a:t>Ramses II, Pharaoh, Ozymandias</a:t>
            </a:r>
            <a:endParaRPr lang="he-IL" sz="4800" b="1" dirty="0"/>
          </a:p>
        </p:txBody>
      </p:sp>
      <p:pic>
        <p:nvPicPr>
          <p:cNvPr id="1027" name="Picture 3" descr="C:\Documents and Settings\Owner\Desktop\Ozymandias\my-beyotchh-28f7l6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7774" y="1757988"/>
            <a:ext cx="7066579" cy="4695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751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800" b="1" dirty="0"/>
              <a:t>What happened to the statue? </a:t>
            </a:r>
            <a:endParaRPr lang="he-IL" sz="4800" b="1" dirty="0"/>
          </a:p>
        </p:txBody>
      </p:sp>
      <p:pic>
        <p:nvPicPr>
          <p:cNvPr id="2050" name="Picture 2" descr="C:\Documents and Settings\Owner\Desktop\Ozymandias\ozymandias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692" y="1600201"/>
            <a:ext cx="6034617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1000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7608" y="188640"/>
            <a:ext cx="763284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b="1" dirty="0"/>
              <a:t>Ramses was known for building a lot</a:t>
            </a:r>
            <a:endParaRPr lang="he-IL" sz="4800" b="1" dirty="0"/>
          </a:p>
        </p:txBody>
      </p:sp>
      <p:pic>
        <p:nvPicPr>
          <p:cNvPr id="7172" name="Picture 4" descr="http://pharaoh.heavengames.com/pics/screens/alpha/genrelease/sho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640" y="1772308"/>
            <a:ext cx="6552728" cy="4914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9993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412776"/>
          </a:xfrm>
        </p:spPr>
        <p:txBody>
          <a:bodyPr>
            <a:noAutofit/>
          </a:bodyPr>
          <a:lstStyle/>
          <a:p>
            <a:pPr rtl="0"/>
            <a:r>
              <a:rPr lang="en-US" sz="4800" b="1" dirty="0"/>
              <a:t>Known for the many “works” he created of himself </a:t>
            </a:r>
            <a:endParaRPr lang="he-IL" sz="48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endParaRPr lang="he-IL" dirty="0"/>
          </a:p>
        </p:txBody>
      </p:sp>
      <p:pic>
        <p:nvPicPr>
          <p:cNvPr id="6146" name="Picture 2" descr="http://3.bp.blogspot.com/_x7xEbaBRmPw/Sf3rDY8C-qI/AAAAAAAAEH4/HsXTg2sQ_Zc/s400/Pharaoh-Tutankhamun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9" y="1613261"/>
            <a:ext cx="4116275" cy="5004589"/>
          </a:xfrm>
          <a:prstGeom prst="rect">
            <a:avLst/>
          </a:prstGeom>
          <a:noFill/>
        </p:spPr>
      </p:pic>
      <p:pic>
        <p:nvPicPr>
          <p:cNvPr id="6148" name="Picture 4" descr="http://image.shutterstock.com/display_pic_with_logo/123700/123700,1241178602,1/stock-photo-golden-pharaoh-295269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0982" y="1628800"/>
            <a:ext cx="3760573" cy="52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904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And there are many more…</a:t>
            </a:r>
            <a:endParaRPr lang="he-IL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pic>
        <p:nvPicPr>
          <p:cNvPr id="21506" name="Picture 2" descr="http://parishableitems.files.wordpress.com/2011/07/the-fallen-colossus-of-ramesses-ii-near-memphis-egy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1412268"/>
            <a:ext cx="8136904" cy="4860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075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0648"/>
            <a:ext cx="8229600" cy="1224136"/>
          </a:xfrm>
        </p:spPr>
        <p:txBody>
          <a:bodyPr>
            <a:normAutofit fontScale="90000"/>
          </a:bodyPr>
          <a:lstStyle/>
          <a:p>
            <a:pPr rtl="0"/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/>
              <a:t>What Kind of a leader was Ramses the Great?</a:t>
            </a:r>
            <a:br>
              <a:rPr lang="en-US" sz="4800" b="1" dirty="0"/>
            </a:br>
            <a:endParaRPr lang="he-IL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 rtl="0">
              <a:buNone/>
            </a:pPr>
            <a:r>
              <a:rPr lang="en-US" sz="3500" b="1" dirty="0">
                <a:solidFill>
                  <a:srgbClr val="C00000"/>
                </a:solidFill>
              </a:rPr>
              <a:t>Distinguishing different perspectives:</a:t>
            </a:r>
          </a:p>
          <a:p>
            <a:pPr algn="l" rtl="0">
              <a:buNone/>
            </a:pPr>
            <a:r>
              <a:rPr lang="en-US" sz="3500" b="1" u="sng" dirty="0"/>
              <a:t>From our perspective, </a:t>
            </a:r>
            <a:r>
              <a:rPr lang="en-US" sz="3500" b="1" dirty="0"/>
              <a:t>he</a:t>
            </a:r>
          </a:p>
          <a:p>
            <a:pPr algn="l" rtl="0"/>
            <a:r>
              <a:rPr lang="en-US" sz="3500" b="1" dirty="0"/>
              <a:t>was probably very charismatic.</a:t>
            </a:r>
          </a:p>
          <a:p>
            <a:pPr algn="l" rtl="0"/>
            <a:r>
              <a:rPr lang="en-US" sz="3500" b="1" dirty="0"/>
              <a:t>took every possible advantage of </a:t>
            </a:r>
          </a:p>
          <a:p>
            <a:pPr algn="l" rtl="0">
              <a:buNone/>
            </a:pPr>
            <a:r>
              <a:rPr lang="en-US" sz="3500" b="1" dirty="0"/>
              <a:t>	reign.   </a:t>
            </a:r>
          </a:p>
          <a:p>
            <a:pPr algn="l" rtl="0"/>
            <a:r>
              <a:rPr lang="en-US" sz="3500" b="1" dirty="0"/>
              <a:t>exercised total control.</a:t>
            </a:r>
          </a:p>
          <a:p>
            <a:pPr algn="l" rtl="0"/>
            <a:r>
              <a:rPr lang="en-US" sz="3500" b="1" dirty="0"/>
              <a:t>was megalomaniac.</a:t>
            </a:r>
          </a:p>
          <a:p>
            <a:pPr algn="l" rtl="0"/>
            <a:r>
              <a:rPr lang="en-US" sz="3500" b="1" dirty="0"/>
              <a:t>was ruthless in wars.</a:t>
            </a:r>
          </a:p>
          <a:p>
            <a:pPr algn="l" rtl="0"/>
            <a:r>
              <a:rPr lang="en-US" sz="3500" b="1" dirty="0"/>
              <a:t>was cruel to his subjects and to strangers. </a:t>
            </a:r>
          </a:p>
          <a:p>
            <a:pPr algn="l" rtl="0">
              <a:buNone/>
            </a:pPr>
            <a:endParaRPr lang="en-US" b="1" dirty="0" smtClean="0"/>
          </a:p>
          <a:p>
            <a:pPr algn="l" rtl="0"/>
            <a:endParaRPr lang="en-US" b="1" dirty="0" smtClean="0"/>
          </a:p>
          <a:p>
            <a:pPr algn="l" rtl="0"/>
            <a:endParaRPr lang="he-IL" dirty="0"/>
          </a:p>
        </p:txBody>
      </p:sp>
      <p:pic>
        <p:nvPicPr>
          <p:cNvPr id="5122" name="Picture 2" descr="http://renovoway.files.wordpress.com/2010/07/pharaoh-carmen-cord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4192" y="2132857"/>
            <a:ext cx="2160240" cy="3024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989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b="1" dirty="0" smtClean="0"/>
              <a:t>What kind of a leader was Ramses the Great?-Continuation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56793"/>
            <a:ext cx="8229600" cy="4569371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Distinguishing different perspectives:</a:t>
            </a:r>
          </a:p>
          <a:p>
            <a:pPr algn="l" rtl="0">
              <a:buNone/>
            </a:pPr>
            <a:r>
              <a:rPr lang="en-US" b="1" u="sng" dirty="0" smtClean="0"/>
              <a:t>In ancient times, </a:t>
            </a:r>
            <a:r>
              <a:rPr lang="en-US" b="1" dirty="0" smtClean="0"/>
              <a:t>he was probably considered </a:t>
            </a:r>
          </a:p>
          <a:p>
            <a:pPr algn="l" rtl="0"/>
            <a:r>
              <a:rPr lang="en-US" b="1" dirty="0" smtClean="0"/>
              <a:t>neither better nor worse than                                                      any other Egyptian king. </a:t>
            </a:r>
          </a:p>
          <a:p>
            <a:pPr algn="l" rtl="0"/>
            <a:r>
              <a:rPr lang="en-US" b="1" dirty="0" smtClean="0"/>
              <a:t>did what Egyptian pharaohs                                       were suppose to do.</a:t>
            </a:r>
          </a:p>
          <a:p>
            <a:pPr algn="l" rtl="0">
              <a:buNone/>
            </a:pPr>
            <a:endParaRPr lang="en-US" b="1" dirty="0" smtClean="0">
              <a:solidFill>
                <a:srgbClr val="C00000"/>
              </a:solidFill>
            </a:endParaRPr>
          </a:p>
        </p:txBody>
      </p:sp>
      <p:pic>
        <p:nvPicPr>
          <p:cNvPr id="27652" name="Picture 4" descr="http://downloads.khinsider.com/wallpaper/1280x1024/2442-pharaoh-005-qpri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128" y="3284984"/>
            <a:ext cx="3168352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4035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864096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Conclusion</a:t>
            </a:r>
            <a:endParaRPr lang="he-IL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52737"/>
            <a:ext cx="8229600" cy="5073427"/>
          </a:xfrm>
        </p:spPr>
        <p:txBody>
          <a:bodyPr/>
          <a:lstStyle/>
          <a:p>
            <a:pPr algn="l" rtl="0"/>
            <a:r>
              <a:rPr lang="en-US" b="1" dirty="0" smtClean="0"/>
              <a:t>We can’t really judge him by </a:t>
            </a:r>
            <a:r>
              <a:rPr lang="en-US" b="1" u="sng" dirty="0" smtClean="0"/>
              <a:t>our</a:t>
            </a:r>
            <a:r>
              <a:rPr lang="en-US" b="1" dirty="0" smtClean="0"/>
              <a:t> norms. </a:t>
            </a:r>
          </a:p>
          <a:p>
            <a:pPr algn="l" rtl="0"/>
            <a:r>
              <a:rPr lang="en-US" b="1" dirty="0" smtClean="0"/>
              <a:t>We must judge him by norms and ideas of </a:t>
            </a:r>
            <a:r>
              <a:rPr lang="en-US" b="1" u="sng" dirty="0" smtClean="0"/>
              <a:t>his</a:t>
            </a:r>
            <a:r>
              <a:rPr lang="en-US" b="1" dirty="0" smtClean="0"/>
              <a:t> culture, </a:t>
            </a:r>
            <a:r>
              <a:rPr lang="en-US" b="1" u="sng" dirty="0" smtClean="0"/>
              <a:t>not ours</a:t>
            </a:r>
            <a:r>
              <a:rPr lang="en-US" b="1" dirty="0" smtClean="0"/>
              <a:t>!</a:t>
            </a:r>
            <a:endParaRPr lang="he-IL" b="1" dirty="0" smtClean="0"/>
          </a:p>
          <a:p>
            <a:pPr algn="l" rtl="0">
              <a:buNone/>
            </a:pPr>
            <a:endParaRPr lang="he-IL" dirty="0"/>
          </a:p>
        </p:txBody>
      </p:sp>
      <p:pic>
        <p:nvPicPr>
          <p:cNvPr id="26626" name="Picture 2" descr="http://merkosoncampus.com/wp-content/uploads/2011/03/Pharao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736" y="2780928"/>
            <a:ext cx="4968552" cy="3606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638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Office PowerPoint</Application>
  <PresentationFormat>Widescreen</PresentationFormat>
  <Paragraphs>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Ramses II, Pharaoh, Ozymandias</vt:lpstr>
      <vt:lpstr>What happened to the statue? </vt:lpstr>
      <vt:lpstr>PowerPoint Presentation</vt:lpstr>
      <vt:lpstr>Known for the many “works” he created of himself </vt:lpstr>
      <vt:lpstr>And there are many more…</vt:lpstr>
      <vt:lpstr> What Kind of a leader was Ramses the Great? </vt:lpstr>
      <vt:lpstr>What kind of a leader was Ramses the Great?-Continuation</vt:lpstr>
      <vt:lpstr>Conclusion</vt:lpstr>
      <vt:lpstr> On the other hand, a different culture warned against the use of statues and pictures for worship </vt:lpstr>
      <vt:lpstr>The value of MODESTY</vt:lpstr>
      <vt:lpstr>Ozymandias/Percy Bysshe Shelley (1792-1822)</vt:lpstr>
      <vt:lpstr>The Poem: Ozymandias</vt:lpstr>
      <vt:lpstr>Reading the poem-page 82</vt:lpstr>
      <vt:lpstr>Let’s see again what the traveller saw</vt:lpstr>
      <vt:lpstr>And the other part</vt:lpstr>
      <vt:lpstr>Reading the poem- continuation</vt:lpstr>
      <vt:lpstr>Let’s finish this presentation together: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Ciara Deasy</dc:creator>
  <cp:lastModifiedBy>Ciara Deasy</cp:lastModifiedBy>
  <cp:revision>1</cp:revision>
  <dcterms:created xsi:type="dcterms:W3CDTF">2016-01-28T10:33:47Z</dcterms:created>
  <dcterms:modified xsi:type="dcterms:W3CDTF">2016-01-28T10:34:44Z</dcterms:modified>
</cp:coreProperties>
</file>