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4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6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A4FFF7-C5B9-4674-8AA6-CEEB589E89B4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533AAEF-FB70-4BD4-9475-D26B48D22920}">
      <dgm:prSet/>
      <dgm:spPr/>
      <dgm:t>
        <a:bodyPr/>
        <a:lstStyle/>
        <a:p>
          <a:r>
            <a:rPr lang="en-IE"/>
            <a:t>Frost hints at this soliloquy to borrow not only its theme, but the way Macbeth treated death without rage, tears, or wailing similar to the young man’s family: </a:t>
          </a:r>
          <a:r>
            <a:rPr lang="en-IE" i="1"/>
            <a:t>‘And they, since they / Were not the one dead, turned to their affairs’ </a:t>
          </a:r>
          <a:endParaRPr lang="en-US"/>
        </a:p>
      </dgm:t>
    </dgm:pt>
    <dgm:pt modelId="{68BDD03D-B5EB-4F4F-9C87-9C1E68698AA7}" type="parTrans" cxnId="{D90EB821-86BE-4538-AD91-C5EE2121BB50}">
      <dgm:prSet/>
      <dgm:spPr/>
      <dgm:t>
        <a:bodyPr/>
        <a:lstStyle/>
        <a:p>
          <a:endParaRPr lang="en-US"/>
        </a:p>
      </dgm:t>
    </dgm:pt>
    <dgm:pt modelId="{15A0824F-FB7D-4915-AFC7-2CAF1C35A427}" type="sibTrans" cxnId="{D90EB821-86BE-4538-AD91-C5EE2121BB50}">
      <dgm:prSet/>
      <dgm:spPr/>
      <dgm:t>
        <a:bodyPr/>
        <a:lstStyle/>
        <a:p>
          <a:endParaRPr lang="en-US"/>
        </a:p>
      </dgm:t>
    </dgm:pt>
    <dgm:pt modelId="{1326456A-8969-4053-AB44-E705015EBA4B}">
      <dgm:prSet/>
      <dgm:spPr/>
      <dgm:t>
        <a:bodyPr/>
        <a:lstStyle/>
        <a:p>
          <a:r>
            <a:rPr lang="en-IE"/>
            <a:t>They deal with death with an understanding of how little life really means, “</a:t>
          </a:r>
          <a:r>
            <a:rPr lang="en-IE" i="1"/>
            <a:t>a tale/ Told by an idiot, full of sound and fury,/ Signifying nothing”.</a:t>
          </a:r>
          <a:endParaRPr lang="en-US"/>
        </a:p>
      </dgm:t>
    </dgm:pt>
    <dgm:pt modelId="{780430C1-E4ED-493C-8C1B-C3C6B88AF57B}" type="parTrans" cxnId="{BC59DBA7-A873-45F9-992A-079C8D718655}">
      <dgm:prSet/>
      <dgm:spPr/>
      <dgm:t>
        <a:bodyPr/>
        <a:lstStyle/>
        <a:p>
          <a:endParaRPr lang="en-US"/>
        </a:p>
      </dgm:t>
    </dgm:pt>
    <dgm:pt modelId="{8A1400BA-F952-45E6-82B9-8F26D17CAC03}" type="sibTrans" cxnId="{BC59DBA7-A873-45F9-992A-079C8D718655}">
      <dgm:prSet/>
      <dgm:spPr/>
      <dgm:t>
        <a:bodyPr/>
        <a:lstStyle/>
        <a:p>
          <a:endParaRPr lang="en-US"/>
        </a:p>
      </dgm:t>
    </dgm:pt>
    <dgm:pt modelId="{8CFA0029-F6EF-4574-801F-4A7A8E53E2C5}" type="pres">
      <dgm:prSet presAssocID="{53A4FFF7-C5B9-4674-8AA6-CEEB589E89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F28062B-4C38-4163-B2FD-159E589216C2}" type="pres">
      <dgm:prSet presAssocID="{8533AAEF-FB70-4BD4-9475-D26B48D22920}" presName="hierRoot1" presStyleCnt="0"/>
      <dgm:spPr/>
    </dgm:pt>
    <dgm:pt modelId="{80047B6F-71BE-484A-922C-DB320B1B462F}" type="pres">
      <dgm:prSet presAssocID="{8533AAEF-FB70-4BD4-9475-D26B48D22920}" presName="composite" presStyleCnt="0"/>
      <dgm:spPr/>
    </dgm:pt>
    <dgm:pt modelId="{FA6318AE-AA26-4406-8AC6-D9ED7A3EBEEA}" type="pres">
      <dgm:prSet presAssocID="{8533AAEF-FB70-4BD4-9475-D26B48D22920}" presName="background" presStyleLbl="node0" presStyleIdx="0" presStyleCnt="2"/>
      <dgm:spPr/>
    </dgm:pt>
    <dgm:pt modelId="{F5BAA5F2-5A0B-48B8-B75C-12EFD882AD6E}" type="pres">
      <dgm:prSet presAssocID="{8533AAEF-FB70-4BD4-9475-D26B48D22920}" presName="text" presStyleLbl="fgAcc0" presStyleIdx="0" presStyleCnt="2">
        <dgm:presLayoutVars>
          <dgm:chPref val="3"/>
        </dgm:presLayoutVars>
      </dgm:prSet>
      <dgm:spPr/>
    </dgm:pt>
    <dgm:pt modelId="{683A081A-158B-4050-B070-683E0F80F65F}" type="pres">
      <dgm:prSet presAssocID="{8533AAEF-FB70-4BD4-9475-D26B48D22920}" presName="hierChild2" presStyleCnt="0"/>
      <dgm:spPr/>
    </dgm:pt>
    <dgm:pt modelId="{DA381675-97B3-4961-A7FF-C0CC9BFAEA99}" type="pres">
      <dgm:prSet presAssocID="{1326456A-8969-4053-AB44-E705015EBA4B}" presName="hierRoot1" presStyleCnt="0"/>
      <dgm:spPr/>
    </dgm:pt>
    <dgm:pt modelId="{948824EA-F5C8-4D88-AE2B-C1EF05707AF4}" type="pres">
      <dgm:prSet presAssocID="{1326456A-8969-4053-AB44-E705015EBA4B}" presName="composite" presStyleCnt="0"/>
      <dgm:spPr/>
    </dgm:pt>
    <dgm:pt modelId="{43BE82F2-E655-4B04-AE94-DF9B46FA6909}" type="pres">
      <dgm:prSet presAssocID="{1326456A-8969-4053-AB44-E705015EBA4B}" presName="background" presStyleLbl="node0" presStyleIdx="1" presStyleCnt="2"/>
      <dgm:spPr/>
    </dgm:pt>
    <dgm:pt modelId="{33A44007-86E0-4671-93A1-9EBC751D54A1}" type="pres">
      <dgm:prSet presAssocID="{1326456A-8969-4053-AB44-E705015EBA4B}" presName="text" presStyleLbl="fgAcc0" presStyleIdx="1" presStyleCnt="2">
        <dgm:presLayoutVars>
          <dgm:chPref val="3"/>
        </dgm:presLayoutVars>
      </dgm:prSet>
      <dgm:spPr/>
    </dgm:pt>
    <dgm:pt modelId="{028D9690-9638-4AE2-8145-3BB78CB303C8}" type="pres">
      <dgm:prSet presAssocID="{1326456A-8969-4053-AB44-E705015EBA4B}" presName="hierChild2" presStyleCnt="0"/>
      <dgm:spPr/>
    </dgm:pt>
  </dgm:ptLst>
  <dgm:cxnLst>
    <dgm:cxn modelId="{D90EB821-86BE-4538-AD91-C5EE2121BB50}" srcId="{53A4FFF7-C5B9-4674-8AA6-CEEB589E89B4}" destId="{8533AAEF-FB70-4BD4-9475-D26B48D22920}" srcOrd="0" destOrd="0" parTransId="{68BDD03D-B5EB-4F4F-9C87-9C1E68698AA7}" sibTransId="{15A0824F-FB7D-4915-AFC7-2CAF1C35A427}"/>
    <dgm:cxn modelId="{2C1F442E-DF34-45F2-9F1B-4A6A8A18D362}" type="presOf" srcId="{8533AAEF-FB70-4BD4-9475-D26B48D22920}" destId="{F5BAA5F2-5A0B-48B8-B75C-12EFD882AD6E}" srcOrd="0" destOrd="0" presId="urn:microsoft.com/office/officeart/2005/8/layout/hierarchy1"/>
    <dgm:cxn modelId="{EB232D65-68F8-455B-A407-78BE9757ABD2}" type="presOf" srcId="{1326456A-8969-4053-AB44-E705015EBA4B}" destId="{33A44007-86E0-4671-93A1-9EBC751D54A1}" srcOrd="0" destOrd="0" presId="urn:microsoft.com/office/officeart/2005/8/layout/hierarchy1"/>
    <dgm:cxn modelId="{2BD9A19C-811F-4454-93CB-95D5C79DB3AB}" type="presOf" srcId="{53A4FFF7-C5B9-4674-8AA6-CEEB589E89B4}" destId="{8CFA0029-F6EF-4574-801F-4A7A8E53E2C5}" srcOrd="0" destOrd="0" presId="urn:microsoft.com/office/officeart/2005/8/layout/hierarchy1"/>
    <dgm:cxn modelId="{BC59DBA7-A873-45F9-992A-079C8D718655}" srcId="{53A4FFF7-C5B9-4674-8AA6-CEEB589E89B4}" destId="{1326456A-8969-4053-AB44-E705015EBA4B}" srcOrd="1" destOrd="0" parTransId="{780430C1-E4ED-493C-8C1B-C3C6B88AF57B}" sibTransId="{8A1400BA-F952-45E6-82B9-8F26D17CAC03}"/>
    <dgm:cxn modelId="{0C031517-23D7-4757-A7F2-6C0FF9DECCF4}" type="presParOf" srcId="{8CFA0029-F6EF-4574-801F-4A7A8E53E2C5}" destId="{FF28062B-4C38-4163-B2FD-159E589216C2}" srcOrd="0" destOrd="0" presId="urn:microsoft.com/office/officeart/2005/8/layout/hierarchy1"/>
    <dgm:cxn modelId="{AA3A97A3-B471-4925-BB43-8A1718763E28}" type="presParOf" srcId="{FF28062B-4C38-4163-B2FD-159E589216C2}" destId="{80047B6F-71BE-484A-922C-DB320B1B462F}" srcOrd="0" destOrd="0" presId="urn:microsoft.com/office/officeart/2005/8/layout/hierarchy1"/>
    <dgm:cxn modelId="{471C66DE-F47E-4AF3-A346-8A349588830F}" type="presParOf" srcId="{80047B6F-71BE-484A-922C-DB320B1B462F}" destId="{FA6318AE-AA26-4406-8AC6-D9ED7A3EBEEA}" srcOrd="0" destOrd="0" presId="urn:microsoft.com/office/officeart/2005/8/layout/hierarchy1"/>
    <dgm:cxn modelId="{1514D946-77B4-48A3-9FC5-B71F287C08D6}" type="presParOf" srcId="{80047B6F-71BE-484A-922C-DB320B1B462F}" destId="{F5BAA5F2-5A0B-48B8-B75C-12EFD882AD6E}" srcOrd="1" destOrd="0" presId="urn:microsoft.com/office/officeart/2005/8/layout/hierarchy1"/>
    <dgm:cxn modelId="{4C1F2E30-753E-4BE1-81CF-88E5722DC60C}" type="presParOf" srcId="{FF28062B-4C38-4163-B2FD-159E589216C2}" destId="{683A081A-158B-4050-B070-683E0F80F65F}" srcOrd="1" destOrd="0" presId="urn:microsoft.com/office/officeart/2005/8/layout/hierarchy1"/>
    <dgm:cxn modelId="{172524B7-0F67-408C-B954-DCCB909622F7}" type="presParOf" srcId="{8CFA0029-F6EF-4574-801F-4A7A8E53E2C5}" destId="{DA381675-97B3-4961-A7FF-C0CC9BFAEA99}" srcOrd="1" destOrd="0" presId="urn:microsoft.com/office/officeart/2005/8/layout/hierarchy1"/>
    <dgm:cxn modelId="{D1170A99-0AC0-4E13-A51B-1C33D719B9BB}" type="presParOf" srcId="{DA381675-97B3-4961-A7FF-C0CC9BFAEA99}" destId="{948824EA-F5C8-4D88-AE2B-C1EF05707AF4}" srcOrd="0" destOrd="0" presId="urn:microsoft.com/office/officeart/2005/8/layout/hierarchy1"/>
    <dgm:cxn modelId="{9DE8169B-98BF-43D6-9F1F-93E52384EDE8}" type="presParOf" srcId="{948824EA-F5C8-4D88-AE2B-C1EF05707AF4}" destId="{43BE82F2-E655-4B04-AE94-DF9B46FA6909}" srcOrd="0" destOrd="0" presId="urn:microsoft.com/office/officeart/2005/8/layout/hierarchy1"/>
    <dgm:cxn modelId="{938A4947-DEB3-4139-A449-90328F6E825B}" type="presParOf" srcId="{948824EA-F5C8-4D88-AE2B-C1EF05707AF4}" destId="{33A44007-86E0-4671-93A1-9EBC751D54A1}" srcOrd="1" destOrd="0" presId="urn:microsoft.com/office/officeart/2005/8/layout/hierarchy1"/>
    <dgm:cxn modelId="{06E306E9-6FCC-4A3C-BABE-BDF5150419A1}" type="presParOf" srcId="{DA381675-97B3-4961-A7FF-C0CC9BFAEA99}" destId="{028D9690-9638-4AE2-8145-3BB78CB303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318AE-AA26-4406-8AC6-D9ED7A3EBEEA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AA5F2-5A0B-48B8-B75C-12EFD882AD6E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kern="1200"/>
            <a:t>Frost hints at this soliloquy to borrow not only its theme, but the way Macbeth treated death without rage, tears, or wailing similar to the young man’s family: </a:t>
          </a:r>
          <a:r>
            <a:rPr lang="en-IE" sz="2100" i="1" kern="1200"/>
            <a:t>‘And they, since they / Were not the one dead, turned to their affairs’ </a:t>
          </a:r>
          <a:endParaRPr lang="en-US" sz="2100" kern="1200"/>
        </a:p>
      </dsp:txBody>
      <dsp:txXfrm>
        <a:off x="678914" y="525899"/>
        <a:ext cx="4067491" cy="2525499"/>
      </dsp:txXfrm>
    </dsp:sp>
    <dsp:sp modelId="{43BE82F2-E655-4B04-AE94-DF9B46FA6909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44007-86E0-4671-93A1-9EBC751D54A1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100" kern="1200"/>
            <a:t>They deal with death with an understanding of how little life really means, “</a:t>
          </a:r>
          <a:r>
            <a:rPr lang="en-IE" sz="2100" i="1" kern="1200"/>
            <a:t>a tale/ Told by an idiot, full of sound and fury,/ Signifying nothing”.</a:t>
          </a:r>
          <a:endParaRPr lang="en-US" sz="2100" kern="1200"/>
        </a:p>
      </dsp:txBody>
      <dsp:txXfrm>
        <a:off x="5842357" y="525899"/>
        <a:ext cx="4067491" cy="252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4252-FE0B-4584-A182-B513A956F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46945A-2973-4068-BA8C-75F0255D6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C1E93-7978-4BC6-BA2C-9DC0384C0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FB6C-BA20-45BE-ACDD-075A3D33BEA4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2057E-D628-4AC7-AEC9-27FB72C3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B9095-BB58-427A-8FF7-958C4FDE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1F6C-CD42-41B1-9F58-D8A52DBD9A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633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B3D88-E112-44E9-A057-F1BBD2C5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F5A52-9662-4A94-8323-97E41CBE0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E297E-884A-491C-8A9B-A28DFE7A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FB6C-BA20-45BE-ACDD-075A3D33BEA4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CE6DC-C633-4689-8875-CB7FEB538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D6DE0-C913-4931-959C-6AF4B5D6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1F6C-CD42-41B1-9F58-D8A52DBD9A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71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90A895-3702-4718-B176-AD7D273401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71D1A8-214A-48BF-8D13-DE2FA8A8F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B6508-2050-405A-B328-EBB1CEBB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FB6C-BA20-45BE-ACDD-075A3D33BEA4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A03E7-63BC-47F1-83A0-F3F98CB33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50A06-D143-4DBA-98DB-AC961BBAA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1F6C-CD42-41B1-9F58-D8A52DBD9A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42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AEC49-B70E-4218-AEFD-1B2B32B3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945D2-BA20-45CB-BA8D-3CD9FA432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EE63B-B0C6-41A4-8234-FD697EC07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FB6C-BA20-45BE-ACDD-075A3D33BEA4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E7FD2-D19B-470E-AC23-1C723A42A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12293-F95D-4106-AEE2-8B20E5602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1F6C-CD42-41B1-9F58-D8A52DBD9A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577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DF217-2A74-477B-BC09-102D9C33B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3E0F5-6E89-4FF5-82D1-1FFEFEEB1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C9069-5FC8-44DB-B9FD-DE3559850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FB6C-BA20-45BE-ACDD-075A3D33BEA4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1419E-AA20-4C97-9206-634ACAB31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3F133-DC84-47E5-A8CC-7C9040956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1F6C-CD42-41B1-9F58-D8A52DBD9A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412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BD52D-B87B-45C4-961E-DA2E21CBB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72791-87B0-466E-95D7-6133FD36CF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50ECB-06AC-4008-9EFF-9AF7E8A2B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19E41-B7ED-469A-B5AF-F1EB236C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FB6C-BA20-45BE-ACDD-075A3D33BEA4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52967-FA7A-4C8E-8C08-B6E5C909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DDAAA-78E5-424D-943D-EE8012827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1F6C-CD42-41B1-9F58-D8A52DBD9A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063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BA2AA-1C5D-409C-8D95-4D92CF3D6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B436B-A10F-4D4A-A055-0EA909E5E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5A7AB6-1DDD-410E-A3C9-CAA37DD39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B85CBC-FCB8-4662-A1D4-2DBCB6C7F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A767A3-3858-445A-B1E4-7D5BAAAC2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74730E-E9D5-4E89-9184-6CEB015B8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FB6C-BA20-45BE-ACDD-075A3D33BEA4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FC6B10-1C46-42EB-A69F-E3E955D1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14AF33-E173-4E4B-93BF-B4596D0B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1F6C-CD42-41B1-9F58-D8A52DBD9A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195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B51E6-04A6-4F20-A453-824B0A049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DF8BDF-3115-493A-A7FF-E3C64AE6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FB6C-BA20-45BE-ACDD-075A3D33BEA4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D19310-F9C0-4D38-8773-59FF181AD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366DA-E65A-4E28-BD07-14ABD4AB3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1F6C-CD42-41B1-9F58-D8A52DBD9A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125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4D3498-52E6-46F4-8AA1-8097FA4FE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FB6C-BA20-45BE-ACDD-075A3D33BEA4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820CC3-86A2-45B7-9088-5CF57AB2B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62581-B328-48B9-AA69-E288A4EE7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1F6C-CD42-41B1-9F58-D8A52DBD9A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526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CB671-618D-4736-AB40-84228DD5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456B3-BCCC-4AF4-8CFE-D47055797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5CA0E-8646-42AC-9222-976490DA1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8C516-D514-4983-8408-B653E2F65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FB6C-BA20-45BE-ACDD-075A3D33BEA4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7CB96-D494-4BE5-9178-CEE9BB4B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AFEBA-1BFF-4464-9BA7-6C1E55065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1F6C-CD42-41B1-9F58-D8A52DBD9A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342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3561E-63AB-456C-AF22-41F864691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F1A34E-6E93-465E-9F3B-EAD446C638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B04B4-7CCC-44A4-B917-FAACEC8C0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6C016-226A-48FD-926D-075F44E16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FB6C-BA20-45BE-ACDD-075A3D33BEA4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57C32-EF34-4D83-BEB8-476701106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D24F2-C03D-48A3-A4DF-773D6AEAF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1F6C-CD42-41B1-9F58-D8A52DBD9A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507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D22DD-F658-4B72-9ED7-CD799BE9A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0B504-2649-41EF-BFE0-415E57DAF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9837E-07E3-40C6-9816-8EA52E74D6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6FB6C-BA20-45BE-ACDD-075A3D33BEA4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31329-7151-4219-99F6-88EB95174B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5D659-BBA1-4AED-B45D-43AE96C8B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91F6C-CD42-41B1-9F58-D8A52DBD9A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857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E530CD-8FC1-45B4-8EE1-D6253D891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403" y="1171466"/>
            <a:ext cx="6105194" cy="2031055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FFFFFF"/>
                </a:solidFill>
              </a:rPr>
              <a:t>Robert Frost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972D5-5780-4F1A-869B-7832F75D1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3403" y="3314440"/>
            <a:ext cx="6105194" cy="682079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Out, Out -</a:t>
            </a:r>
          </a:p>
        </p:txBody>
      </p:sp>
    </p:spTree>
    <p:extLst>
      <p:ext uri="{BB962C8B-B14F-4D97-AF65-F5344CB8AC3E}">
        <p14:creationId xmlns:p14="http://schemas.microsoft.com/office/powerpoint/2010/main" val="2192132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A02012-B800-47B0-9E96-A5323E0D6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b="1">
                <a:solidFill>
                  <a:srgbClr val="FFFFFF"/>
                </a:solidFill>
              </a:rPr>
              <a:t>THEME: The nearness of death</a:t>
            </a:r>
          </a:p>
        </p:txBody>
      </p:sp>
      <p:sp>
        <p:nvSpPr>
          <p:cNvPr id="72707" name="Content Placeholder 2">
            <a:extLst>
              <a:ext uri="{FF2B5EF4-FFF2-40B4-BE49-F238E27FC236}">
                <a16:creationId xmlns:a16="http://schemas.microsoft.com/office/drawing/2014/main" id="{BA545B4E-3F84-4706-98E8-B290E10D50E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117909" y="0"/>
            <a:ext cx="7074089" cy="6858000"/>
          </a:xfrm>
        </p:spPr>
        <p:txBody>
          <a:bodyPr anchor="ctr">
            <a:normAutofit lnSpcReduction="10000"/>
          </a:bodyPr>
          <a:lstStyle/>
          <a:p>
            <a:r>
              <a:rPr lang="en-IE" altLang="en-US" sz="3200" dirty="0">
                <a:solidFill>
                  <a:srgbClr val="000000"/>
                </a:solidFill>
              </a:rPr>
              <a:t>This poem makes the point that death is always near. All it takes is a simple accident and our lives can be snatched away from us in an instant. </a:t>
            </a:r>
          </a:p>
          <a:p>
            <a:r>
              <a:rPr lang="en-IE" altLang="en-US" sz="3200" dirty="0">
                <a:solidFill>
                  <a:srgbClr val="000000"/>
                </a:solidFill>
              </a:rPr>
              <a:t>This poem reminds us that in the middle of even the most ordinary day, life can be ended. </a:t>
            </a:r>
          </a:p>
          <a:p>
            <a:r>
              <a:rPr lang="en-IE" altLang="en-US" sz="3200" dirty="0">
                <a:solidFill>
                  <a:srgbClr val="000000"/>
                </a:solidFill>
              </a:rPr>
              <a:t>The poem then, urges us not to take being alive for granted, to appreciate the gift of life while we still have it.</a:t>
            </a:r>
          </a:p>
          <a:p>
            <a:r>
              <a:rPr lang="en-IE" altLang="en-US" sz="3200" dirty="0">
                <a:solidFill>
                  <a:srgbClr val="000000"/>
                </a:solidFill>
              </a:rPr>
              <a:t>The poem also highlights the terrifying randomness of human existence. Any of us can be killed at almost any moment in a random accident, extinguished like the candle the title refers to.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908461-781F-4B8A-9F5F-6524EBEBC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b="1">
                <a:solidFill>
                  <a:srgbClr val="FFFFFF"/>
                </a:solidFill>
              </a:rPr>
              <a:t>THEME: A cold view of the world</a:t>
            </a:r>
          </a:p>
        </p:txBody>
      </p:sp>
      <p:sp>
        <p:nvSpPr>
          <p:cNvPr id="73731" name="Content Placeholder 2">
            <a:extLst>
              <a:ext uri="{FF2B5EF4-FFF2-40B4-BE49-F238E27FC236}">
                <a16:creationId xmlns:a16="http://schemas.microsoft.com/office/drawing/2014/main" id="{35EB6917-5EC1-47CA-8B45-24140C53E4C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14547" y="-1"/>
            <a:ext cx="6877451" cy="6857999"/>
          </a:xfrm>
        </p:spPr>
        <p:txBody>
          <a:bodyPr anchor="ctr">
            <a:normAutofit/>
          </a:bodyPr>
          <a:lstStyle/>
          <a:p>
            <a:r>
              <a:rPr lang="en-IE" altLang="en-US" sz="3200" dirty="0">
                <a:solidFill>
                  <a:srgbClr val="000000"/>
                </a:solidFill>
              </a:rPr>
              <a:t>Many feel like ‘Out, Out – ’ presents a cold, brutal view of life and death.</a:t>
            </a:r>
          </a:p>
          <a:p>
            <a:r>
              <a:rPr lang="en-IE" altLang="en-US" sz="3200" dirty="0">
                <a:solidFill>
                  <a:srgbClr val="000000"/>
                </a:solidFill>
              </a:rPr>
              <a:t>There is something shocking about the way the people on the farm so quickly </a:t>
            </a:r>
            <a:r>
              <a:rPr lang="en-IE" altLang="en-US" sz="3200" i="1" dirty="0">
                <a:solidFill>
                  <a:srgbClr val="000000"/>
                </a:solidFill>
              </a:rPr>
              <a:t>“turn to their affairs”</a:t>
            </a:r>
            <a:r>
              <a:rPr lang="en-IE" altLang="en-US" sz="3200" dirty="0">
                <a:solidFill>
                  <a:srgbClr val="000000"/>
                </a:solidFill>
              </a:rPr>
              <a:t> after the boy’s death. </a:t>
            </a:r>
          </a:p>
          <a:p>
            <a:r>
              <a:rPr lang="en-IE" altLang="en-US" sz="3200" dirty="0">
                <a:solidFill>
                  <a:srgbClr val="000000"/>
                </a:solidFill>
              </a:rPr>
              <a:t>They have no time to mourn the boy’s loss. Instead, they must get on with their own lives, deal with their own struggles and difficulties.</a:t>
            </a:r>
          </a:p>
          <a:p>
            <a:r>
              <a:rPr lang="en-IE" altLang="en-US" sz="3200" dirty="0">
                <a:solidFill>
                  <a:srgbClr val="000000"/>
                </a:solidFill>
              </a:rPr>
              <a:t>The poem suggests that in this world there is little room for emotion and sentimentality.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E34A6E-5C0F-44CD-A547-9AA9ABE49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IE" sz="4000" b="1">
                <a:solidFill>
                  <a:srgbClr val="FFFFFF"/>
                </a:solidFill>
              </a:rPr>
              <a:t>THEME: A cold view of the world</a:t>
            </a:r>
            <a:endParaRPr lang="en-IE" sz="4000">
              <a:solidFill>
                <a:srgbClr val="FFFFFF"/>
              </a:solidFill>
            </a:endParaRPr>
          </a:p>
        </p:txBody>
      </p:sp>
      <p:sp>
        <p:nvSpPr>
          <p:cNvPr id="74755" name="Content Placeholder 2">
            <a:extLst>
              <a:ext uri="{FF2B5EF4-FFF2-40B4-BE49-F238E27FC236}">
                <a16:creationId xmlns:a16="http://schemas.microsoft.com/office/drawing/2014/main" id="{41CF6B4D-ABEB-4E60-A2F2-70C7D03CB8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5600" y="2460958"/>
            <a:ext cx="11836095" cy="4397042"/>
          </a:xfrm>
        </p:spPr>
        <p:txBody>
          <a:bodyPr>
            <a:normAutofit/>
          </a:bodyPr>
          <a:lstStyle/>
          <a:p>
            <a:r>
              <a:rPr lang="en-IE" altLang="en-US" sz="3200" dirty="0">
                <a:solidFill>
                  <a:srgbClr val="000000"/>
                </a:solidFill>
              </a:rPr>
              <a:t> Macbeth’s soliloquy, where the title comes from, suggests that human life is ultimately pointless: </a:t>
            </a:r>
            <a:r>
              <a:rPr lang="en-IE" altLang="en-US" sz="3200" i="1" dirty="0">
                <a:solidFill>
                  <a:srgbClr val="000000"/>
                </a:solidFill>
              </a:rPr>
              <a:t>“Out, out, brief candle!”</a:t>
            </a:r>
            <a:r>
              <a:rPr lang="en-IE" altLang="en-US" sz="3200" dirty="0">
                <a:solidFill>
                  <a:srgbClr val="000000"/>
                </a:solidFill>
              </a:rPr>
              <a:t> </a:t>
            </a:r>
          </a:p>
          <a:p>
            <a:r>
              <a:rPr lang="en-IE" altLang="en-US" sz="3200" dirty="0">
                <a:solidFill>
                  <a:srgbClr val="000000"/>
                </a:solidFill>
              </a:rPr>
              <a:t>The poem suggests that life is nothing but a desperate struggle for survival, an endless fight to build a life for ourselves. But what does it really matter when that life can be snatched away from us so quickly?</a:t>
            </a:r>
          </a:p>
          <a:p>
            <a:r>
              <a:rPr lang="en-IE" altLang="en-US" sz="3200" dirty="0">
                <a:solidFill>
                  <a:srgbClr val="000000"/>
                </a:solidFill>
              </a:rPr>
              <a:t>Once we are gone, the people left behind must simply get on with things.</a:t>
            </a:r>
          </a:p>
          <a:p>
            <a:endParaRPr lang="en-IE" alt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2E6D50-22D2-490A-ACA2-5F1C6542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b="1">
                <a:solidFill>
                  <a:srgbClr val="FFFFFF"/>
                </a:solidFill>
              </a:rPr>
              <a:t>THEME: Child labour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79" name="Content Placeholder 2">
            <a:extLst>
              <a:ext uri="{FF2B5EF4-FFF2-40B4-BE49-F238E27FC236}">
                <a16:creationId xmlns:a16="http://schemas.microsoft.com/office/drawing/2014/main" id="{5EC2AFAD-0B24-490F-9572-BFF7F791148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1151" y="-1"/>
            <a:ext cx="6800849" cy="6857999"/>
          </a:xfrm>
        </p:spPr>
        <p:txBody>
          <a:bodyPr anchor="ctr">
            <a:normAutofit/>
          </a:bodyPr>
          <a:lstStyle/>
          <a:p>
            <a:r>
              <a:rPr lang="en-IE" altLang="en-US" sz="3200" dirty="0">
                <a:solidFill>
                  <a:srgbClr val="000000"/>
                </a:solidFill>
              </a:rPr>
              <a:t>It is also possible to read the poem as a protest against child labour.</a:t>
            </a:r>
          </a:p>
          <a:p>
            <a:r>
              <a:rPr lang="en-IE" altLang="en-US" sz="3200" dirty="0">
                <a:solidFill>
                  <a:srgbClr val="000000"/>
                </a:solidFill>
              </a:rPr>
              <a:t>The boy is still a </a:t>
            </a:r>
            <a:r>
              <a:rPr lang="en-IE" altLang="en-US" sz="3200" i="1" dirty="0">
                <a:solidFill>
                  <a:srgbClr val="000000"/>
                </a:solidFill>
              </a:rPr>
              <a:t>“child at heart”</a:t>
            </a:r>
            <a:r>
              <a:rPr lang="en-IE" altLang="en-US" sz="3200" dirty="0">
                <a:solidFill>
                  <a:srgbClr val="000000"/>
                </a:solidFill>
              </a:rPr>
              <a:t>, an innocent lad who takes great pleasure in getting a half-hour off work.</a:t>
            </a:r>
          </a:p>
          <a:p>
            <a:r>
              <a:rPr lang="en-IE" altLang="en-US" sz="3200" dirty="0">
                <a:solidFill>
                  <a:srgbClr val="000000"/>
                </a:solidFill>
              </a:rPr>
              <a:t>Yet this child is forced to do a </a:t>
            </a:r>
            <a:r>
              <a:rPr lang="en-IE" altLang="en-US" sz="3200" i="1" dirty="0">
                <a:solidFill>
                  <a:srgbClr val="000000"/>
                </a:solidFill>
              </a:rPr>
              <a:t>“man’s work”</a:t>
            </a:r>
            <a:r>
              <a:rPr lang="en-IE" altLang="en-US" sz="3200" dirty="0">
                <a:solidFill>
                  <a:srgbClr val="000000"/>
                </a:solidFill>
              </a:rPr>
              <a:t>, labouring all day with a highly dangerous power tool.</a:t>
            </a:r>
          </a:p>
          <a:p>
            <a:r>
              <a:rPr lang="en-IE" altLang="en-US" sz="3200" dirty="0">
                <a:solidFill>
                  <a:srgbClr val="000000"/>
                </a:solidFill>
              </a:rPr>
              <a:t>The poem suggests children should be free to be children, to enjoy a time of fun and innocence before they are forced to deal with the difficulties of the adult world.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1A735D-C83C-4E71-871A-1AC6347F6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b="1">
                <a:solidFill>
                  <a:srgbClr val="FFFFFF"/>
                </a:solidFill>
              </a:rPr>
              <a:t>LANGUAGE</a:t>
            </a:r>
          </a:p>
        </p:txBody>
      </p:sp>
      <p:sp>
        <p:nvSpPr>
          <p:cNvPr id="76803" name="Content Placeholder 2">
            <a:extLst>
              <a:ext uri="{FF2B5EF4-FFF2-40B4-BE49-F238E27FC236}">
                <a16:creationId xmlns:a16="http://schemas.microsoft.com/office/drawing/2014/main" id="{8579FE80-683A-481B-A8A6-D943E07EFD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14548" y="174812"/>
            <a:ext cx="6877452" cy="6858000"/>
          </a:xfrm>
        </p:spPr>
        <p:txBody>
          <a:bodyPr anchor="ctr">
            <a:normAutofit fontScale="92500"/>
          </a:bodyPr>
          <a:lstStyle/>
          <a:p>
            <a:r>
              <a:rPr lang="en-IE" altLang="en-US" dirty="0">
                <a:solidFill>
                  <a:srgbClr val="000000"/>
                </a:solidFill>
              </a:rPr>
              <a:t>Alliteration is used in the lines that describe the pleasant smell of the fresh cut sticks: </a:t>
            </a:r>
            <a:r>
              <a:rPr lang="en-IE" altLang="en-US" i="1" dirty="0">
                <a:solidFill>
                  <a:srgbClr val="000000"/>
                </a:solidFill>
              </a:rPr>
              <a:t>“sweet scented stuff”</a:t>
            </a:r>
            <a:r>
              <a:rPr lang="en-IE" altLang="en-US" dirty="0">
                <a:solidFill>
                  <a:srgbClr val="000000"/>
                </a:solidFill>
              </a:rPr>
              <a:t>. This adds to the pleasant and musical effect of the beginning of the poem.</a:t>
            </a:r>
          </a:p>
          <a:p>
            <a:r>
              <a:rPr lang="en-IE" altLang="en-US" dirty="0">
                <a:solidFill>
                  <a:srgbClr val="000000"/>
                </a:solidFill>
              </a:rPr>
              <a:t>There is also a beautiful image of the mountains on the horizon, an image the farm workers are too busy to take in or fully appreciate.</a:t>
            </a:r>
          </a:p>
          <a:p>
            <a:r>
              <a:rPr lang="en-IE" altLang="en-US" dirty="0">
                <a:solidFill>
                  <a:srgbClr val="000000"/>
                </a:solidFill>
              </a:rPr>
              <a:t>Frost makes excellent use of onomatopoeia in the use of the buzz-saw. In the phrases </a:t>
            </a:r>
            <a:r>
              <a:rPr lang="en-IE" altLang="en-US" i="1" dirty="0">
                <a:solidFill>
                  <a:srgbClr val="000000"/>
                </a:solidFill>
              </a:rPr>
              <a:t>“snarled and rattled”</a:t>
            </a:r>
            <a:r>
              <a:rPr lang="en-IE" altLang="en-US" dirty="0">
                <a:solidFill>
                  <a:srgbClr val="000000"/>
                </a:solidFill>
              </a:rPr>
              <a:t> we can almost hear the noise made by the saw as the boy uses it and adds to the threatening atmosphere. </a:t>
            </a:r>
          </a:p>
          <a:p>
            <a:r>
              <a:rPr lang="en-IE" altLang="en-US" dirty="0">
                <a:solidFill>
                  <a:srgbClr val="000000"/>
                </a:solidFill>
              </a:rPr>
              <a:t>Frost also makes excellent use of personification in describing this potentially deadly tool. It is presented almost as a living thing, a vicious snarling animal that is capable of leaping out at the boy and injuring him. </a:t>
            </a:r>
          </a:p>
          <a:p>
            <a:endParaRPr lang="en-IE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FFC532-D162-4DC4-ACA6-4518CBF6D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>
                <a:solidFill>
                  <a:srgbClr val="3F3F3F"/>
                </a:solidFill>
              </a:rPr>
              <a:t>Questions</a:t>
            </a:r>
          </a:p>
        </p:txBody>
      </p:sp>
      <p:sp>
        <p:nvSpPr>
          <p:cNvPr id="77827" name="Content Placeholder 2">
            <a:extLst>
              <a:ext uri="{FF2B5EF4-FFF2-40B4-BE49-F238E27FC236}">
                <a16:creationId xmlns:a16="http://schemas.microsoft.com/office/drawing/2014/main" id="{BE727C17-D475-4C51-9D1F-3B8831D6A17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360458" y="336176"/>
            <a:ext cx="6051177" cy="6521821"/>
          </a:xfrm>
        </p:spPr>
        <p:txBody>
          <a:bodyPr anchor="ctr">
            <a:normAutofit lnSpcReduction="10000"/>
          </a:bodyPr>
          <a:lstStyle/>
          <a:p>
            <a:pPr marL="514350" indent="-514350">
              <a:buFont typeface="Georgia" panose="02040502050405020303" pitchFamily="18" charset="0"/>
              <a:buAutoNum type="arabicPeriod"/>
            </a:pPr>
            <a:r>
              <a:rPr lang="en-IE" altLang="en-US" sz="3200" dirty="0">
                <a:solidFill>
                  <a:srgbClr val="FFFFFF"/>
                </a:solidFill>
              </a:rPr>
              <a:t>‘Out, Out – ’ is a poem of images. Pick out three different images from the poem. In each case describe the image and explain what this image reveals.</a:t>
            </a:r>
          </a:p>
          <a:p>
            <a:pPr marL="514350" indent="-514350">
              <a:buFont typeface="Georgia" panose="02040502050405020303" pitchFamily="18" charset="0"/>
              <a:buAutoNum type="arabicPeriod"/>
            </a:pPr>
            <a:endParaRPr lang="en-IE" altLang="en-US" sz="3200" dirty="0">
              <a:solidFill>
                <a:srgbClr val="FFFFFF"/>
              </a:solidFill>
            </a:endParaRPr>
          </a:p>
          <a:p>
            <a:pPr marL="514350" indent="-514350">
              <a:buFont typeface="Georgia" panose="02040502050405020303" pitchFamily="18" charset="0"/>
              <a:buAutoNum type="arabicPeriod"/>
            </a:pPr>
            <a:r>
              <a:rPr lang="en-IE" altLang="en-US" sz="3200" dirty="0">
                <a:solidFill>
                  <a:srgbClr val="FFFFFF"/>
                </a:solidFill>
              </a:rPr>
              <a:t>Do you think the poet shows sympathy for the boy? Choose words or phrases from the poem to explain your answer.</a:t>
            </a:r>
          </a:p>
          <a:p>
            <a:pPr marL="514350" indent="-514350">
              <a:buFont typeface="Georgia" panose="02040502050405020303" pitchFamily="18" charset="0"/>
              <a:buAutoNum type="arabicPeriod"/>
            </a:pPr>
            <a:endParaRPr lang="en-IE" altLang="en-US" sz="3200" dirty="0">
              <a:solidFill>
                <a:srgbClr val="FFFFFF"/>
              </a:solidFill>
            </a:endParaRPr>
          </a:p>
          <a:p>
            <a:pPr marL="514350" indent="-514350">
              <a:buFont typeface="Georgia" panose="02040502050405020303" pitchFamily="18" charset="0"/>
              <a:buAutoNum type="arabicPeriod"/>
            </a:pPr>
            <a:r>
              <a:rPr lang="en-IE" altLang="en-US" sz="3200" dirty="0">
                <a:solidFill>
                  <a:srgbClr val="FFFFFF"/>
                </a:solidFill>
              </a:rPr>
              <a:t>What do you think is the central message of theme of this poem?</a:t>
            </a:r>
          </a:p>
          <a:p>
            <a:pPr marL="514350" indent="-514350">
              <a:buFont typeface="Georgia" panose="02040502050405020303" pitchFamily="18" charset="0"/>
              <a:buAutoNum type="arabicPeriod"/>
            </a:pPr>
            <a:endParaRPr lang="en-IE" altLang="en-US" sz="32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40BF86-A185-4D8A-91A7-05E7FC7B7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>
                <a:solidFill>
                  <a:srgbClr val="FFFFFF"/>
                </a:solidFill>
              </a:rPr>
              <a:t>‘Out, Out – ’</a:t>
            </a:r>
          </a:p>
        </p:txBody>
      </p:sp>
      <p:sp>
        <p:nvSpPr>
          <p:cNvPr id="64515" name="Content Placeholder 2">
            <a:extLst>
              <a:ext uri="{FF2B5EF4-FFF2-40B4-BE49-F238E27FC236}">
                <a16:creationId xmlns:a16="http://schemas.microsoft.com/office/drawing/2014/main" id="{ED8C40F3-DCBC-400A-AAE2-AE8C5CA5642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500467" y="-154745"/>
            <a:ext cx="6691531" cy="701274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altLang="en-US" sz="36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altLang="en-US" sz="3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altLang="en-US" sz="3600" dirty="0">
                <a:solidFill>
                  <a:srgbClr val="000000"/>
                </a:solidFill>
              </a:rPr>
              <a:t>This is based on a true event which is believed to have occurred in April 1915, Raymond Fitzgerald, the son of Frost’s friend and neighbour, lost his hand to a buzz saw and bled so profusely that he went into shock, dying of heart failure in spite of his doctor’s efforts. </a:t>
            </a:r>
            <a:endParaRPr lang="en-IE" altLang="en-US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D3FFFA32-D9F4-4AF9-A025-CD128AC85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0967"/>
            <a:ext cx="12192000" cy="549703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9">
            <a:extLst>
              <a:ext uri="{FF2B5EF4-FFF2-40B4-BE49-F238E27FC236}">
                <a16:creationId xmlns:a16="http://schemas.microsoft.com/office/drawing/2014/main" id="{2823A416-999C-4FA3-A853-0AE48404B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0"/>
            <a:ext cx="12192000" cy="3049325"/>
            <a:chOff x="0" y="3808676"/>
            <a:chExt cx="12192000" cy="304932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362F656-1A8D-4BA3-BA72-92332E75D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16" b="9820"/>
            <a:stretch>
              <a:fillRect/>
            </a:stretch>
          </p:blipFill>
          <p:spPr>
            <a:xfrm>
              <a:off x="0" y="3808676"/>
              <a:ext cx="12192000" cy="3049325"/>
            </a:xfrm>
            <a:custGeom>
              <a:avLst/>
              <a:gdLst>
                <a:gd name="connsiteX0" fmla="*/ 0 w 12192000"/>
                <a:gd name="connsiteY0" fmla="*/ 0 h 3049325"/>
                <a:gd name="connsiteX1" fmla="*/ 12192000 w 12192000"/>
                <a:gd name="connsiteY1" fmla="*/ 0 h 3049325"/>
                <a:gd name="connsiteX2" fmla="*/ 12192000 w 12192000"/>
                <a:gd name="connsiteY2" fmla="*/ 3049325 h 3049325"/>
                <a:gd name="connsiteX3" fmla="*/ 0 w 12192000"/>
                <a:gd name="connsiteY3" fmla="*/ 3049325 h 304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3049325">
                  <a:moveTo>
                    <a:pt x="0" y="0"/>
                  </a:moveTo>
                  <a:lnTo>
                    <a:pt x="12192000" y="0"/>
                  </a:lnTo>
                  <a:lnTo>
                    <a:pt x="12192000" y="3049325"/>
                  </a:lnTo>
                  <a:lnTo>
                    <a:pt x="0" y="3049325"/>
                  </a:lnTo>
                  <a:close/>
                </a:path>
              </a:pathLst>
            </a:custGeom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338807D-FB66-4E3A-9CF0-786662C4A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7339" y="5375082"/>
              <a:ext cx="373711" cy="4055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F100EB7-7C2A-4D23-96DE-D7E9CFB7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448056"/>
            <a:ext cx="9833548" cy="106680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sz="4000">
                <a:solidFill>
                  <a:srgbClr val="3F3F3F"/>
                </a:solidFill>
              </a:rPr>
              <a:t>‘Out, Out – 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C7889-45FD-4A33-B823-8E0E1475DA6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8671" y="2471163"/>
            <a:ext cx="11774658" cy="4997359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en-GB" altLang="en-US" sz="2000" dirty="0">
                <a:solidFill>
                  <a:srgbClr val="FFFFFF"/>
                </a:solidFill>
              </a:rPr>
              <a:t>Frost’s title invites us to compare the poem’s shocking story with Macbeth’s speech on learning of his wife’s death:</a:t>
            </a:r>
          </a:p>
          <a:p>
            <a:pPr marL="0" indent="0">
              <a:buNone/>
              <a:defRPr/>
            </a:pPr>
            <a:r>
              <a:rPr lang="en-GB" altLang="en-US" sz="2000" dirty="0">
                <a:solidFill>
                  <a:srgbClr val="FFFFFF"/>
                </a:solidFill>
              </a:rPr>
              <a:t>Macbeth says, on learning of the death of Lady Macbeth, his wife:</a:t>
            </a:r>
            <a:br>
              <a:rPr lang="en-GB" altLang="en-US" sz="2000" dirty="0">
                <a:solidFill>
                  <a:srgbClr val="FFFFFF"/>
                </a:solidFill>
              </a:rPr>
            </a:br>
            <a:r>
              <a:rPr lang="en-GB" altLang="en-US" sz="2000" i="1" dirty="0">
                <a:solidFill>
                  <a:srgbClr val="FFFFFF"/>
                </a:solidFill>
              </a:rPr>
              <a:t>She should have died hereafter ;</a:t>
            </a:r>
            <a:br>
              <a:rPr lang="en-GB" altLang="en-US" sz="2000" i="1" dirty="0">
                <a:solidFill>
                  <a:srgbClr val="FFFFFF"/>
                </a:solidFill>
              </a:rPr>
            </a:br>
            <a:r>
              <a:rPr lang="en-GB" altLang="en-US" sz="2000" i="1" dirty="0">
                <a:solidFill>
                  <a:srgbClr val="FFFFFF"/>
                </a:solidFill>
              </a:rPr>
              <a:t>There would have been a time for such a word.</a:t>
            </a:r>
          </a:p>
          <a:p>
            <a:pPr marL="0" indent="0">
              <a:buNone/>
              <a:defRPr/>
            </a:pPr>
            <a:r>
              <a:rPr lang="en-GB" altLang="en-US" sz="2000" i="1" dirty="0">
                <a:solidFill>
                  <a:srgbClr val="FFFFFF"/>
                </a:solidFill>
              </a:rPr>
              <a:t>To-morrow, and to-morrow, and to-morrow,</a:t>
            </a:r>
            <a:br>
              <a:rPr lang="en-GB" altLang="en-US" sz="2000" i="1" dirty="0">
                <a:solidFill>
                  <a:srgbClr val="FFFFFF"/>
                </a:solidFill>
              </a:rPr>
            </a:br>
            <a:r>
              <a:rPr lang="en-GB" altLang="en-US" sz="2000" i="1" dirty="0">
                <a:solidFill>
                  <a:srgbClr val="FFFFFF"/>
                </a:solidFill>
              </a:rPr>
              <a:t>Creeps in this petty pace from day to day,</a:t>
            </a:r>
            <a:br>
              <a:rPr lang="en-GB" altLang="en-US" sz="2000" i="1" dirty="0">
                <a:solidFill>
                  <a:srgbClr val="FFFFFF"/>
                </a:solidFill>
              </a:rPr>
            </a:br>
            <a:r>
              <a:rPr lang="en-GB" altLang="en-US" sz="2000" i="1" dirty="0">
                <a:solidFill>
                  <a:srgbClr val="FFFFFF"/>
                </a:solidFill>
              </a:rPr>
              <a:t>To the last syllable of recorded time ;</a:t>
            </a:r>
            <a:br>
              <a:rPr lang="en-GB" altLang="en-US" sz="2000" i="1" dirty="0">
                <a:solidFill>
                  <a:srgbClr val="FFFFFF"/>
                </a:solidFill>
              </a:rPr>
            </a:br>
            <a:r>
              <a:rPr lang="en-GB" altLang="en-US" sz="2000" i="1" dirty="0">
                <a:solidFill>
                  <a:srgbClr val="FFFFFF"/>
                </a:solidFill>
              </a:rPr>
              <a:t>And all our yesterdays have lighted fools</a:t>
            </a:r>
            <a:br>
              <a:rPr lang="en-GB" altLang="en-US" sz="2000" i="1" dirty="0">
                <a:solidFill>
                  <a:srgbClr val="FFFFFF"/>
                </a:solidFill>
              </a:rPr>
            </a:br>
            <a:r>
              <a:rPr lang="en-GB" altLang="en-US" sz="2000" i="1" dirty="0">
                <a:solidFill>
                  <a:srgbClr val="FFFFFF"/>
                </a:solidFill>
              </a:rPr>
              <a:t>The way to dusty death. Out, out, brief candle! </a:t>
            </a:r>
            <a:br>
              <a:rPr lang="en-GB" altLang="en-US" sz="2000" i="1" dirty="0">
                <a:solidFill>
                  <a:srgbClr val="FFFFFF"/>
                </a:solidFill>
              </a:rPr>
            </a:br>
            <a:r>
              <a:rPr lang="en-GB" altLang="en-US" sz="2000" i="1" dirty="0">
                <a:solidFill>
                  <a:srgbClr val="FFFFFF"/>
                </a:solidFill>
              </a:rPr>
              <a:t>Life's but a walking shadow, a poor player,</a:t>
            </a:r>
            <a:br>
              <a:rPr lang="en-GB" altLang="en-US" sz="2000" i="1" dirty="0">
                <a:solidFill>
                  <a:srgbClr val="FFFFFF"/>
                </a:solidFill>
              </a:rPr>
            </a:br>
            <a:r>
              <a:rPr lang="en-GB" altLang="en-US" sz="2000" i="1" dirty="0">
                <a:solidFill>
                  <a:srgbClr val="FFFFFF"/>
                </a:solidFill>
              </a:rPr>
              <a:t>That struts and frets his hour upon the stage,</a:t>
            </a:r>
            <a:br>
              <a:rPr lang="en-GB" altLang="en-US" sz="2000" i="1" dirty="0">
                <a:solidFill>
                  <a:srgbClr val="FFFFFF"/>
                </a:solidFill>
              </a:rPr>
            </a:br>
            <a:r>
              <a:rPr lang="en-GB" altLang="en-US" sz="2000" i="1" dirty="0">
                <a:solidFill>
                  <a:srgbClr val="FFFFFF"/>
                </a:solidFill>
              </a:rPr>
              <a:t>And then is heard no more. It is a tale</a:t>
            </a:r>
            <a:br>
              <a:rPr lang="en-GB" altLang="en-US" sz="2000" i="1" dirty="0">
                <a:solidFill>
                  <a:srgbClr val="FFFFFF"/>
                </a:solidFill>
              </a:rPr>
            </a:br>
            <a:r>
              <a:rPr lang="en-GB" altLang="en-US" sz="2000" i="1" dirty="0">
                <a:solidFill>
                  <a:srgbClr val="FFFFFF"/>
                </a:solidFill>
              </a:rPr>
              <a:t>Told by an idiot, full of sound and fury,</a:t>
            </a:r>
            <a:br>
              <a:rPr lang="en-GB" altLang="en-US" sz="2000" i="1" dirty="0">
                <a:solidFill>
                  <a:srgbClr val="FFFFFF"/>
                </a:solidFill>
              </a:rPr>
            </a:br>
            <a:r>
              <a:rPr lang="en-GB" altLang="en-US" sz="2000" i="1" dirty="0">
                <a:solidFill>
                  <a:srgbClr val="FFFFFF"/>
                </a:solidFill>
              </a:rPr>
              <a:t>Signifying nothing.</a:t>
            </a:r>
          </a:p>
          <a:p>
            <a:pPr>
              <a:defRPr/>
            </a:pPr>
            <a:endParaRPr lang="en-IE" sz="2000" dirty="0">
              <a:solidFill>
                <a:srgbClr val="FFFFFF"/>
              </a:solidFill>
            </a:endParaRPr>
          </a:p>
          <a:p>
            <a:pPr>
              <a:defRPr/>
            </a:pPr>
            <a:endParaRPr lang="en-IE" sz="20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8DCE46-7895-421F-8830-6F527760B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IE" sz="4000">
                <a:solidFill>
                  <a:srgbClr val="FFFFFF"/>
                </a:solidFill>
              </a:rPr>
              <a:t>‘Out, Out – ’</a:t>
            </a:r>
          </a:p>
        </p:txBody>
      </p:sp>
      <p:graphicFrame>
        <p:nvGraphicFramePr>
          <p:cNvPr id="66565" name="Content Placeholder 2">
            <a:extLst>
              <a:ext uri="{FF2B5EF4-FFF2-40B4-BE49-F238E27FC236}">
                <a16:creationId xmlns:a16="http://schemas.microsoft.com/office/drawing/2014/main" id="{ECC7ADB4-91E7-4E29-BF52-51EAF69F8A1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95715137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0AA5B5-FDAE-4A17-8C3F-BF0F99F27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574" y="11593"/>
            <a:ext cx="4977976" cy="145405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b="1" dirty="0">
                <a:solidFill>
                  <a:srgbClr val="000000"/>
                </a:solidFill>
              </a:rPr>
              <a:t>Lines 1-8: Setting the scene</a:t>
            </a:r>
          </a:p>
        </p:txBody>
      </p:sp>
      <p:sp>
        <p:nvSpPr>
          <p:cNvPr id="77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7588" name="Picture 2">
            <a:extLst>
              <a:ext uri="{FF2B5EF4-FFF2-40B4-BE49-F238E27FC236}">
                <a16:creationId xmlns:a16="http://schemas.microsoft.com/office/drawing/2014/main" id="{92DD358C-4EC5-4EE1-81DC-4EC06E0FC5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17" r="3205" b="1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Content Placeholder 2">
            <a:extLst>
              <a:ext uri="{FF2B5EF4-FFF2-40B4-BE49-F238E27FC236}">
                <a16:creationId xmlns:a16="http://schemas.microsoft.com/office/drawing/2014/main" id="{C07D289E-7225-4F29-BC8C-D2131672FCD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13738" y="1456042"/>
            <a:ext cx="6770409" cy="5390365"/>
          </a:xfrm>
        </p:spPr>
        <p:txBody>
          <a:bodyPr anchor="ctr">
            <a:normAutofit lnSpcReduction="10000"/>
          </a:bodyPr>
          <a:lstStyle/>
          <a:p>
            <a:r>
              <a:rPr lang="en-IE" altLang="en-US" sz="3200" dirty="0">
                <a:solidFill>
                  <a:srgbClr val="000000"/>
                </a:solidFill>
              </a:rPr>
              <a:t>Frost beautifully describes the landscape of a farm in New England. A young boys works on the farm and uses a buzz-saw to cut pieces of firewood.</a:t>
            </a:r>
          </a:p>
          <a:p>
            <a:endParaRPr lang="en-IE" altLang="en-US" sz="3200" dirty="0">
              <a:solidFill>
                <a:srgbClr val="000000"/>
              </a:solidFill>
            </a:endParaRPr>
          </a:p>
          <a:p>
            <a:r>
              <a:rPr lang="en-IE" altLang="en-US" sz="3200" dirty="0">
                <a:solidFill>
                  <a:srgbClr val="000000"/>
                </a:solidFill>
              </a:rPr>
              <a:t>The buzz-saw is presented in a menacing light. It </a:t>
            </a:r>
            <a:r>
              <a:rPr lang="en-IE" altLang="en-US" sz="3200" i="1" dirty="0">
                <a:solidFill>
                  <a:srgbClr val="000000"/>
                </a:solidFill>
              </a:rPr>
              <a:t>“snarls and rattles”</a:t>
            </a:r>
            <a:r>
              <a:rPr lang="en-IE" altLang="en-US" sz="3200" dirty="0">
                <a:solidFill>
                  <a:srgbClr val="000000"/>
                </a:solidFill>
              </a:rPr>
              <a:t> like a wild beast. This suggests how dangerous the saw is and warns us of the terrible tragedy that is about to take place.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20A21C-16A9-4F8A-988C-C600DCBE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b="1">
                <a:solidFill>
                  <a:srgbClr val="FFFFFF"/>
                </a:solidFill>
              </a:rPr>
              <a:t>Lines 9-12</a:t>
            </a:r>
          </a:p>
        </p:txBody>
      </p:sp>
      <p:sp>
        <p:nvSpPr>
          <p:cNvPr id="68611" name="Content Placeholder 2">
            <a:extLst>
              <a:ext uri="{FF2B5EF4-FFF2-40B4-BE49-F238E27FC236}">
                <a16:creationId xmlns:a16="http://schemas.microsoft.com/office/drawing/2014/main" id="{C7AE95AC-C1F0-4711-9AEC-9765C743C67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825217" y="-1"/>
            <a:ext cx="7366781" cy="6977575"/>
          </a:xfrm>
        </p:spPr>
        <p:txBody>
          <a:bodyPr anchor="ctr">
            <a:normAutofit/>
          </a:bodyPr>
          <a:lstStyle/>
          <a:p>
            <a:r>
              <a:rPr lang="en-IE" altLang="en-US" sz="3600" dirty="0">
                <a:solidFill>
                  <a:srgbClr val="000000"/>
                </a:solidFill>
              </a:rPr>
              <a:t>The workday is almost over and it has been uneventful: </a:t>
            </a:r>
            <a:r>
              <a:rPr lang="en-IE" altLang="en-US" sz="3600" i="1" dirty="0">
                <a:solidFill>
                  <a:srgbClr val="000000"/>
                </a:solidFill>
              </a:rPr>
              <a:t>“And nothing happened. Day was all but done”.</a:t>
            </a:r>
          </a:p>
          <a:p>
            <a:endParaRPr lang="en-IE" altLang="en-US" sz="3600" dirty="0">
              <a:solidFill>
                <a:srgbClr val="000000"/>
              </a:solidFill>
            </a:endParaRPr>
          </a:p>
          <a:p>
            <a:r>
              <a:rPr lang="en-IE" altLang="en-US" sz="3600" dirty="0">
                <a:solidFill>
                  <a:srgbClr val="000000"/>
                </a:solidFill>
              </a:rPr>
              <a:t>The poet wishes that the farm workers had stopped work a little early. They could have given the boy an extra half-hour off work, a treat that would have meant a lot to him. </a:t>
            </a:r>
          </a:p>
          <a:p>
            <a:endParaRPr lang="en-IE" altLang="en-US" sz="3600" dirty="0">
              <a:solidFill>
                <a:srgbClr val="000000"/>
              </a:solidFill>
            </a:endParaRPr>
          </a:p>
          <a:p>
            <a:r>
              <a:rPr lang="en-IE" altLang="en-US" sz="3600" dirty="0">
                <a:solidFill>
                  <a:srgbClr val="000000"/>
                </a:solidFill>
              </a:rPr>
              <a:t>By finishing early they also could have saved his life.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3658C5-A8EA-4ACD-A81F-EA839BC4B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576" y="20200"/>
            <a:ext cx="4977976" cy="145405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b="1" dirty="0">
                <a:solidFill>
                  <a:srgbClr val="000000"/>
                </a:solidFill>
              </a:rPr>
              <a:t>Lines 13-18: The accident</a:t>
            </a:r>
          </a:p>
        </p:txBody>
      </p:sp>
      <p:sp>
        <p:nvSpPr>
          <p:cNvPr id="77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9636" name="Picture 3">
            <a:extLst>
              <a:ext uri="{FF2B5EF4-FFF2-40B4-BE49-F238E27FC236}">
                <a16:creationId xmlns:a16="http://schemas.microsoft.com/office/drawing/2014/main" id="{2873ABEF-CFA8-4A1E-BE12-B2472B2A62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2" r="19958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Content Placeholder 2">
            <a:extLst>
              <a:ext uri="{FF2B5EF4-FFF2-40B4-BE49-F238E27FC236}">
                <a16:creationId xmlns:a16="http://schemas.microsoft.com/office/drawing/2014/main" id="{912EC28A-2359-43CD-A87E-717FF3C494E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614876" y="1421289"/>
            <a:ext cx="6577104" cy="5436711"/>
          </a:xfrm>
        </p:spPr>
        <p:txBody>
          <a:bodyPr anchor="ctr">
            <a:normAutofit fontScale="92500" lnSpcReduction="10000"/>
          </a:bodyPr>
          <a:lstStyle/>
          <a:p>
            <a:r>
              <a:rPr lang="en-IE" altLang="en-US" dirty="0">
                <a:solidFill>
                  <a:srgbClr val="000000"/>
                </a:solidFill>
              </a:rPr>
              <a:t>The boy’s sister announces that their dinner is ready. Tragedy strikes as the boy loses concentration and cuts his hand open with the buzz-saw.</a:t>
            </a:r>
          </a:p>
          <a:p>
            <a:r>
              <a:rPr lang="en-IE" altLang="en-US" dirty="0">
                <a:solidFill>
                  <a:srgbClr val="000000"/>
                </a:solidFill>
              </a:rPr>
              <a:t>The poet describes the saw </a:t>
            </a:r>
            <a:r>
              <a:rPr lang="en-IE" altLang="en-US" i="1" dirty="0">
                <a:solidFill>
                  <a:srgbClr val="000000"/>
                </a:solidFill>
              </a:rPr>
              <a:t>“leaping”</a:t>
            </a:r>
            <a:r>
              <a:rPr lang="en-IE" altLang="en-US" dirty="0">
                <a:solidFill>
                  <a:srgbClr val="000000"/>
                </a:solidFill>
              </a:rPr>
              <a:t> at the boy, as if attempting to eat him for dinner. In reality, the boy must gave </a:t>
            </a:r>
            <a:r>
              <a:rPr lang="en-IE" altLang="en-US" i="1" dirty="0">
                <a:solidFill>
                  <a:srgbClr val="000000"/>
                </a:solidFill>
              </a:rPr>
              <a:t>“given the hand”.</a:t>
            </a:r>
          </a:p>
          <a:p>
            <a:r>
              <a:rPr lang="en-IE" altLang="en-US" dirty="0">
                <a:solidFill>
                  <a:srgbClr val="000000"/>
                </a:solidFill>
              </a:rPr>
              <a:t>The poet never describes the injuries in detail. He response to the accident is conveyed in the simple but moving exclamation </a:t>
            </a:r>
            <a:r>
              <a:rPr lang="en-IE" altLang="en-US" i="1" dirty="0">
                <a:solidFill>
                  <a:srgbClr val="000000"/>
                </a:solidFill>
              </a:rPr>
              <a:t>“But the hand!”</a:t>
            </a:r>
          </a:p>
          <a:p>
            <a:r>
              <a:rPr lang="en-IE" altLang="en-US" dirty="0">
                <a:solidFill>
                  <a:srgbClr val="000000"/>
                </a:solidFill>
              </a:rPr>
              <a:t>The poet seems unable to describe the saw slicing through flesh and bone, instead leaving the gruesome image to our imagination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CD9630-EAB7-4705-8531-5D7BE6FD5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b="1">
                <a:solidFill>
                  <a:srgbClr val="FFFFFF"/>
                </a:solidFill>
              </a:rPr>
              <a:t>Lines 19-26: The boy’s reaction to the accident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59" name="Content Placeholder 2">
            <a:extLst>
              <a:ext uri="{FF2B5EF4-FFF2-40B4-BE49-F238E27FC236}">
                <a16:creationId xmlns:a16="http://schemas.microsoft.com/office/drawing/2014/main" id="{5741B8E1-93EB-48F0-AF4A-0E4FD7B5918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1151" y="-1"/>
            <a:ext cx="6800849" cy="6857999"/>
          </a:xfrm>
        </p:spPr>
        <p:txBody>
          <a:bodyPr anchor="ctr">
            <a:normAutofit/>
          </a:bodyPr>
          <a:lstStyle/>
          <a:p>
            <a:r>
              <a:rPr lang="en-IE" altLang="en-US" sz="3200" dirty="0">
                <a:solidFill>
                  <a:srgbClr val="000000"/>
                </a:solidFill>
              </a:rPr>
              <a:t>The boy’s response is one of shock. His first reaction is to laugh at the disaster, indicating his disbelief at his injuries. </a:t>
            </a:r>
          </a:p>
          <a:p>
            <a:r>
              <a:rPr lang="en-IE" altLang="en-US" sz="3200" dirty="0">
                <a:solidFill>
                  <a:srgbClr val="000000"/>
                </a:solidFill>
              </a:rPr>
              <a:t>The boy turns to his workmates in appeal but there is nothing they can do for him.</a:t>
            </a:r>
          </a:p>
          <a:p>
            <a:r>
              <a:rPr lang="en-IE" altLang="en-US" sz="3200" dirty="0">
                <a:solidFill>
                  <a:srgbClr val="000000"/>
                </a:solidFill>
              </a:rPr>
              <a:t>The boy quickly realises that his injury is very serious. He is a </a:t>
            </a:r>
            <a:r>
              <a:rPr lang="en-IE" altLang="en-US" sz="3200" i="1" dirty="0">
                <a:solidFill>
                  <a:srgbClr val="000000"/>
                </a:solidFill>
              </a:rPr>
              <a:t>“big boy”</a:t>
            </a:r>
            <a:r>
              <a:rPr lang="en-IE" altLang="en-US" sz="3200" dirty="0">
                <a:solidFill>
                  <a:srgbClr val="000000"/>
                </a:solidFill>
              </a:rPr>
              <a:t> who is doing </a:t>
            </a:r>
            <a:r>
              <a:rPr lang="en-IE" altLang="en-US" sz="3200" i="1" dirty="0">
                <a:solidFill>
                  <a:srgbClr val="000000"/>
                </a:solidFill>
              </a:rPr>
              <a:t>“man’s work”</a:t>
            </a:r>
            <a:r>
              <a:rPr lang="en-IE" altLang="en-US" sz="3200" dirty="0">
                <a:solidFill>
                  <a:srgbClr val="000000"/>
                </a:solidFill>
              </a:rPr>
              <a:t>. He realises even if he survives the accident, his life will be ruined: </a:t>
            </a:r>
            <a:r>
              <a:rPr lang="en-IE" altLang="en-US" sz="3200" i="1" dirty="0">
                <a:solidFill>
                  <a:srgbClr val="000000"/>
                </a:solidFill>
              </a:rPr>
              <a:t>“Then the boy saw all … all spoiled”</a:t>
            </a:r>
            <a:r>
              <a:rPr lang="en-IE" altLang="en-US" sz="3200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D0D812-B7A9-4407-9AB4-CF3576EF2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b="1">
                <a:solidFill>
                  <a:srgbClr val="FFFFFF"/>
                </a:solidFill>
              </a:rPr>
              <a:t>Lines 27-34: The boy’s death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Content Placeholder 2">
            <a:extLst>
              <a:ext uri="{FF2B5EF4-FFF2-40B4-BE49-F238E27FC236}">
                <a16:creationId xmlns:a16="http://schemas.microsoft.com/office/drawing/2014/main" id="{E8C29523-A580-49C4-B8D9-F039CD2CED9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135880" y="0"/>
            <a:ext cx="7056120" cy="6858000"/>
          </a:xfrm>
        </p:spPr>
        <p:txBody>
          <a:bodyPr anchor="ctr">
            <a:normAutofit/>
          </a:bodyPr>
          <a:lstStyle/>
          <a:p>
            <a:r>
              <a:rPr lang="en-IE" altLang="en-US" dirty="0">
                <a:solidFill>
                  <a:srgbClr val="000000"/>
                </a:solidFill>
              </a:rPr>
              <a:t>The boy’s hand is amputated and after some time, the person monitoring him realises that something is seriously wrong: </a:t>
            </a:r>
            <a:r>
              <a:rPr lang="en-IE" altLang="en-US" i="1" dirty="0">
                <a:solidFill>
                  <a:srgbClr val="000000"/>
                </a:solidFill>
              </a:rPr>
              <a:t>“And then – the watcher at his pulse took fright”</a:t>
            </a:r>
            <a:r>
              <a:rPr lang="en-IE" altLang="en-US" dirty="0">
                <a:solidFill>
                  <a:srgbClr val="000000"/>
                </a:solidFill>
              </a:rPr>
              <a:t>.</a:t>
            </a:r>
          </a:p>
          <a:p>
            <a:r>
              <a:rPr lang="en-IE" altLang="en-US" dirty="0">
                <a:solidFill>
                  <a:srgbClr val="000000"/>
                </a:solidFill>
              </a:rPr>
              <a:t>The people on the farm can hardly believe the boy is dying in front of their eyes. </a:t>
            </a:r>
            <a:r>
              <a:rPr lang="en-IE" altLang="en-US" i="1" dirty="0">
                <a:solidFill>
                  <a:srgbClr val="000000"/>
                </a:solidFill>
              </a:rPr>
              <a:t>“Little – less – nothing!”</a:t>
            </a:r>
          </a:p>
          <a:p>
            <a:r>
              <a:rPr lang="en-IE" altLang="en-US" dirty="0">
                <a:solidFill>
                  <a:srgbClr val="000000"/>
                </a:solidFill>
              </a:rPr>
              <a:t>Finally, the boy’s heart stops altogether: </a:t>
            </a:r>
            <a:r>
              <a:rPr lang="en-IE" altLang="en-US" i="1" dirty="0">
                <a:solidFill>
                  <a:srgbClr val="000000"/>
                </a:solidFill>
              </a:rPr>
              <a:t>“And that ended it”</a:t>
            </a:r>
          </a:p>
          <a:p>
            <a:r>
              <a:rPr lang="en-IE" altLang="en-US" dirty="0">
                <a:solidFill>
                  <a:srgbClr val="000000"/>
                </a:solidFill>
              </a:rPr>
              <a:t>The poem’s final lines seem very cruel and cold. The boy is dead and gone and there is nothing anybody can do about it: </a:t>
            </a:r>
            <a:r>
              <a:rPr lang="en-IE" altLang="en-US" i="1" dirty="0">
                <a:solidFill>
                  <a:srgbClr val="000000"/>
                </a:solidFill>
              </a:rPr>
              <a:t>“No more to build on there”.</a:t>
            </a:r>
            <a:r>
              <a:rPr lang="en-IE" altLang="en-US" dirty="0">
                <a:solidFill>
                  <a:srgbClr val="000000"/>
                </a:solidFill>
              </a:rPr>
              <a:t> Life, the speaker maintains, has to go on: </a:t>
            </a:r>
            <a:r>
              <a:rPr lang="en-IE" altLang="en-US" i="1" dirty="0">
                <a:solidFill>
                  <a:srgbClr val="000000"/>
                </a:solidFill>
              </a:rPr>
              <a:t>“And they, since they/were not the one dead, turned to their affairs”.</a:t>
            </a:r>
            <a:endParaRPr lang="en-IE" altLang="en-US" dirty="0">
              <a:solidFill>
                <a:srgbClr val="000000"/>
              </a:solidFill>
            </a:endParaRPr>
          </a:p>
          <a:p>
            <a:endParaRPr lang="en-IE" altLang="en-US" dirty="0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1447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Office Theme</vt:lpstr>
      <vt:lpstr>Robert Frost</vt:lpstr>
      <vt:lpstr>‘Out, Out – ’</vt:lpstr>
      <vt:lpstr>‘Out, Out – ’</vt:lpstr>
      <vt:lpstr>‘Out, Out – ’</vt:lpstr>
      <vt:lpstr>Lines 1-8: Setting the scene</vt:lpstr>
      <vt:lpstr>Lines 9-12</vt:lpstr>
      <vt:lpstr>Lines 13-18: The accident</vt:lpstr>
      <vt:lpstr>Lines 19-26: The boy’s reaction to the accident</vt:lpstr>
      <vt:lpstr>Lines 27-34: The boy’s death</vt:lpstr>
      <vt:lpstr>THEME: The nearness of death</vt:lpstr>
      <vt:lpstr>THEME: A cold view of the world</vt:lpstr>
      <vt:lpstr>THEME: A cold view of the world</vt:lpstr>
      <vt:lpstr>THEME: Child labour</vt:lpstr>
      <vt:lpstr>LANGUAGE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Frost</dc:title>
  <dc:creator>ciara deasy</dc:creator>
  <cp:lastModifiedBy>ciara deasy</cp:lastModifiedBy>
  <cp:revision>1</cp:revision>
  <dcterms:created xsi:type="dcterms:W3CDTF">2020-04-27T12:02:30Z</dcterms:created>
  <dcterms:modified xsi:type="dcterms:W3CDTF">2020-04-27T12:04:10Z</dcterms:modified>
</cp:coreProperties>
</file>