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5"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A9071-A860-42E7-B1EA-A89D24AE05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CD307F0-6C19-4373-BA4B-43AE79BA8C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3312398D-A9DA-4D8D-9D8B-3B3285CB3F35}"/>
              </a:ext>
            </a:extLst>
          </p:cNvPr>
          <p:cNvSpPr>
            <a:spLocks noGrp="1"/>
          </p:cNvSpPr>
          <p:nvPr>
            <p:ph type="dt" sz="half" idx="10"/>
          </p:nvPr>
        </p:nvSpPr>
        <p:spPr/>
        <p:txBody>
          <a:bodyPr/>
          <a:lstStyle/>
          <a:p>
            <a:fld id="{3C718186-7CE2-40FF-92C3-375C71E70153}" type="datetimeFigureOut">
              <a:rPr lang="en-IE" smtClean="0"/>
              <a:t>10/02/2021</a:t>
            </a:fld>
            <a:endParaRPr lang="en-IE"/>
          </a:p>
        </p:txBody>
      </p:sp>
      <p:sp>
        <p:nvSpPr>
          <p:cNvPr id="5" name="Footer Placeholder 4">
            <a:extLst>
              <a:ext uri="{FF2B5EF4-FFF2-40B4-BE49-F238E27FC236}">
                <a16:creationId xmlns:a16="http://schemas.microsoft.com/office/drawing/2014/main" id="{4E3E924A-FF47-4CE9-8F1D-92D6C6C0A7D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C9A5214-D4D2-45DD-B9A0-B5B855470F74}"/>
              </a:ext>
            </a:extLst>
          </p:cNvPr>
          <p:cNvSpPr>
            <a:spLocks noGrp="1"/>
          </p:cNvSpPr>
          <p:nvPr>
            <p:ph type="sldNum" sz="quarter" idx="12"/>
          </p:nvPr>
        </p:nvSpPr>
        <p:spPr/>
        <p:txBody>
          <a:bodyPr/>
          <a:lstStyle/>
          <a:p>
            <a:fld id="{CD09F60E-35F2-4B31-8D73-8F49E25FFC7D}" type="slidenum">
              <a:rPr lang="en-IE" smtClean="0"/>
              <a:t>‹#›</a:t>
            </a:fld>
            <a:endParaRPr lang="en-IE"/>
          </a:p>
        </p:txBody>
      </p:sp>
    </p:spTree>
    <p:extLst>
      <p:ext uri="{BB962C8B-B14F-4D97-AF65-F5344CB8AC3E}">
        <p14:creationId xmlns:p14="http://schemas.microsoft.com/office/powerpoint/2010/main" val="887407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04F7-EDF3-4DB0-A455-E6C29BD91C1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4F7400B-46ED-47A3-B25E-BB1BFE85AE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15DBAA4-452B-4ED7-8FB5-95335230F1E0}"/>
              </a:ext>
            </a:extLst>
          </p:cNvPr>
          <p:cNvSpPr>
            <a:spLocks noGrp="1"/>
          </p:cNvSpPr>
          <p:nvPr>
            <p:ph type="dt" sz="half" idx="10"/>
          </p:nvPr>
        </p:nvSpPr>
        <p:spPr/>
        <p:txBody>
          <a:bodyPr/>
          <a:lstStyle/>
          <a:p>
            <a:fld id="{3C718186-7CE2-40FF-92C3-375C71E70153}" type="datetimeFigureOut">
              <a:rPr lang="en-IE" smtClean="0"/>
              <a:t>10/02/2021</a:t>
            </a:fld>
            <a:endParaRPr lang="en-IE"/>
          </a:p>
        </p:txBody>
      </p:sp>
      <p:sp>
        <p:nvSpPr>
          <p:cNvPr id="5" name="Footer Placeholder 4">
            <a:extLst>
              <a:ext uri="{FF2B5EF4-FFF2-40B4-BE49-F238E27FC236}">
                <a16:creationId xmlns:a16="http://schemas.microsoft.com/office/drawing/2014/main" id="{D7DFDD30-3579-4EE7-A359-420D720CCEC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41D639B-DBE4-4BFF-AF87-E9AD118C1C7A}"/>
              </a:ext>
            </a:extLst>
          </p:cNvPr>
          <p:cNvSpPr>
            <a:spLocks noGrp="1"/>
          </p:cNvSpPr>
          <p:nvPr>
            <p:ph type="sldNum" sz="quarter" idx="12"/>
          </p:nvPr>
        </p:nvSpPr>
        <p:spPr/>
        <p:txBody>
          <a:bodyPr/>
          <a:lstStyle/>
          <a:p>
            <a:fld id="{CD09F60E-35F2-4B31-8D73-8F49E25FFC7D}" type="slidenum">
              <a:rPr lang="en-IE" smtClean="0"/>
              <a:t>‹#›</a:t>
            </a:fld>
            <a:endParaRPr lang="en-IE"/>
          </a:p>
        </p:txBody>
      </p:sp>
    </p:spTree>
    <p:extLst>
      <p:ext uri="{BB962C8B-B14F-4D97-AF65-F5344CB8AC3E}">
        <p14:creationId xmlns:p14="http://schemas.microsoft.com/office/powerpoint/2010/main" val="139661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BAD53E-3519-40D7-B989-E8FB86EB90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6034D99-AED2-4C20-9B2A-BD2B84553E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597DF9E-8277-4D3C-BA0B-4D1F0B168A5C}"/>
              </a:ext>
            </a:extLst>
          </p:cNvPr>
          <p:cNvSpPr>
            <a:spLocks noGrp="1"/>
          </p:cNvSpPr>
          <p:nvPr>
            <p:ph type="dt" sz="half" idx="10"/>
          </p:nvPr>
        </p:nvSpPr>
        <p:spPr/>
        <p:txBody>
          <a:bodyPr/>
          <a:lstStyle/>
          <a:p>
            <a:fld id="{3C718186-7CE2-40FF-92C3-375C71E70153}" type="datetimeFigureOut">
              <a:rPr lang="en-IE" smtClean="0"/>
              <a:t>10/02/2021</a:t>
            </a:fld>
            <a:endParaRPr lang="en-IE"/>
          </a:p>
        </p:txBody>
      </p:sp>
      <p:sp>
        <p:nvSpPr>
          <p:cNvPr id="5" name="Footer Placeholder 4">
            <a:extLst>
              <a:ext uri="{FF2B5EF4-FFF2-40B4-BE49-F238E27FC236}">
                <a16:creationId xmlns:a16="http://schemas.microsoft.com/office/drawing/2014/main" id="{479230F6-D7BB-41FB-9B57-F0724C7952D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B1E6785-F8D6-4CFA-A7F4-F6CB2794C842}"/>
              </a:ext>
            </a:extLst>
          </p:cNvPr>
          <p:cNvSpPr>
            <a:spLocks noGrp="1"/>
          </p:cNvSpPr>
          <p:nvPr>
            <p:ph type="sldNum" sz="quarter" idx="12"/>
          </p:nvPr>
        </p:nvSpPr>
        <p:spPr/>
        <p:txBody>
          <a:bodyPr/>
          <a:lstStyle/>
          <a:p>
            <a:fld id="{CD09F60E-35F2-4B31-8D73-8F49E25FFC7D}" type="slidenum">
              <a:rPr lang="en-IE" smtClean="0"/>
              <a:t>‹#›</a:t>
            </a:fld>
            <a:endParaRPr lang="en-IE"/>
          </a:p>
        </p:txBody>
      </p:sp>
    </p:spTree>
    <p:extLst>
      <p:ext uri="{BB962C8B-B14F-4D97-AF65-F5344CB8AC3E}">
        <p14:creationId xmlns:p14="http://schemas.microsoft.com/office/powerpoint/2010/main" val="63935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690C7-0036-4FD0-AD58-7353B860BA9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746411F-A472-45A3-9B8E-B9759A5160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D001F36-2730-4162-A722-5C53CAFDF940}"/>
              </a:ext>
            </a:extLst>
          </p:cNvPr>
          <p:cNvSpPr>
            <a:spLocks noGrp="1"/>
          </p:cNvSpPr>
          <p:nvPr>
            <p:ph type="dt" sz="half" idx="10"/>
          </p:nvPr>
        </p:nvSpPr>
        <p:spPr/>
        <p:txBody>
          <a:bodyPr/>
          <a:lstStyle/>
          <a:p>
            <a:fld id="{3C718186-7CE2-40FF-92C3-375C71E70153}" type="datetimeFigureOut">
              <a:rPr lang="en-IE" smtClean="0"/>
              <a:t>10/02/2021</a:t>
            </a:fld>
            <a:endParaRPr lang="en-IE"/>
          </a:p>
        </p:txBody>
      </p:sp>
      <p:sp>
        <p:nvSpPr>
          <p:cNvPr id="5" name="Footer Placeholder 4">
            <a:extLst>
              <a:ext uri="{FF2B5EF4-FFF2-40B4-BE49-F238E27FC236}">
                <a16:creationId xmlns:a16="http://schemas.microsoft.com/office/drawing/2014/main" id="{4D204BF9-FACC-4932-BE2A-95FC30B7A6C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1799666-F1B9-49FA-BBA6-2B69921867A9}"/>
              </a:ext>
            </a:extLst>
          </p:cNvPr>
          <p:cNvSpPr>
            <a:spLocks noGrp="1"/>
          </p:cNvSpPr>
          <p:nvPr>
            <p:ph type="sldNum" sz="quarter" idx="12"/>
          </p:nvPr>
        </p:nvSpPr>
        <p:spPr/>
        <p:txBody>
          <a:bodyPr/>
          <a:lstStyle/>
          <a:p>
            <a:fld id="{CD09F60E-35F2-4B31-8D73-8F49E25FFC7D}" type="slidenum">
              <a:rPr lang="en-IE" smtClean="0"/>
              <a:t>‹#›</a:t>
            </a:fld>
            <a:endParaRPr lang="en-IE"/>
          </a:p>
        </p:txBody>
      </p:sp>
    </p:spTree>
    <p:extLst>
      <p:ext uri="{BB962C8B-B14F-4D97-AF65-F5344CB8AC3E}">
        <p14:creationId xmlns:p14="http://schemas.microsoft.com/office/powerpoint/2010/main" val="333571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32DBD-E77E-4959-BF44-9E4E170D95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836C3BFD-BEC7-46E2-AF8D-E786774B3C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DB0F3A-35EC-4016-A231-CA8E4F68F4ED}"/>
              </a:ext>
            </a:extLst>
          </p:cNvPr>
          <p:cNvSpPr>
            <a:spLocks noGrp="1"/>
          </p:cNvSpPr>
          <p:nvPr>
            <p:ph type="dt" sz="half" idx="10"/>
          </p:nvPr>
        </p:nvSpPr>
        <p:spPr/>
        <p:txBody>
          <a:bodyPr/>
          <a:lstStyle/>
          <a:p>
            <a:fld id="{3C718186-7CE2-40FF-92C3-375C71E70153}" type="datetimeFigureOut">
              <a:rPr lang="en-IE" smtClean="0"/>
              <a:t>10/02/2021</a:t>
            </a:fld>
            <a:endParaRPr lang="en-IE"/>
          </a:p>
        </p:txBody>
      </p:sp>
      <p:sp>
        <p:nvSpPr>
          <p:cNvPr id="5" name="Footer Placeholder 4">
            <a:extLst>
              <a:ext uri="{FF2B5EF4-FFF2-40B4-BE49-F238E27FC236}">
                <a16:creationId xmlns:a16="http://schemas.microsoft.com/office/drawing/2014/main" id="{0A5A7804-4DC5-4C75-8FF0-9E1F4F6BF49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CA6291F-77E5-4CA5-8103-C904D53E0888}"/>
              </a:ext>
            </a:extLst>
          </p:cNvPr>
          <p:cNvSpPr>
            <a:spLocks noGrp="1"/>
          </p:cNvSpPr>
          <p:nvPr>
            <p:ph type="sldNum" sz="quarter" idx="12"/>
          </p:nvPr>
        </p:nvSpPr>
        <p:spPr/>
        <p:txBody>
          <a:bodyPr/>
          <a:lstStyle/>
          <a:p>
            <a:fld id="{CD09F60E-35F2-4B31-8D73-8F49E25FFC7D}" type="slidenum">
              <a:rPr lang="en-IE" smtClean="0"/>
              <a:t>‹#›</a:t>
            </a:fld>
            <a:endParaRPr lang="en-IE"/>
          </a:p>
        </p:txBody>
      </p:sp>
    </p:spTree>
    <p:extLst>
      <p:ext uri="{BB962C8B-B14F-4D97-AF65-F5344CB8AC3E}">
        <p14:creationId xmlns:p14="http://schemas.microsoft.com/office/powerpoint/2010/main" val="304619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2D13-9DA8-417B-8CF9-8FBED614633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148CC1B-F8FB-4E0A-8389-79733AEF13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00B864A0-A241-4584-87ED-2F491AAA33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26CE6CEC-30CA-4925-A796-B75B4FC08F4F}"/>
              </a:ext>
            </a:extLst>
          </p:cNvPr>
          <p:cNvSpPr>
            <a:spLocks noGrp="1"/>
          </p:cNvSpPr>
          <p:nvPr>
            <p:ph type="dt" sz="half" idx="10"/>
          </p:nvPr>
        </p:nvSpPr>
        <p:spPr/>
        <p:txBody>
          <a:bodyPr/>
          <a:lstStyle/>
          <a:p>
            <a:fld id="{3C718186-7CE2-40FF-92C3-375C71E70153}" type="datetimeFigureOut">
              <a:rPr lang="en-IE" smtClean="0"/>
              <a:t>10/02/2021</a:t>
            </a:fld>
            <a:endParaRPr lang="en-IE"/>
          </a:p>
        </p:txBody>
      </p:sp>
      <p:sp>
        <p:nvSpPr>
          <p:cNvPr id="6" name="Footer Placeholder 5">
            <a:extLst>
              <a:ext uri="{FF2B5EF4-FFF2-40B4-BE49-F238E27FC236}">
                <a16:creationId xmlns:a16="http://schemas.microsoft.com/office/drawing/2014/main" id="{1A7D8E87-A926-45B3-AC31-E6A57B82CF9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D6C6C05-8C20-45D5-B64A-E2A86A7D79D4}"/>
              </a:ext>
            </a:extLst>
          </p:cNvPr>
          <p:cNvSpPr>
            <a:spLocks noGrp="1"/>
          </p:cNvSpPr>
          <p:nvPr>
            <p:ph type="sldNum" sz="quarter" idx="12"/>
          </p:nvPr>
        </p:nvSpPr>
        <p:spPr/>
        <p:txBody>
          <a:bodyPr/>
          <a:lstStyle/>
          <a:p>
            <a:fld id="{CD09F60E-35F2-4B31-8D73-8F49E25FFC7D}" type="slidenum">
              <a:rPr lang="en-IE" smtClean="0"/>
              <a:t>‹#›</a:t>
            </a:fld>
            <a:endParaRPr lang="en-IE"/>
          </a:p>
        </p:txBody>
      </p:sp>
    </p:spTree>
    <p:extLst>
      <p:ext uri="{BB962C8B-B14F-4D97-AF65-F5344CB8AC3E}">
        <p14:creationId xmlns:p14="http://schemas.microsoft.com/office/powerpoint/2010/main" val="116856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D0332-0940-4385-8167-51FBBB22C0AC}"/>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5DCFF7A-6413-484C-A8E0-1862D5C5F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009A8B-97C2-449E-BECE-D377E58C83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6141FA86-D424-4889-8435-2D3CA1DC9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319-549A-4A76-B8FD-FB404BAD3C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F8E09BA-1E02-4C48-A378-7CAF17D8F16E}"/>
              </a:ext>
            </a:extLst>
          </p:cNvPr>
          <p:cNvSpPr>
            <a:spLocks noGrp="1"/>
          </p:cNvSpPr>
          <p:nvPr>
            <p:ph type="dt" sz="half" idx="10"/>
          </p:nvPr>
        </p:nvSpPr>
        <p:spPr/>
        <p:txBody>
          <a:bodyPr/>
          <a:lstStyle/>
          <a:p>
            <a:fld id="{3C718186-7CE2-40FF-92C3-375C71E70153}" type="datetimeFigureOut">
              <a:rPr lang="en-IE" smtClean="0"/>
              <a:t>10/02/2021</a:t>
            </a:fld>
            <a:endParaRPr lang="en-IE"/>
          </a:p>
        </p:txBody>
      </p:sp>
      <p:sp>
        <p:nvSpPr>
          <p:cNvPr id="8" name="Footer Placeholder 7">
            <a:extLst>
              <a:ext uri="{FF2B5EF4-FFF2-40B4-BE49-F238E27FC236}">
                <a16:creationId xmlns:a16="http://schemas.microsoft.com/office/drawing/2014/main" id="{82D7827D-DBF4-434B-8E85-5C12D94A4140}"/>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711F93F0-7698-455E-AB69-EB56A58E43CD}"/>
              </a:ext>
            </a:extLst>
          </p:cNvPr>
          <p:cNvSpPr>
            <a:spLocks noGrp="1"/>
          </p:cNvSpPr>
          <p:nvPr>
            <p:ph type="sldNum" sz="quarter" idx="12"/>
          </p:nvPr>
        </p:nvSpPr>
        <p:spPr/>
        <p:txBody>
          <a:bodyPr/>
          <a:lstStyle/>
          <a:p>
            <a:fld id="{CD09F60E-35F2-4B31-8D73-8F49E25FFC7D}" type="slidenum">
              <a:rPr lang="en-IE" smtClean="0"/>
              <a:t>‹#›</a:t>
            </a:fld>
            <a:endParaRPr lang="en-IE"/>
          </a:p>
        </p:txBody>
      </p:sp>
    </p:spTree>
    <p:extLst>
      <p:ext uri="{BB962C8B-B14F-4D97-AF65-F5344CB8AC3E}">
        <p14:creationId xmlns:p14="http://schemas.microsoft.com/office/powerpoint/2010/main" val="49223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1CA8-CF44-4196-AE7A-1322C9DE5299}"/>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ACEE597E-1C4A-4711-B589-C7E8C9DC294C}"/>
              </a:ext>
            </a:extLst>
          </p:cNvPr>
          <p:cNvSpPr>
            <a:spLocks noGrp="1"/>
          </p:cNvSpPr>
          <p:nvPr>
            <p:ph type="dt" sz="half" idx="10"/>
          </p:nvPr>
        </p:nvSpPr>
        <p:spPr/>
        <p:txBody>
          <a:bodyPr/>
          <a:lstStyle/>
          <a:p>
            <a:fld id="{3C718186-7CE2-40FF-92C3-375C71E70153}" type="datetimeFigureOut">
              <a:rPr lang="en-IE" smtClean="0"/>
              <a:t>10/02/2021</a:t>
            </a:fld>
            <a:endParaRPr lang="en-IE"/>
          </a:p>
        </p:txBody>
      </p:sp>
      <p:sp>
        <p:nvSpPr>
          <p:cNvPr id="4" name="Footer Placeholder 3">
            <a:extLst>
              <a:ext uri="{FF2B5EF4-FFF2-40B4-BE49-F238E27FC236}">
                <a16:creationId xmlns:a16="http://schemas.microsoft.com/office/drawing/2014/main" id="{E52B6A50-A400-4903-BCFE-8CEA87EBD265}"/>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2D797F4-3413-4337-A2B0-D48FF4230696}"/>
              </a:ext>
            </a:extLst>
          </p:cNvPr>
          <p:cNvSpPr>
            <a:spLocks noGrp="1"/>
          </p:cNvSpPr>
          <p:nvPr>
            <p:ph type="sldNum" sz="quarter" idx="12"/>
          </p:nvPr>
        </p:nvSpPr>
        <p:spPr/>
        <p:txBody>
          <a:bodyPr/>
          <a:lstStyle/>
          <a:p>
            <a:fld id="{CD09F60E-35F2-4B31-8D73-8F49E25FFC7D}" type="slidenum">
              <a:rPr lang="en-IE" smtClean="0"/>
              <a:t>‹#›</a:t>
            </a:fld>
            <a:endParaRPr lang="en-IE"/>
          </a:p>
        </p:txBody>
      </p:sp>
    </p:spTree>
    <p:extLst>
      <p:ext uri="{BB962C8B-B14F-4D97-AF65-F5344CB8AC3E}">
        <p14:creationId xmlns:p14="http://schemas.microsoft.com/office/powerpoint/2010/main" val="3640543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69C7B7-8975-41B7-9901-83945DCA5737}"/>
              </a:ext>
            </a:extLst>
          </p:cNvPr>
          <p:cNvSpPr>
            <a:spLocks noGrp="1"/>
          </p:cNvSpPr>
          <p:nvPr>
            <p:ph type="dt" sz="half" idx="10"/>
          </p:nvPr>
        </p:nvSpPr>
        <p:spPr/>
        <p:txBody>
          <a:bodyPr/>
          <a:lstStyle/>
          <a:p>
            <a:fld id="{3C718186-7CE2-40FF-92C3-375C71E70153}" type="datetimeFigureOut">
              <a:rPr lang="en-IE" smtClean="0"/>
              <a:t>10/02/2021</a:t>
            </a:fld>
            <a:endParaRPr lang="en-IE"/>
          </a:p>
        </p:txBody>
      </p:sp>
      <p:sp>
        <p:nvSpPr>
          <p:cNvPr id="3" name="Footer Placeholder 2">
            <a:extLst>
              <a:ext uri="{FF2B5EF4-FFF2-40B4-BE49-F238E27FC236}">
                <a16:creationId xmlns:a16="http://schemas.microsoft.com/office/drawing/2014/main" id="{6F98AF41-6228-4577-9090-23F9491148B8}"/>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B1B475C0-5BC9-45FF-BDDB-8CBE48DA5421}"/>
              </a:ext>
            </a:extLst>
          </p:cNvPr>
          <p:cNvSpPr>
            <a:spLocks noGrp="1"/>
          </p:cNvSpPr>
          <p:nvPr>
            <p:ph type="sldNum" sz="quarter" idx="12"/>
          </p:nvPr>
        </p:nvSpPr>
        <p:spPr/>
        <p:txBody>
          <a:bodyPr/>
          <a:lstStyle/>
          <a:p>
            <a:fld id="{CD09F60E-35F2-4B31-8D73-8F49E25FFC7D}" type="slidenum">
              <a:rPr lang="en-IE" smtClean="0"/>
              <a:t>‹#›</a:t>
            </a:fld>
            <a:endParaRPr lang="en-IE"/>
          </a:p>
        </p:txBody>
      </p:sp>
    </p:spTree>
    <p:extLst>
      <p:ext uri="{BB962C8B-B14F-4D97-AF65-F5344CB8AC3E}">
        <p14:creationId xmlns:p14="http://schemas.microsoft.com/office/powerpoint/2010/main" val="105790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4A91-B125-4B55-BAEB-3D6E26999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4F03C00-6D4D-46A3-946E-41E7C3C3ED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60E2F869-ED90-48C0-B801-E612A98056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00E76-D0BE-41D1-A52A-4443E7DDA622}"/>
              </a:ext>
            </a:extLst>
          </p:cNvPr>
          <p:cNvSpPr>
            <a:spLocks noGrp="1"/>
          </p:cNvSpPr>
          <p:nvPr>
            <p:ph type="dt" sz="half" idx="10"/>
          </p:nvPr>
        </p:nvSpPr>
        <p:spPr/>
        <p:txBody>
          <a:bodyPr/>
          <a:lstStyle/>
          <a:p>
            <a:fld id="{3C718186-7CE2-40FF-92C3-375C71E70153}" type="datetimeFigureOut">
              <a:rPr lang="en-IE" smtClean="0"/>
              <a:t>10/02/2021</a:t>
            </a:fld>
            <a:endParaRPr lang="en-IE"/>
          </a:p>
        </p:txBody>
      </p:sp>
      <p:sp>
        <p:nvSpPr>
          <p:cNvPr id="6" name="Footer Placeholder 5">
            <a:extLst>
              <a:ext uri="{FF2B5EF4-FFF2-40B4-BE49-F238E27FC236}">
                <a16:creationId xmlns:a16="http://schemas.microsoft.com/office/drawing/2014/main" id="{32AA679D-120A-410E-AE8D-3F29F89A2A1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DBF117B-04A2-4A81-B2CD-2AD16D19A620}"/>
              </a:ext>
            </a:extLst>
          </p:cNvPr>
          <p:cNvSpPr>
            <a:spLocks noGrp="1"/>
          </p:cNvSpPr>
          <p:nvPr>
            <p:ph type="sldNum" sz="quarter" idx="12"/>
          </p:nvPr>
        </p:nvSpPr>
        <p:spPr/>
        <p:txBody>
          <a:bodyPr/>
          <a:lstStyle/>
          <a:p>
            <a:fld id="{CD09F60E-35F2-4B31-8D73-8F49E25FFC7D}" type="slidenum">
              <a:rPr lang="en-IE" smtClean="0"/>
              <a:t>‹#›</a:t>
            </a:fld>
            <a:endParaRPr lang="en-IE"/>
          </a:p>
        </p:txBody>
      </p:sp>
    </p:spTree>
    <p:extLst>
      <p:ext uri="{BB962C8B-B14F-4D97-AF65-F5344CB8AC3E}">
        <p14:creationId xmlns:p14="http://schemas.microsoft.com/office/powerpoint/2010/main" val="104939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05B0-6D6B-4EF8-8705-9FE2903857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2EC3A53-38E8-4DB6-8E55-7E9A8510E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77A05B99-EA52-4EDD-8D63-76BFFE8F1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77CC96-C5E4-4153-BD3B-84E5C0995A83}"/>
              </a:ext>
            </a:extLst>
          </p:cNvPr>
          <p:cNvSpPr>
            <a:spLocks noGrp="1"/>
          </p:cNvSpPr>
          <p:nvPr>
            <p:ph type="dt" sz="half" idx="10"/>
          </p:nvPr>
        </p:nvSpPr>
        <p:spPr/>
        <p:txBody>
          <a:bodyPr/>
          <a:lstStyle/>
          <a:p>
            <a:fld id="{3C718186-7CE2-40FF-92C3-375C71E70153}" type="datetimeFigureOut">
              <a:rPr lang="en-IE" smtClean="0"/>
              <a:t>10/02/2021</a:t>
            </a:fld>
            <a:endParaRPr lang="en-IE"/>
          </a:p>
        </p:txBody>
      </p:sp>
      <p:sp>
        <p:nvSpPr>
          <p:cNvPr id="6" name="Footer Placeholder 5">
            <a:extLst>
              <a:ext uri="{FF2B5EF4-FFF2-40B4-BE49-F238E27FC236}">
                <a16:creationId xmlns:a16="http://schemas.microsoft.com/office/drawing/2014/main" id="{0BDC4207-D906-4298-B938-93AA4097457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CFBA618-6950-41CB-BE14-AE454A5CD55F}"/>
              </a:ext>
            </a:extLst>
          </p:cNvPr>
          <p:cNvSpPr>
            <a:spLocks noGrp="1"/>
          </p:cNvSpPr>
          <p:nvPr>
            <p:ph type="sldNum" sz="quarter" idx="12"/>
          </p:nvPr>
        </p:nvSpPr>
        <p:spPr/>
        <p:txBody>
          <a:bodyPr/>
          <a:lstStyle/>
          <a:p>
            <a:fld id="{CD09F60E-35F2-4B31-8D73-8F49E25FFC7D}" type="slidenum">
              <a:rPr lang="en-IE" smtClean="0"/>
              <a:t>‹#›</a:t>
            </a:fld>
            <a:endParaRPr lang="en-IE"/>
          </a:p>
        </p:txBody>
      </p:sp>
    </p:spTree>
    <p:extLst>
      <p:ext uri="{BB962C8B-B14F-4D97-AF65-F5344CB8AC3E}">
        <p14:creationId xmlns:p14="http://schemas.microsoft.com/office/powerpoint/2010/main" val="3317593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D3C3B-C688-4E1B-9485-1518C7B440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97696D8-6F00-4ED6-B601-C8A8A5D421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4A31D37-7715-4364-BFA8-FDC4A25533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18186-7CE2-40FF-92C3-375C71E70153}" type="datetimeFigureOut">
              <a:rPr lang="en-IE" smtClean="0"/>
              <a:t>10/02/2021</a:t>
            </a:fld>
            <a:endParaRPr lang="en-IE"/>
          </a:p>
        </p:txBody>
      </p:sp>
      <p:sp>
        <p:nvSpPr>
          <p:cNvPr id="5" name="Footer Placeholder 4">
            <a:extLst>
              <a:ext uri="{FF2B5EF4-FFF2-40B4-BE49-F238E27FC236}">
                <a16:creationId xmlns:a16="http://schemas.microsoft.com/office/drawing/2014/main" id="{A944B935-4EDD-42B5-A02A-B0EB44358D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FFC29A7-E171-4D72-892E-3C2E2CBBED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9F60E-35F2-4B31-8D73-8F49E25FFC7D}" type="slidenum">
              <a:rPr lang="en-IE" smtClean="0"/>
              <a:t>‹#›</a:t>
            </a:fld>
            <a:endParaRPr lang="en-IE"/>
          </a:p>
        </p:txBody>
      </p:sp>
    </p:spTree>
    <p:extLst>
      <p:ext uri="{BB962C8B-B14F-4D97-AF65-F5344CB8AC3E}">
        <p14:creationId xmlns:p14="http://schemas.microsoft.com/office/powerpoint/2010/main" val="2867589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ixton.com/schools/teacher-resources/lesson-plans/othello-by-william-shakespeare"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earlymodernweb.org/posts/shakespeare"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rchive.org/details/wiki-william-shakespeare-othello.wikispaces.com"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8153EC8-8E01-4D70-B575-24ABD35A1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F5972A-D4A7-4313-ADAC-C93A7B5A8F6B}"/>
              </a:ext>
            </a:extLst>
          </p:cNvPr>
          <p:cNvSpPr>
            <a:spLocks noGrp="1"/>
          </p:cNvSpPr>
          <p:nvPr>
            <p:ph type="ctrTitle"/>
          </p:nvPr>
        </p:nvSpPr>
        <p:spPr>
          <a:xfrm>
            <a:off x="652750" y="657498"/>
            <a:ext cx="4806184" cy="3644537"/>
          </a:xfrm>
          <a:noFill/>
        </p:spPr>
        <p:txBody>
          <a:bodyPr>
            <a:normAutofit/>
          </a:bodyPr>
          <a:lstStyle/>
          <a:p>
            <a:pPr algn="l"/>
            <a:r>
              <a:rPr lang="en-IE" sz="5400">
                <a:solidFill>
                  <a:schemeClr val="bg1"/>
                </a:solidFill>
              </a:rPr>
              <a:t>‘Othello’ by William Shakespeare - Characterisation</a:t>
            </a:r>
          </a:p>
        </p:txBody>
      </p:sp>
      <p:sp>
        <p:nvSpPr>
          <p:cNvPr id="3" name="Subtitle 2">
            <a:extLst>
              <a:ext uri="{FF2B5EF4-FFF2-40B4-BE49-F238E27FC236}">
                <a16:creationId xmlns:a16="http://schemas.microsoft.com/office/drawing/2014/main" id="{C718620D-38D3-44F5-A9F0-007EA68F1F82}"/>
              </a:ext>
            </a:extLst>
          </p:cNvPr>
          <p:cNvSpPr>
            <a:spLocks noGrp="1"/>
          </p:cNvSpPr>
          <p:nvPr>
            <p:ph type="subTitle" idx="1"/>
          </p:nvPr>
        </p:nvSpPr>
        <p:spPr>
          <a:xfrm>
            <a:off x="652750" y="4545874"/>
            <a:ext cx="4806184" cy="1672046"/>
          </a:xfrm>
          <a:noFill/>
        </p:spPr>
        <p:txBody>
          <a:bodyPr>
            <a:normAutofit/>
          </a:bodyPr>
          <a:lstStyle/>
          <a:p>
            <a:pPr algn="l"/>
            <a:r>
              <a:rPr lang="en-IE" sz="2800">
                <a:solidFill>
                  <a:schemeClr val="bg1"/>
                </a:solidFill>
              </a:rPr>
              <a:t>The Character of Othello</a:t>
            </a:r>
          </a:p>
          <a:p>
            <a:pPr algn="l"/>
            <a:r>
              <a:rPr lang="en-IE" sz="2800">
                <a:solidFill>
                  <a:schemeClr val="bg1"/>
                </a:solidFill>
              </a:rPr>
              <a:t>Ms Deasy</a:t>
            </a:r>
          </a:p>
        </p:txBody>
      </p:sp>
      <p:pic>
        <p:nvPicPr>
          <p:cNvPr id="5" name="Picture 4" descr="Shape&#10;&#10;Description automatically generated with low confidence">
            <a:extLst>
              <a:ext uri="{FF2B5EF4-FFF2-40B4-BE49-F238E27FC236}">
                <a16:creationId xmlns:a16="http://schemas.microsoft.com/office/drawing/2014/main" id="{65B8B529-1C48-4C90-981F-A152BE9C175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461"/>
          <a:stretch/>
        </p:blipFill>
        <p:spPr>
          <a:xfrm>
            <a:off x="6095999" y="10"/>
            <a:ext cx="6105655" cy="6857990"/>
          </a:xfrm>
          <a:prstGeom prst="rect">
            <a:avLst/>
          </a:prstGeom>
        </p:spPr>
      </p:pic>
      <p:sp>
        <p:nvSpPr>
          <p:cNvPr id="6" name="TextBox 5">
            <a:extLst>
              <a:ext uri="{FF2B5EF4-FFF2-40B4-BE49-F238E27FC236}">
                <a16:creationId xmlns:a16="http://schemas.microsoft.com/office/drawing/2014/main" id="{AC487969-BFAD-4783-A2F8-E824AA330F50}"/>
              </a:ext>
            </a:extLst>
          </p:cNvPr>
          <p:cNvSpPr txBox="1"/>
          <p:nvPr/>
        </p:nvSpPr>
        <p:spPr>
          <a:xfrm>
            <a:off x="9761563" y="6657945"/>
            <a:ext cx="2440091"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www.pixton.com/schools/teacher-resources/lesson-plans/othello-by-william-shakespeare">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IE" sz="700">
              <a:solidFill>
                <a:srgbClr val="FFFFFF"/>
              </a:solidFill>
            </a:endParaRPr>
          </a:p>
        </p:txBody>
      </p:sp>
    </p:spTree>
    <p:extLst>
      <p:ext uri="{BB962C8B-B14F-4D97-AF65-F5344CB8AC3E}">
        <p14:creationId xmlns:p14="http://schemas.microsoft.com/office/powerpoint/2010/main" val="625689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57909-14AB-4A15-8085-DEDFFE5AAB6F}"/>
              </a:ext>
            </a:extLst>
          </p:cNvPr>
          <p:cNvSpPr>
            <a:spLocks noGrp="1"/>
          </p:cNvSpPr>
          <p:nvPr>
            <p:ph type="title"/>
          </p:nvPr>
        </p:nvSpPr>
        <p:spPr>
          <a:xfrm>
            <a:off x="1102368" y="1877492"/>
            <a:ext cx="4030132" cy="3215373"/>
          </a:xfrm>
        </p:spPr>
        <p:txBody>
          <a:bodyPr>
            <a:normAutofit/>
          </a:bodyPr>
          <a:lstStyle/>
          <a:p>
            <a:pPr algn="ctr"/>
            <a:r>
              <a:rPr lang="en-GB" b="1" dirty="0">
                <a:solidFill>
                  <a:schemeClr val="bg1"/>
                </a:solidFill>
                <a:latin typeface="Times New Roman" panose="02020603050405020304" pitchFamily="18" charset="0"/>
                <a:ea typeface="Times New Roman" panose="02020603050405020304" pitchFamily="18" charset="0"/>
              </a:rPr>
              <a:t>Key adjectives</a:t>
            </a:r>
            <a:br>
              <a:rPr lang="en-IE" dirty="0">
                <a:solidFill>
                  <a:schemeClr val="bg1"/>
                </a:solidFill>
                <a:latin typeface="Times New Roman" panose="02020603050405020304" pitchFamily="18" charset="0"/>
                <a:ea typeface="Times New Roman" panose="02020603050405020304" pitchFamily="18" charset="0"/>
              </a:rPr>
            </a:br>
            <a:endParaRPr lang="en-IE" dirty="0">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B0DC783A-B614-4630-B10D-F7DAA93BD227}"/>
              </a:ext>
            </a:extLst>
          </p:cNvPr>
          <p:cNvSpPr>
            <a:spLocks noGrp="1"/>
          </p:cNvSpPr>
          <p:nvPr>
            <p:ph idx="1"/>
          </p:nvPr>
        </p:nvSpPr>
        <p:spPr>
          <a:xfrm>
            <a:off x="5857316" y="0"/>
            <a:ext cx="6334684" cy="6858000"/>
          </a:xfrm>
        </p:spPr>
        <p:txBody>
          <a:bodyPr>
            <a:normAutofit/>
          </a:bodyPr>
          <a:lstStyle/>
          <a:p>
            <a:pPr marL="0" indent="0">
              <a:buNone/>
            </a:pPr>
            <a:r>
              <a:rPr lang="en-GB" i="1" dirty="0">
                <a:solidFill>
                  <a:schemeClr val="bg1"/>
                </a:solidFill>
                <a:effectLst/>
                <a:ea typeface="Times New Roman" panose="02020603050405020304" pitchFamily="18" charset="0"/>
              </a:rPr>
              <a:t>When we first meet him he is:</a:t>
            </a:r>
            <a:endParaRPr lang="en-IE" dirty="0">
              <a:solidFill>
                <a:schemeClr val="bg1"/>
              </a:solidFill>
              <a:effectLst/>
              <a:ea typeface="Times New Roman" panose="02020603050405020304" pitchFamily="18" charset="0"/>
            </a:endParaRPr>
          </a:p>
          <a:p>
            <a:pPr marL="342900" lvl="0" indent="-342900">
              <a:buFont typeface="Symbol" panose="05050102010706020507" pitchFamily="18" charset="2"/>
              <a:buChar char=""/>
              <a:tabLst>
                <a:tab pos="228600" algn="l"/>
              </a:tabLst>
            </a:pPr>
            <a:r>
              <a:rPr lang="en-GB" dirty="0">
                <a:solidFill>
                  <a:schemeClr val="bg1"/>
                </a:solidFill>
                <a:effectLst/>
                <a:ea typeface="Times New Roman" panose="02020603050405020304" pitchFamily="18" charset="0"/>
              </a:rPr>
              <a:t>Noble, honourable, dignified</a:t>
            </a:r>
            <a:endParaRPr lang="en-IE" dirty="0">
              <a:solidFill>
                <a:schemeClr val="bg1"/>
              </a:solidFill>
              <a:effectLst/>
              <a:ea typeface="Times New Roman" panose="02020603050405020304" pitchFamily="18" charset="0"/>
            </a:endParaRPr>
          </a:p>
          <a:p>
            <a:pPr marL="342900" lvl="0" indent="-342900">
              <a:buFont typeface="Symbol" panose="05050102010706020507" pitchFamily="18" charset="2"/>
              <a:buChar char=""/>
              <a:tabLst>
                <a:tab pos="228600" algn="l"/>
              </a:tabLst>
            </a:pPr>
            <a:r>
              <a:rPr lang="en-GB" dirty="0">
                <a:solidFill>
                  <a:schemeClr val="bg1"/>
                </a:solidFill>
                <a:effectLst/>
                <a:ea typeface="Times New Roman" panose="02020603050405020304" pitchFamily="18" charset="0"/>
              </a:rPr>
              <a:t>Capable, accomplished, masterly (as a general)</a:t>
            </a:r>
            <a:endParaRPr lang="en-IE" dirty="0">
              <a:solidFill>
                <a:schemeClr val="bg1"/>
              </a:solidFill>
              <a:effectLst/>
              <a:ea typeface="Times New Roman" panose="02020603050405020304" pitchFamily="18" charset="0"/>
            </a:endParaRPr>
          </a:p>
          <a:p>
            <a:pPr marL="342900" lvl="0" indent="-342900">
              <a:buFont typeface="Symbol" panose="05050102010706020507" pitchFamily="18" charset="2"/>
              <a:buChar char=""/>
              <a:tabLst>
                <a:tab pos="228600" algn="l"/>
              </a:tabLst>
            </a:pPr>
            <a:r>
              <a:rPr lang="en-GB" dirty="0">
                <a:solidFill>
                  <a:schemeClr val="bg1"/>
                </a:solidFill>
                <a:effectLst/>
                <a:ea typeface="Times New Roman" panose="02020603050405020304" pitchFamily="18" charset="0"/>
              </a:rPr>
              <a:t>Composed, calm, self-possessed, unflappable, imperturbable</a:t>
            </a:r>
            <a:endParaRPr lang="en-IE" dirty="0">
              <a:solidFill>
                <a:schemeClr val="bg1"/>
              </a:solidFill>
              <a:effectLst/>
              <a:ea typeface="Times New Roman" panose="02020603050405020304" pitchFamily="18" charset="0"/>
            </a:endParaRPr>
          </a:p>
          <a:p>
            <a:pPr marL="342900" lvl="0" indent="-342900">
              <a:buFont typeface="Symbol" panose="05050102010706020507" pitchFamily="18" charset="2"/>
              <a:buChar char=""/>
              <a:tabLst>
                <a:tab pos="228600" algn="l"/>
              </a:tabLst>
            </a:pPr>
            <a:r>
              <a:rPr lang="en-GB" dirty="0">
                <a:solidFill>
                  <a:schemeClr val="bg1"/>
                </a:solidFill>
                <a:effectLst/>
                <a:ea typeface="Times New Roman" panose="02020603050405020304" pitchFamily="18" charset="0"/>
              </a:rPr>
              <a:t>Affectionate (towards Desdemona)</a:t>
            </a:r>
            <a:endParaRPr lang="en-IE" dirty="0">
              <a:solidFill>
                <a:schemeClr val="bg1"/>
              </a:solidFill>
              <a:effectLst/>
              <a:ea typeface="Times New Roman" panose="02020603050405020304" pitchFamily="18" charset="0"/>
            </a:endParaRPr>
          </a:p>
          <a:p>
            <a:pPr marL="342900" lvl="0" indent="-342900">
              <a:buFont typeface="Symbol" panose="05050102010706020507" pitchFamily="18" charset="2"/>
              <a:buChar char=""/>
              <a:tabLst>
                <a:tab pos="228600" algn="l"/>
              </a:tabLst>
            </a:pPr>
            <a:r>
              <a:rPr lang="en-GB" dirty="0">
                <a:solidFill>
                  <a:schemeClr val="bg1"/>
                </a:solidFill>
                <a:effectLst/>
                <a:ea typeface="Times New Roman" panose="02020603050405020304" pitchFamily="18" charset="0"/>
              </a:rPr>
              <a:t>Kind, considerate, thoughtful</a:t>
            </a:r>
            <a:endParaRPr lang="en-IE" dirty="0">
              <a:solidFill>
                <a:schemeClr val="bg1"/>
              </a:solidFill>
              <a:ea typeface="Times New Roman" panose="02020603050405020304" pitchFamily="18" charset="0"/>
            </a:endParaRPr>
          </a:p>
          <a:p>
            <a:pPr marL="0" lvl="0" indent="0">
              <a:buNone/>
              <a:tabLst>
                <a:tab pos="228600" algn="l"/>
              </a:tabLst>
            </a:pPr>
            <a:endParaRPr lang="en-IE" dirty="0">
              <a:solidFill>
                <a:schemeClr val="bg1"/>
              </a:solidFill>
              <a:effectLst/>
              <a:ea typeface="Times New Roman" panose="02020603050405020304" pitchFamily="18" charset="0"/>
            </a:endParaRPr>
          </a:p>
          <a:p>
            <a:r>
              <a:rPr lang="en-GB" i="1" dirty="0">
                <a:solidFill>
                  <a:schemeClr val="bg1"/>
                </a:solidFill>
                <a:effectLst/>
                <a:ea typeface="Times New Roman" panose="02020603050405020304" pitchFamily="18" charset="0"/>
              </a:rPr>
              <a:t>However, transformed by Iago’s evil scheming, he becomes:</a:t>
            </a:r>
            <a:endParaRPr lang="en-IE" dirty="0">
              <a:solidFill>
                <a:schemeClr val="bg1"/>
              </a:solidFill>
              <a:effectLst/>
              <a:ea typeface="Times New Roman" panose="02020603050405020304" pitchFamily="18" charset="0"/>
            </a:endParaRPr>
          </a:p>
          <a:p>
            <a:pPr marL="342900" lvl="0" indent="-342900">
              <a:buFont typeface="Symbol" panose="05050102010706020507" pitchFamily="18" charset="2"/>
              <a:buChar char=""/>
              <a:tabLst>
                <a:tab pos="228600" algn="l"/>
              </a:tabLst>
            </a:pPr>
            <a:r>
              <a:rPr lang="en-GB" dirty="0">
                <a:solidFill>
                  <a:schemeClr val="bg1"/>
                </a:solidFill>
                <a:effectLst/>
                <a:ea typeface="Times New Roman" panose="02020603050405020304" pitchFamily="18" charset="0"/>
              </a:rPr>
              <a:t>Coarse, vulgar</a:t>
            </a:r>
            <a:endParaRPr lang="en-IE" dirty="0">
              <a:solidFill>
                <a:schemeClr val="bg1"/>
              </a:solidFill>
              <a:effectLst/>
              <a:ea typeface="Times New Roman" panose="02020603050405020304" pitchFamily="18" charset="0"/>
            </a:endParaRPr>
          </a:p>
          <a:p>
            <a:pPr marL="342900" lvl="0" indent="-342900">
              <a:buFont typeface="Symbol" panose="05050102010706020507" pitchFamily="18" charset="2"/>
              <a:buChar char=""/>
              <a:tabLst>
                <a:tab pos="228600" algn="l"/>
              </a:tabLst>
            </a:pPr>
            <a:r>
              <a:rPr lang="en-GB" dirty="0">
                <a:solidFill>
                  <a:schemeClr val="bg1"/>
                </a:solidFill>
                <a:effectLst/>
                <a:ea typeface="Times New Roman" panose="02020603050405020304" pitchFamily="18" charset="0"/>
              </a:rPr>
              <a:t>Cruel, heartless</a:t>
            </a:r>
            <a:endParaRPr lang="en-IE" dirty="0">
              <a:solidFill>
                <a:schemeClr val="bg1"/>
              </a:solidFill>
              <a:effectLst/>
              <a:ea typeface="Times New Roman" panose="02020603050405020304" pitchFamily="18" charset="0"/>
            </a:endParaRPr>
          </a:p>
          <a:p>
            <a:pPr marL="342900" lvl="0" indent="-342900">
              <a:buFont typeface="Symbol" panose="05050102010706020507" pitchFamily="18" charset="2"/>
              <a:buChar char=""/>
              <a:tabLst>
                <a:tab pos="228600" algn="l"/>
              </a:tabLst>
            </a:pPr>
            <a:r>
              <a:rPr lang="en-GB" dirty="0">
                <a:solidFill>
                  <a:schemeClr val="bg1"/>
                </a:solidFill>
                <a:effectLst/>
                <a:ea typeface="Times New Roman" panose="02020603050405020304" pitchFamily="18" charset="0"/>
              </a:rPr>
              <a:t>Degraded, </a:t>
            </a:r>
            <a:r>
              <a:rPr lang="en-GB" dirty="0" err="1">
                <a:solidFill>
                  <a:schemeClr val="bg1"/>
                </a:solidFill>
                <a:effectLst/>
                <a:ea typeface="Times New Roman" panose="02020603050405020304" pitchFamily="18" charset="0"/>
              </a:rPr>
              <a:t>bebased</a:t>
            </a:r>
            <a:endParaRPr lang="en-IE" dirty="0">
              <a:solidFill>
                <a:schemeClr val="bg1"/>
              </a:solidFill>
              <a:effectLst/>
              <a:ea typeface="Times New Roman" panose="02020603050405020304" pitchFamily="18" charset="0"/>
            </a:endParaRPr>
          </a:p>
          <a:p>
            <a:endParaRPr lang="en-IE"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17416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23E19-E458-4A8B-82B3-980C138050AA}"/>
              </a:ext>
            </a:extLst>
          </p:cNvPr>
          <p:cNvSpPr>
            <a:spLocks noGrp="1"/>
          </p:cNvSpPr>
          <p:nvPr>
            <p:ph idx="1"/>
          </p:nvPr>
        </p:nvSpPr>
        <p:spPr>
          <a:xfrm>
            <a:off x="168812" y="239151"/>
            <a:ext cx="7230794" cy="6618849"/>
          </a:xfrm>
        </p:spPr>
        <p:txBody>
          <a:bodyPr>
            <a:normAutofit lnSpcReduction="10000"/>
          </a:bodyPr>
          <a:lstStyle/>
          <a:p>
            <a:r>
              <a:rPr lang="en-US" sz="2400" dirty="0">
                <a:effectLst/>
                <a:ea typeface="Calibri" panose="020F0502020204030204" pitchFamily="34" charset="0"/>
              </a:rPr>
              <a:t>Before he appears on stage we are led to believe that the Moor is professionally bombastic and proud and personally lascivious (Iago dwells on the general's abhorrent black sexuality in the opening scene). But Othello's appearance in Act I Scene 2 immediately contradicts this reductive assessment. Instead we see an impressive figure who displays a number of fine qualities; openness, sincerity, a natural authority, cool-headedness. </a:t>
            </a:r>
          </a:p>
          <a:p>
            <a:r>
              <a:rPr lang="en-US" sz="2400" dirty="0">
                <a:effectLst/>
                <a:ea typeface="Calibri" panose="020F0502020204030204" pitchFamily="34" charset="0"/>
              </a:rPr>
              <a:t>Shakespeare stresses the paid mercenary's nobility. The Moor is the descendant of a royal</a:t>
            </a:r>
            <a:r>
              <a:rPr lang="en-IE" sz="2400" dirty="0">
                <a:ea typeface="Calibri" panose="020F0502020204030204" pitchFamily="34" charset="0"/>
              </a:rPr>
              <a:t> </a:t>
            </a:r>
            <a:r>
              <a:rPr lang="en-US" sz="2400" dirty="0">
                <a:effectLst/>
                <a:ea typeface="Calibri" panose="020F0502020204030204" pitchFamily="34" charset="0"/>
              </a:rPr>
              <a:t>line of kings (Othello refers to his birthright when he defends his right to marry Desdemona) and has been an impressive military commander. </a:t>
            </a:r>
          </a:p>
          <a:p>
            <a:r>
              <a:rPr lang="en-US" sz="2400" dirty="0">
                <a:effectLst/>
                <a:ea typeface="Calibri" panose="020F0502020204030204" pitchFamily="34" charset="0"/>
              </a:rPr>
              <a:t>In the early scenes of the play we come to understand that Othello is self-confident but modest, just and generous. His attributes indicate that we should view him as a hero, as does his customary mode of speech (Othello almost always speaks in verse and is a fine rhetorician, despite his protestations to the contrary).</a:t>
            </a:r>
            <a:endParaRPr lang="en-IE" sz="2400" dirty="0">
              <a:effectLst/>
              <a:ea typeface="Times New Roman" panose="02020603050405020304" pitchFamily="18" charset="0"/>
            </a:endParaRPr>
          </a:p>
          <a:p>
            <a:endParaRPr lang="en-IE" sz="2400" dirty="0"/>
          </a:p>
        </p:txBody>
      </p:sp>
      <p:pic>
        <p:nvPicPr>
          <p:cNvPr id="5" name="Picture 4" descr="A picture containing person, person, indoor, posing&#10;&#10;Description automatically generated">
            <a:extLst>
              <a:ext uri="{FF2B5EF4-FFF2-40B4-BE49-F238E27FC236}">
                <a16:creationId xmlns:a16="http://schemas.microsoft.com/office/drawing/2014/main" id="{3F111284-57D9-4887-ABF9-8AD61EC0E54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991" r="29019"/>
          <a:stretch/>
        </p:blipFill>
        <p:spPr>
          <a:xfrm>
            <a:off x="7552266" y="10"/>
            <a:ext cx="4639733" cy="6857990"/>
          </a:xfrm>
          <a:prstGeom prst="rect">
            <a:avLst/>
          </a:prstGeom>
        </p:spPr>
      </p:pic>
      <p:sp>
        <p:nvSpPr>
          <p:cNvPr id="6" name="TextBox 5">
            <a:extLst>
              <a:ext uri="{FF2B5EF4-FFF2-40B4-BE49-F238E27FC236}">
                <a16:creationId xmlns:a16="http://schemas.microsoft.com/office/drawing/2014/main" id="{EAF545FB-AEC0-4DB1-B68E-5AAD25A51391}"/>
              </a:ext>
            </a:extLst>
          </p:cNvPr>
          <p:cNvSpPr txBox="1"/>
          <p:nvPr/>
        </p:nvSpPr>
        <p:spPr>
          <a:xfrm>
            <a:off x="9884957" y="6657945"/>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commons.earlymodernweb.org/posts/shakespeare">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410104546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BC27FF-0D85-4DA9-8159-D93E07D11ED0}"/>
              </a:ext>
            </a:extLst>
          </p:cNvPr>
          <p:cNvSpPr>
            <a:spLocks noGrp="1"/>
          </p:cNvSpPr>
          <p:nvPr>
            <p:ph type="title"/>
          </p:nvPr>
        </p:nvSpPr>
        <p:spPr>
          <a:xfrm>
            <a:off x="1102368" y="1877492"/>
            <a:ext cx="4030132" cy="3215373"/>
          </a:xfrm>
        </p:spPr>
        <p:txBody>
          <a:bodyPr>
            <a:normAutofit/>
          </a:bodyPr>
          <a:lstStyle/>
          <a:p>
            <a:pPr algn="ctr"/>
            <a:r>
              <a:rPr lang="en-IE" dirty="0">
                <a:solidFill>
                  <a:schemeClr val="bg1"/>
                </a:solidFill>
              </a:rPr>
              <a:t>Noble and Composed</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D1588922-377F-4C57-925B-36CA81AB078B}"/>
              </a:ext>
            </a:extLst>
          </p:cNvPr>
          <p:cNvSpPr>
            <a:spLocks noGrp="1"/>
          </p:cNvSpPr>
          <p:nvPr>
            <p:ph idx="1"/>
          </p:nvPr>
        </p:nvSpPr>
        <p:spPr>
          <a:xfrm>
            <a:off x="6096000" y="248847"/>
            <a:ext cx="5974080" cy="6360306"/>
          </a:xfrm>
        </p:spPr>
        <p:txBody>
          <a:bodyPr>
            <a:normAutofit fontScale="92500" lnSpcReduction="10000"/>
          </a:bodyPr>
          <a:lstStyle/>
          <a:p>
            <a:r>
              <a:rPr lang="en-GB" sz="2400" dirty="0">
                <a:solidFill>
                  <a:schemeClr val="bg1"/>
                </a:solidFill>
              </a:rPr>
              <a:t>At the beginning of the play Othello is a highly esteemed figure. Lodovico describes him as having been the complete man, ‘all-in-all sufficient’.</a:t>
            </a:r>
          </a:p>
          <a:p>
            <a:endParaRPr lang="en-GB" sz="2400" dirty="0">
              <a:solidFill>
                <a:schemeClr val="bg1"/>
              </a:solidFill>
            </a:endParaRPr>
          </a:p>
          <a:p>
            <a:r>
              <a:rPr lang="en-GB" sz="2400" dirty="0">
                <a:solidFill>
                  <a:schemeClr val="bg1"/>
                </a:solidFill>
              </a:rPr>
              <a:t>Othello is admired for his military prowess and leadership, ‘valiant Othello’ (Duke). He is the man the Venetian Senate turn to when the Turkish fleet threatens Cyprus, ‘Another of his fathom they have none to lead their business’ (Iago).</a:t>
            </a:r>
          </a:p>
          <a:p>
            <a:endParaRPr lang="en-GB" sz="2400" dirty="0">
              <a:solidFill>
                <a:schemeClr val="bg1"/>
              </a:solidFill>
            </a:endParaRPr>
          </a:p>
          <a:p>
            <a:r>
              <a:rPr lang="en-GB" sz="2400" dirty="0">
                <a:solidFill>
                  <a:schemeClr val="bg1"/>
                </a:solidFill>
              </a:rPr>
              <a:t>The audience see him as being noble and composed. Othello remains calm and reasonable in the face of Brabantio’s racist insults and threatening behaviour, defusing a potentially explosive situation with his quiet authority, ‘Keep up your bright swords for the dew will rust them. Good signior, you shall more command with years than with your weapons’.</a:t>
            </a:r>
          </a:p>
          <a:p>
            <a:endParaRPr lang="en-IE" sz="2400"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56858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1E5829-622D-4EC6-9252-9A298AAE0D1D}"/>
              </a:ext>
            </a:extLst>
          </p:cNvPr>
          <p:cNvSpPr>
            <a:spLocks noGrp="1"/>
          </p:cNvSpPr>
          <p:nvPr>
            <p:ph type="title"/>
          </p:nvPr>
        </p:nvSpPr>
        <p:spPr>
          <a:xfrm>
            <a:off x="1102368" y="1877492"/>
            <a:ext cx="4030132" cy="3215373"/>
          </a:xfrm>
        </p:spPr>
        <p:txBody>
          <a:bodyPr>
            <a:normAutofit/>
          </a:bodyPr>
          <a:lstStyle/>
          <a:p>
            <a:pPr algn="ctr"/>
            <a:r>
              <a:rPr lang="en-GB">
                <a:solidFill>
                  <a:schemeClr val="bg1"/>
                </a:solidFill>
                <a:effectLst/>
                <a:latin typeface="Times New Roman" panose="02020603050405020304" pitchFamily="18" charset="0"/>
                <a:ea typeface="Times New Roman" panose="02020603050405020304" pitchFamily="18" charset="0"/>
              </a:rPr>
              <a:t>A man of fine personal qualities</a:t>
            </a:r>
            <a:endParaRPr lang="en-IE">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3FED5176-0389-480B-9216-68AD9C626382}"/>
              </a:ext>
            </a:extLst>
          </p:cNvPr>
          <p:cNvSpPr>
            <a:spLocks noGrp="1"/>
          </p:cNvSpPr>
          <p:nvPr>
            <p:ph idx="1"/>
          </p:nvPr>
        </p:nvSpPr>
        <p:spPr>
          <a:xfrm>
            <a:off x="6096000" y="377893"/>
            <a:ext cx="5889674" cy="5761571"/>
          </a:xfrm>
        </p:spPr>
        <p:txBody>
          <a:bodyPr>
            <a:normAutofit/>
          </a:bodyPr>
          <a:lstStyle/>
          <a:p>
            <a:r>
              <a:rPr lang="en-GB" dirty="0">
                <a:solidFill>
                  <a:schemeClr val="bg1"/>
                </a:solidFill>
                <a:effectLst/>
                <a:ea typeface="Times New Roman" panose="02020603050405020304" pitchFamily="18" charset="0"/>
              </a:rPr>
              <a:t>Othello speaks of Desdemona with obvious affection, ‘O my soul’s joy!’ He is concerned that she might be disturbed by the drunken brawl, ‘See if my gentle love be not raised up’. He is considerate and courteous towards the wounded Montano, ‘Sir, for your hurts, myself will be your surgeon’. Various characters testify to Othello’s admirable character: ‘my noble Moor is true of mind’ (Desdemona); ‘He was great of heart’ (Cassio); ‘The Moor . . . is of a constant, loving, noble nature’ (Iago).</a:t>
            </a:r>
            <a:endParaRPr lang="en-IE" dirty="0">
              <a:solidFill>
                <a:schemeClr val="bg1"/>
              </a:solidFill>
              <a:effectLst/>
              <a:ea typeface="Times New Roman" panose="02020603050405020304" pitchFamily="18" charset="0"/>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0919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EBCC40-CCCF-4A81-A39F-3C394A69D806}"/>
              </a:ext>
            </a:extLst>
          </p:cNvPr>
          <p:cNvSpPr>
            <a:spLocks noGrp="1"/>
          </p:cNvSpPr>
          <p:nvPr>
            <p:ph type="title"/>
          </p:nvPr>
        </p:nvSpPr>
        <p:spPr>
          <a:xfrm>
            <a:off x="1102368" y="1877492"/>
            <a:ext cx="4030132" cy="3215373"/>
          </a:xfrm>
        </p:spPr>
        <p:txBody>
          <a:bodyPr>
            <a:normAutofit/>
          </a:bodyPr>
          <a:lstStyle/>
          <a:p>
            <a:pPr algn="ctr"/>
            <a:r>
              <a:rPr lang="en-IE">
                <a:solidFill>
                  <a:schemeClr val="bg1"/>
                </a:solidFill>
              </a:rPr>
              <a:t>Othello’s open and trusting nature</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242936EF-9A22-4BD8-BCBB-5A377384DB9C}"/>
              </a:ext>
            </a:extLst>
          </p:cNvPr>
          <p:cNvSpPr>
            <a:spLocks noGrp="1"/>
          </p:cNvSpPr>
          <p:nvPr>
            <p:ph idx="1"/>
          </p:nvPr>
        </p:nvSpPr>
        <p:spPr>
          <a:xfrm>
            <a:off x="5872459" y="206570"/>
            <a:ext cx="6319541" cy="5932894"/>
          </a:xfrm>
        </p:spPr>
        <p:txBody>
          <a:bodyPr>
            <a:normAutofit fontScale="92500"/>
          </a:bodyPr>
          <a:lstStyle/>
          <a:p>
            <a:r>
              <a:rPr lang="en-GB" dirty="0">
                <a:solidFill>
                  <a:schemeClr val="bg1"/>
                </a:solidFill>
                <a:effectLst/>
                <a:ea typeface="Times New Roman" panose="02020603050405020304" pitchFamily="18" charset="0"/>
              </a:rPr>
              <a:t>While this is an admirable trait, Iago sees it as a weakness that he can exploit. Othello, naively assumes that everyone else is as sincere as he himself is (‘Certain, men should be what they seem’) and never doubts Iago’s trustworthiness.</a:t>
            </a:r>
          </a:p>
          <a:p>
            <a:r>
              <a:rPr lang="en-GB" dirty="0">
                <a:solidFill>
                  <a:schemeClr val="bg1"/>
                </a:solidFill>
                <a:effectLst/>
                <a:ea typeface="Times New Roman" panose="02020603050405020304" pitchFamily="18" charset="0"/>
              </a:rPr>
              <a:t>In the second half of the play, Othello’s noble mind is debased and corrupted by Iago’s insinuations and lies. From the moment Othello asks Iago to have Emilia spy on Desdemona, we see the poisonous effects of Iago’s venomous scheming. At the end of the temptation scene, it is apparent that Othello craves revenge – not justice, ‘Arise black vengeance from the hollow of hell!’</a:t>
            </a:r>
            <a:endParaRPr lang="en-IE" dirty="0">
              <a:solidFill>
                <a:schemeClr val="bg1"/>
              </a:solidFill>
              <a:effectLst/>
              <a:ea typeface="Times New Roman" panose="02020603050405020304" pitchFamily="18" charset="0"/>
            </a:endParaRPr>
          </a:p>
          <a:p>
            <a:pPr marL="0" indent="0">
              <a:buNone/>
            </a:pPr>
            <a:endParaRPr lang="en-IE" dirty="0">
              <a:solidFill>
                <a:schemeClr val="bg1"/>
              </a:solidFill>
              <a:effectLst/>
              <a:ea typeface="Times New Roman" panose="02020603050405020304" pitchFamily="18" charset="0"/>
            </a:endParaRPr>
          </a:p>
          <a:p>
            <a:endParaRPr lang="en-IE"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29290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7AD800-E98F-45BE-9BBB-9BFF85E5E938}"/>
              </a:ext>
            </a:extLst>
          </p:cNvPr>
          <p:cNvSpPr>
            <a:spLocks noGrp="1"/>
          </p:cNvSpPr>
          <p:nvPr>
            <p:ph idx="1"/>
          </p:nvPr>
        </p:nvSpPr>
        <p:spPr>
          <a:xfrm>
            <a:off x="120746" y="212421"/>
            <a:ext cx="7180385" cy="6445523"/>
          </a:xfrm>
        </p:spPr>
        <p:txBody>
          <a:bodyPr>
            <a:normAutofit/>
          </a:bodyPr>
          <a:lstStyle/>
          <a:p>
            <a:r>
              <a:rPr lang="en-GB" sz="3200" dirty="0"/>
              <a:t>Othello’s degradation is reflected in the coarsening of his language. As well as diabolic imagery (‘O devil!’) he uses the animal imagery generally associated with Iago, ‘Goats and monkeys!’ Having addressed Desdemona as ‘my soul’s joy’ when he first arrives in Cyprus, he now calls her ‘a subtle whore’ and ‘impudent strumpet’. The once noble Othello publicly insults and strikes his wife, prompting Lodovico to wonder aloud about the Moor’s sanity.</a:t>
            </a:r>
            <a:endParaRPr lang="en-IE" sz="3200" dirty="0"/>
          </a:p>
        </p:txBody>
      </p:sp>
      <p:pic>
        <p:nvPicPr>
          <p:cNvPr id="5" name="Picture 4" descr="A picture containing text, indoor&#10;&#10;Description automatically generated">
            <a:extLst>
              <a:ext uri="{FF2B5EF4-FFF2-40B4-BE49-F238E27FC236}">
                <a16:creationId xmlns:a16="http://schemas.microsoft.com/office/drawing/2014/main" id="{5D3E99CC-79B5-4FEE-8587-490FD4FBC0B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5115"/>
          <a:stretch/>
        </p:blipFill>
        <p:spPr>
          <a:xfrm>
            <a:off x="7552266" y="10"/>
            <a:ext cx="4639733" cy="6857990"/>
          </a:xfrm>
          <a:prstGeom prst="rect">
            <a:avLst/>
          </a:prstGeom>
        </p:spPr>
      </p:pic>
      <p:sp>
        <p:nvSpPr>
          <p:cNvPr id="6" name="TextBox 5">
            <a:extLst>
              <a:ext uri="{FF2B5EF4-FFF2-40B4-BE49-F238E27FC236}">
                <a16:creationId xmlns:a16="http://schemas.microsoft.com/office/drawing/2014/main" id="{B069CB50-CC72-4DF5-931F-EE178861DBFB}"/>
              </a:ext>
            </a:extLst>
          </p:cNvPr>
          <p:cNvSpPr txBox="1"/>
          <p:nvPr/>
        </p:nvSpPr>
        <p:spPr>
          <a:xfrm>
            <a:off x="9884957" y="6657945"/>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archive.org/details/wiki-william-shakespeare-othello.wikispaces.com">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53427639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628586-7FE8-4249-AE8A-9D898FA58BEF}"/>
              </a:ext>
            </a:extLst>
          </p:cNvPr>
          <p:cNvSpPr>
            <a:spLocks noGrp="1"/>
          </p:cNvSpPr>
          <p:nvPr>
            <p:ph type="title"/>
          </p:nvPr>
        </p:nvSpPr>
        <p:spPr>
          <a:xfrm>
            <a:off x="1102368" y="1877492"/>
            <a:ext cx="4030132" cy="3215373"/>
          </a:xfrm>
        </p:spPr>
        <p:txBody>
          <a:bodyPr>
            <a:normAutofit/>
          </a:bodyPr>
          <a:lstStyle/>
          <a:p>
            <a:pPr algn="ctr"/>
            <a:r>
              <a:rPr lang="en-IE">
                <a:solidFill>
                  <a:schemeClr val="bg1"/>
                </a:solidFill>
              </a:rPr>
              <a:t>Transformed into a Cruel Monster</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77DCDA04-3F06-4EB7-9A85-5C99F59825FC}"/>
              </a:ext>
            </a:extLst>
          </p:cNvPr>
          <p:cNvSpPr>
            <a:spLocks noGrp="1"/>
          </p:cNvSpPr>
          <p:nvPr>
            <p:ph idx="1"/>
          </p:nvPr>
        </p:nvSpPr>
        <p:spPr>
          <a:xfrm>
            <a:off x="5857316" y="248847"/>
            <a:ext cx="6334684" cy="6166021"/>
          </a:xfrm>
        </p:spPr>
        <p:txBody>
          <a:bodyPr>
            <a:normAutofit fontScale="92500"/>
          </a:bodyPr>
          <a:lstStyle/>
          <a:p>
            <a:r>
              <a:rPr lang="en-GB" dirty="0">
                <a:solidFill>
                  <a:schemeClr val="bg1"/>
                </a:solidFill>
                <a:effectLst/>
                <a:ea typeface="Times New Roman" panose="02020603050405020304" pitchFamily="18" charset="0"/>
              </a:rPr>
              <a:t>As a consequence of Iago’s evil scheming, the Othello that we see towards the close of the play is very far removed from the ‘all-in-all sufficient’ Moor so admired by the Venetian senate. In the dramatic final scene Othello pictures himself as the agent of justice and declares, ‘Yet she must die, else she’ll betray more men’. However, this is no more than self-delusion as Othello struggles to justify to himself the murder of the woman he still loves. In reality he has become a bloody avenger bent on achieving ‘a capable and wide revenge’. Desdemona does not die because justice demands it, but dies because Othello is intent on vengeance, ‘O blood, Iago, blood!’</a:t>
            </a:r>
            <a:endParaRPr lang="en-IE" dirty="0">
              <a:solidFill>
                <a:schemeClr val="bg1"/>
              </a:solidFill>
              <a:effectLst/>
              <a:ea typeface="Times New Roman" panose="02020603050405020304" pitchFamily="18" charset="0"/>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2845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8" name="Group 9">
            <a:extLst>
              <a:ext uri="{FF2B5EF4-FFF2-40B4-BE49-F238E27FC236}">
                <a16:creationId xmlns:a16="http://schemas.microsoft.com/office/drawing/2014/main" id="{6A57EACD-61CA-4775-9551-2078FC0BC7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31107" y="5203828"/>
            <a:ext cx="1861478" cy="1557272"/>
            <a:chOff x="9731107" y="5203828"/>
            <a:chExt cx="1861478" cy="1557272"/>
          </a:xfrm>
          <a:solidFill>
            <a:schemeClr val="bg1"/>
          </a:solidFill>
        </p:grpSpPr>
        <p:sp>
          <p:nvSpPr>
            <p:cNvPr id="11" name="Freeform: Shape 10">
              <a:extLst>
                <a:ext uri="{FF2B5EF4-FFF2-40B4-BE49-F238E27FC236}">
                  <a16:creationId xmlns:a16="http://schemas.microsoft.com/office/drawing/2014/main" id="{5EA9CEFA-65DF-4773-AB16-4E0811348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203828"/>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60" name="Freeform: Shape 11">
              <a:extLst>
                <a:ext uri="{FF2B5EF4-FFF2-40B4-BE49-F238E27FC236}">
                  <a16:creationId xmlns:a16="http://schemas.microsoft.com/office/drawing/2014/main" id="{A5B46568-197D-4462-A2AB-B32016E07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A310550-C5D3-4B44-A74F-CA522D3EA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2" name="Freeform: Shape 13">
              <a:extLst>
                <a:ext uri="{FF2B5EF4-FFF2-40B4-BE49-F238E27FC236}">
                  <a16:creationId xmlns:a16="http://schemas.microsoft.com/office/drawing/2014/main" id="{F4320944-CB85-404B-ACEB-4C621A2DE0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F09ADAE-8ED7-4349-9F53-C9846B34A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5">
              <a:extLst>
                <a:ext uri="{FF2B5EF4-FFF2-40B4-BE49-F238E27FC236}">
                  <a16:creationId xmlns:a16="http://schemas.microsoft.com/office/drawing/2014/main" id="{44A30888-D632-4303-AD63-F9F6425F67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4" name="Freeform: Shape 16">
              <a:extLst>
                <a:ext uri="{FF2B5EF4-FFF2-40B4-BE49-F238E27FC236}">
                  <a16:creationId xmlns:a16="http://schemas.microsoft.com/office/drawing/2014/main" id="{C494E026-3245-4E27-8FA4-B5E50398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7">
              <a:extLst>
                <a:ext uri="{FF2B5EF4-FFF2-40B4-BE49-F238E27FC236}">
                  <a16:creationId xmlns:a16="http://schemas.microsoft.com/office/drawing/2014/main" id="{70980A2D-E8F8-4D53-96BD-549B6E43C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9B2DDE9-70F9-46DE-A98D-A9E6A15B0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9">
              <a:extLst>
                <a:ext uri="{FF2B5EF4-FFF2-40B4-BE49-F238E27FC236}">
                  <a16:creationId xmlns:a16="http://schemas.microsoft.com/office/drawing/2014/main" id="{CD6359C0-FED2-4F38-AF2C-D2CCB137C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203828"/>
              <a:ext cx="36218" cy="36221"/>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731DFD6-7643-4367-B357-419597215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21">
              <a:extLst>
                <a:ext uri="{FF2B5EF4-FFF2-40B4-BE49-F238E27FC236}">
                  <a16:creationId xmlns:a16="http://schemas.microsoft.com/office/drawing/2014/main" id="{BD5AD929-BDD1-4C17-B069-7F26DA239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A89B223-AC6D-428A-ADA0-A8107F132C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8" name="Freeform: Shape 23">
              <a:extLst>
                <a:ext uri="{FF2B5EF4-FFF2-40B4-BE49-F238E27FC236}">
                  <a16:creationId xmlns:a16="http://schemas.microsoft.com/office/drawing/2014/main" id="{D55AE910-CDA0-467B-91F1-30022FC70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356051"/>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280BBB4-49D0-40C7-949B-CE40E918B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3560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9" name="Freeform: Shape 25">
              <a:extLst>
                <a:ext uri="{FF2B5EF4-FFF2-40B4-BE49-F238E27FC236}">
                  <a16:creationId xmlns:a16="http://schemas.microsoft.com/office/drawing/2014/main" id="{25A691FB-DA8E-4CB6-B2CB-43996A8A6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6ABC7EF-0297-4356-A5FE-85B70C226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0" name="Freeform: Shape 27">
              <a:extLst>
                <a:ext uri="{FF2B5EF4-FFF2-40B4-BE49-F238E27FC236}">
                  <a16:creationId xmlns:a16="http://schemas.microsoft.com/office/drawing/2014/main" id="{E2A4C124-2BE2-47A7-88BD-0D0E70225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1" name="Freeform: Shape 28">
              <a:extLst>
                <a:ext uri="{FF2B5EF4-FFF2-40B4-BE49-F238E27FC236}">
                  <a16:creationId xmlns:a16="http://schemas.microsoft.com/office/drawing/2014/main" id="{C77B5782-F97B-49E6-B4CF-05080D43F7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356051"/>
              <a:ext cx="36221" cy="36221"/>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2" name="Freeform: Shape 29">
              <a:extLst>
                <a:ext uri="{FF2B5EF4-FFF2-40B4-BE49-F238E27FC236}">
                  <a16:creationId xmlns:a16="http://schemas.microsoft.com/office/drawing/2014/main" id="{8B45F28A-82A7-4E2A-AC1D-A9080F5F5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3" name="Freeform: Shape 30">
              <a:extLst>
                <a:ext uri="{FF2B5EF4-FFF2-40B4-BE49-F238E27FC236}">
                  <a16:creationId xmlns:a16="http://schemas.microsoft.com/office/drawing/2014/main" id="{904D3904-C2B3-4481-9AD0-4F4B97BF7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356044"/>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4" name="Freeform: Shape 31">
              <a:extLst>
                <a:ext uri="{FF2B5EF4-FFF2-40B4-BE49-F238E27FC236}">
                  <a16:creationId xmlns:a16="http://schemas.microsoft.com/office/drawing/2014/main" id="{17E99BD2-8425-452F-BBC9-DA271A4D4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5" name="Freeform: Shape 32">
              <a:extLst>
                <a:ext uri="{FF2B5EF4-FFF2-40B4-BE49-F238E27FC236}">
                  <a16:creationId xmlns:a16="http://schemas.microsoft.com/office/drawing/2014/main" id="{26826B2E-CE5F-4751-AB16-2F5D38E0D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356044"/>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3D69C59-2023-4CEC-BA7C-5EE1834EC6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CB90D7BC-1D4E-4E24-B1E4-700CFE90C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35604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9425F03-8DA8-4B30-8D52-0F823F557C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356046"/>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5042418-2AFD-437C-BDFE-95057749D1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50803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F7247EC-FBD7-42B0-89E1-981401897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642B17A-8F41-4932-B0D0-CAA198A36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BC09251-BDF7-47DB-8213-2FD24431C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F3F5D47-FD51-41B4-B385-72FB1B83F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FEDA36F-4DFB-4CF9-AFCB-DF2830797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4B82A4E-24F2-4AF9-ACD9-032004D5C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48A1B0D-4A06-45BC-B4BC-CFC5300FB0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50802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5FAD49E-FD72-4576-A940-2428587BC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0C5050F-FCF4-41AE-A014-DA0E79C9D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50802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05C37E2-39BD-41F3-A48B-0D6656AFD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ADE8E63-21C2-4361-9759-81558A67F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BB2F91E-6261-407E-AB8B-BC2971C5E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508025"/>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1B8D98F-3287-4463-9C66-4D5562880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660254"/>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4B4DF75-5954-4360-BD08-C0F14F07B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660248"/>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9646D91-7334-4EF7-854E-31229C0EB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B52D0D3-BAB6-4E87-A7E3-042FE194E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C99FAD0-CAF0-416B-A5C2-BF67795C5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E22E26C-C150-4D82-9949-7CBE6C6E3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660254"/>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072F62D-B9FA-4CBD-8427-DCDAE9724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A5E7E19-8DF1-4E35-B975-14DB353C5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6602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29CC129-69D0-48B1-969C-406A8EC16C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863A762-C2BE-4B7F-8F77-FB38598FD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660246"/>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875ED5B7-A269-4716-8A91-60C4640BC4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53D700F-89B5-47C3-88CF-F491CCA23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60B6165-C5E0-4495-B9AC-5D3FAA17C3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66025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2C06BE7-B255-49E8-AFD7-16EA0DEE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812233"/>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62BAA60-4FD3-4ED5-85B8-FA1AEBB54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D285C5F-B15D-4C99-876E-11EA0EDDB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1D3315B-6CF6-4B8A-9AD6-15E8ED774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2316A1B-DF30-4B08-A25E-634088C3A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3B9824C-F3A0-4BB5-BA2D-E7B2C8739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812233"/>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74AA607-331A-4D12-9628-01D4184C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C5FC238-AD32-4501-B2D5-55A3F1409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2651C95-EE88-4D97-A4BD-842E093F0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DD800BB2-C68A-40A6-8CD4-A733BD0DB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812233"/>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697780E-7DCF-4651-9953-FE1A7062C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B417FEE-0006-405F-A3EF-741EC0C6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D2CA75D-333A-4FC0-A35C-150218932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8122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1FE7FEB-856E-4B91-9524-7CB608A04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964459"/>
              <a:ext cx="36465" cy="36221"/>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815A820-71A2-4F06-909A-802956FC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964453"/>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135222E-6463-4F37-A52D-8E5F48B17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4C684AC-F7CB-4096-BD97-E024A2203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AEB483C-20AB-4095-912D-AB52A7C32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D1625C5-4D6F-4AF0-8F52-3E430AD86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964459"/>
              <a:ext cx="36221" cy="36221"/>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BE6AC22C-25A4-400A-8E40-0DA9119C5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B4586291-7B87-4844-A3C7-1B10E7070A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964451"/>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E6C849B-AC63-4611-9425-967763280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3DD2AB7-F94D-4A1E-8D17-3A8418C7D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964451"/>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99CE3DE-A5D3-4CBC-9771-BA0D4A71C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F51F4BCD-DCFB-49C5-AA53-912A2644D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9644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17BD47A-2F24-467E-A016-650656A35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964453"/>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260F5B69-D34A-4A38-AC4F-E04BB730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11644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6D5DFC6-ED6D-4E93-BBFD-32876861C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116440"/>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46009FB-3E9E-46F5-9DC9-B225C7B7D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10C4A9D-1BAD-4C1A-B643-39CEA7C56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B3786231-B3C8-45C0-AB76-F0F35D7E1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8E05DBD8-3FC9-47DE-88E7-849A2BE28C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116440"/>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F8B45623-D400-48AE-99CB-C50EF8208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50817F4-286D-4A64-A707-319964118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611643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CE2CBB23-BC03-4233-B66D-F3E1BC361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611643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5B057C8-A242-41ED-B0DB-78B245C07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611643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9CB4C1C0-5F41-4E24-A7CD-AFB1DE7B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61164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153209C-5637-4CEC-AB94-73A0EA2C7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611643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F7A55A31-FEC9-482A-B837-965828913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3BA94A3-F00C-4D17-9254-A955E4414F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268419"/>
              <a:ext cx="36465" cy="36219"/>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9A2902DE-23EF-49CE-A669-B9096A9D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35780746-7CB1-459B-ACF8-EE4C8FA2D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6EC72100-CCC7-485B-AB73-AFE6263C2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0330226-7157-4C26-8B12-849E7E40B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6FC5CE2-A4E9-48A9-A687-9D3CBDF2C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71F8A61-039C-4875-ABD2-DDAD0AF61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E9C48D7-E617-453A-95A7-4CBADCB70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268419"/>
              <a:ext cx="36221" cy="36219"/>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028847A-3236-456C-ABCA-F17FACC74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68F10DA-E024-4DFF-B71A-284CE3783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268419"/>
              <a:ext cx="36218" cy="36219"/>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5D1258F2-08D2-4674-BB2B-00DA3F0541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CA4E673-ADD3-4C6A-B67D-077CD7F76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E8412C5A-7E5C-437B-A36E-FD4ADC57E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268417"/>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B56AC8FA-ED34-4749-9A15-E878B4088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420645"/>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EE8845F-6312-4CB4-8345-10FAA6E91F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6649974-BABE-465B-934C-798CD398A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A2E8120-B8AC-4058-AB81-44A99CF53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EB3ACBEF-904A-4B73-A8B1-3A62AC125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F80CD75B-0C3D-4186-B1D8-E58A7580E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C17D40FB-488F-4EFD-9019-8E5802A73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089A9FA-C815-459B-8D43-862AC2805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42065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CA360E5B-3ABC-46DD-9DFE-5D8D1D4D2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42066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BCC9121-E8F5-49AE-869E-1245398D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42066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B190A7C8-B00C-4DCB-929A-328811039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42066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BC02C4-69CC-4293-9249-E28D9F2C5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42067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4748328-B03B-4EDD-96F0-DAF652720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420679"/>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17E29EF6-5C38-4836-AE46-64215DD78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572627"/>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333BC27D-A755-4489-B73A-5B0EA4BD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572627"/>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018ADBF-7412-4D0F-BC0F-8710DB9A4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70D54CD-D372-4C7F-B2AC-AB600FE52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9BB9398E-F21C-4918-8C5A-90735B80B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A7E3180-5F52-4B48-B3BD-F02177C4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572627"/>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B657DEC7-1A91-41CA-B3FD-593EFF942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1F66DBED-0EF0-4BC7-A733-8CEB9301F0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57265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327BC7E2-BB50-457E-8D53-CBADC3D0A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2E5B2F2A-FBC8-42A5-9305-B5C98A24D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57265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67BC862E-B59F-4BFB-A777-05409E727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3FB1571-92E7-4829-BCCD-7DCB0FE981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57265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4F917C1-A8BC-4A0E-AE36-F9D0BE981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6F8931C-3AC8-4029-B30C-5361BFBCA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07" y="6724848"/>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076E87F7-1BC0-472D-B19E-FFB494247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3" y="672484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65149F4-5FFD-4DA3-B387-25DDFF149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2"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FCC143A2-5B71-45E0-A5DC-1AE44CF2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A29C66E6-99F1-4166-B11B-8C47DD310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7"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D782C24-70D1-4DF0-A631-9FA264292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0" y="6724848"/>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204EA4D6-FB90-4EE9-9C94-FACE6D79A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71E17C7-CF11-4295-85DA-5237670B3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724881"/>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3AF0AFB-AF22-44B2-B981-AF6098F19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EC7A3631-6B95-4E40-89A4-0DC231A1A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724881"/>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E320EDD3-FA1E-4F06-B5E6-86BA66BFF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25CB6263-11E9-4CF8-B171-7C627720C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9FB7707-C4F1-4107-A1AA-C702870A5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67" y="6724876"/>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1054A85-999A-4864-A760-78E8F6B0DCB5}"/>
              </a:ext>
            </a:extLst>
          </p:cNvPr>
          <p:cNvSpPr>
            <a:spLocks noGrp="1"/>
          </p:cNvSpPr>
          <p:nvPr>
            <p:ph type="title"/>
          </p:nvPr>
        </p:nvSpPr>
        <p:spPr>
          <a:xfrm>
            <a:off x="7026992" y="1202026"/>
            <a:ext cx="4030132" cy="4406508"/>
          </a:xfrm>
        </p:spPr>
        <p:txBody>
          <a:bodyPr>
            <a:normAutofit/>
          </a:bodyPr>
          <a:lstStyle/>
          <a:p>
            <a:pPr algn="ctr"/>
            <a:r>
              <a:rPr lang="en-IE">
                <a:solidFill>
                  <a:schemeClr val="bg1"/>
                </a:solidFill>
              </a:rPr>
              <a:t>Regains some Nobility</a:t>
            </a:r>
          </a:p>
        </p:txBody>
      </p:sp>
      <p:sp>
        <p:nvSpPr>
          <p:cNvPr id="3" name="Content Placeholder 2">
            <a:extLst>
              <a:ext uri="{FF2B5EF4-FFF2-40B4-BE49-F238E27FC236}">
                <a16:creationId xmlns:a16="http://schemas.microsoft.com/office/drawing/2014/main" id="{81F47EE8-0B2F-48BB-BF2A-5D1E18CD2989}"/>
              </a:ext>
            </a:extLst>
          </p:cNvPr>
          <p:cNvSpPr>
            <a:spLocks noGrp="1"/>
          </p:cNvSpPr>
          <p:nvPr>
            <p:ph idx="1"/>
          </p:nvPr>
        </p:nvSpPr>
        <p:spPr>
          <a:xfrm>
            <a:off x="599446" y="898678"/>
            <a:ext cx="5828100" cy="5710168"/>
          </a:xfrm>
        </p:spPr>
        <p:txBody>
          <a:bodyPr>
            <a:normAutofit/>
          </a:bodyPr>
          <a:lstStyle/>
          <a:p>
            <a:r>
              <a:rPr lang="en-GB" dirty="0">
                <a:solidFill>
                  <a:schemeClr val="bg1"/>
                </a:solidFill>
                <a:effectLst/>
                <a:ea typeface="Times New Roman" panose="02020603050405020304" pitchFamily="18" charset="0"/>
              </a:rPr>
              <a:t>At the close of the play Othello regains some of his former nobility as he calmly assesses both his military career (‘I have done the state some service’) and his own tragic flaw, (‘one not easily jealous but, being wrought, perplexed in the extreme’). He acquires a degree of self-knowledge and redeems his honour by taking his own life.</a:t>
            </a:r>
            <a:endParaRPr lang="en-IE" dirty="0">
              <a:solidFill>
                <a:schemeClr val="bg1"/>
              </a:solidFill>
              <a:effectLst/>
              <a:ea typeface="Times New Roman" panose="02020603050405020304" pitchFamily="18" charset="0"/>
            </a:endParaRPr>
          </a:p>
          <a:p>
            <a:pPr marL="0" indent="0">
              <a:buNone/>
            </a:pPr>
            <a:endParaRPr lang="en-IE" dirty="0">
              <a:solidFill>
                <a:schemeClr val="bg1"/>
              </a:solidFill>
            </a:endParaRPr>
          </a:p>
        </p:txBody>
      </p:sp>
      <p:grpSp>
        <p:nvGrpSpPr>
          <p:cNvPr id="155" name="Graphic 190">
            <a:extLst>
              <a:ext uri="{FF2B5EF4-FFF2-40B4-BE49-F238E27FC236}">
                <a16:creationId xmlns:a16="http://schemas.microsoft.com/office/drawing/2014/main" id="{55A100E1-E66E-4ED2-A56A-F7A819228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1531" y="725954"/>
            <a:ext cx="1598829" cy="531293"/>
            <a:chOff x="2504802" y="1755501"/>
            <a:chExt cx="1598829" cy="531293"/>
          </a:xfrm>
          <a:solidFill>
            <a:schemeClr val="bg1"/>
          </a:solidFill>
        </p:grpSpPr>
        <p:sp>
          <p:nvSpPr>
            <p:cNvPr id="156" name="Freeform: Shape 155">
              <a:extLst>
                <a:ext uri="{FF2B5EF4-FFF2-40B4-BE49-F238E27FC236}">
                  <a16:creationId xmlns:a16="http://schemas.microsoft.com/office/drawing/2014/main" id="{4AB9672F-EB60-4C69-965D-C7AD5217C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47B9190C-E3A6-476A-9BBD-79CC3E7A0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159" name="Graphic 212">
            <a:extLst>
              <a:ext uri="{FF2B5EF4-FFF2-40B4-BE49-F238E27FC236}">
                <a16:creationId xmlns:a16="http://schemas.microsoft.com/office/drawing/2014/main" id="{CAB9AD4F-A248-4D49-8779-CE40E64C0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61" name="Graphic 212">
            <a:extLst>
              <a:ext uri="{FF2B5EF4-FFF2-40B4-BE49-F238E27FC236}">
                <a16:creationId xmlns:a16="http://schemas.microsoft.com/office/drawing/2014/main" id="{3D4C1981-3D8B-446C-BFAE-E7EE5CF2D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Tree>
    <p:extLst>
      <p:ext uri="{BB962C8B-B14F-4D97-AF65-F5344CB8AC3E}">
        <p14:creationId xmlns:p14="http://schemas.microsoft.com/office/powerpoint/2010/main" val="903198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962</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Symbol</vt:lpstr>
      <vt:lpstr>Times New Roman</vt:lpstr>
      <vt:lpstr>Office Theme</vt:lpstr>
      <vt:lpstr>‘Othello’ by William Shakespeare - Characterisation</vt:lpstr>
      <vt:lpstr>Key adjectives </vt:lpstr>
      <vt:lpstr>PowerPoint Presentation</vt:lpstr>
      <vt:lpstr>Noble and Composed</vt:lpstr>
      <vt:lpstr>A man of fine personal qualities</vt:lpstr>
      <vt:lpstr>Othello’s open and trusting nature</vt:lpstr>
      <vt:lpstr>PowerPoint Presentation</vt:lpstr>
      <vt:lpstr>Transformed into a Cruel Monster</vt:lpstr>
      <vt:lpstr>Regains some Nobility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‘Othello’ by William Shakespeare - Characterisation</dc:title>
  <dc:creator>Ciara Deasy</dc:creator>
  <cp:lastModifiedBy>Ciara Deasy</cp:lastModifiedBy>
  <cp:revision>5</cp:revision>
  <dcterms:created xsi:type="dcterms:W3CDTF">2021-01-25T10:29:42Z</dcterms:created>
  <dcterms:modified xsi:type="dcterms:W3CDTF">2021-02-10T12:29:32Z</dcterms:modified>
</cp:coreProperties>
</file>