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8" r:id="rId12"/>
    <p:sldId id="270" r:id="rId13"/>
    <p:sldId id="271" r:id="rId14"/>
    <p:sldId id="272" r:id="rId15"/>
    <p:sldId id="273" r:id="rId16"/>
    <p:sldId id="274" r:id="rId17"/>
    <p:sldId id="276" r:id="rId18"/>
    <p:sldId id="277" r:id="rId19"/>
    <p:sldId id="278" r:id="rId20"/>
    <p:sldId id="267"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C5D5-3D08-420F-9644-7626F613CC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D4650B46-F934-4B41-9A3D-BACA6C5316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CB0F5CDF-8EE9-41E4-9383-FD9DC6C20B93}"/>
              </a:ext>
            </a:extLst>
          </p:cNvPr>
          <p:cNvSpPr>
            <a:spLocks noGrp="1"/>
          </p:cNvSpPr>
          <p:nvPr>
            <p:ph type="dt" sz="half" idx="10"/>
          </p:nvPr>
        </p:nvSpPr>
        <p:spPr/>
        <p:txBody>
          <a:bodyPr/>
          <a:lstStyle/>
          <a:p>
            <a:fld id="{33DBB548-7B82-49F6-9721-BC2356AF853E}" type="datetimeFigureOut">
              <a:rPr lang="en-IE" smtClean="0"/>
              <a:t>28/10/2020</a:t>
            </a:fld>
            <a:endParaRPr lang="en-IE"/>
          </a:p>
        </p:txBody>
      </p:sp>
      <p:sp>
        <p:nvSpPr>
          <p:cNvPr id="5" name="Footer Placeholder 4">
            <a:extLst>
              <a:ext uri="{FF2B5EF4-FFF2-40B4-BE49-F238E27FC236}">
                <a16:creationId xmlns:a16="http://schemas.microsoft.com/office/drawing/2014/main" id="{1B65F872-E78E-42D9-910E-5E9FE22101D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F69F0D0-F20B-481D-B395-FF5017874A7A}"/>
              </a:ext>
            </a:extLst>
          </p:cNvPr>
          <p:cNvSpPr>
            <a:spLocks noGrp="1"/>
          </p:cNvSpPr>
          <p:nvPr>
            <p:ph type="sldNum" sz="quarter" idx="12"/>
          </p:nvPr>
        </p:nvSpPr>
        <p:spPr/>
        <p:txBody>
          <a:bodyPr/>
          <a:lstStyle/>
          <a:p>
            <a:fld id="{F897DAE6-AC2A-41FC-A6D1-F3B1B707E492}" type="slidenum">
              <a:rPr lang="en-IE" smtClean="0"/>
              <a:t>‹#›</a:t>
            </a:fld>
            <a:endParaRPr lang="en-IE"/>
          </a:p>
        </p:txBody>
      </p:sp>
    </p:spTree>
    <p:extLst>
      <p:ext uri="{BB962C8B-B14F-4D97-AF65-F5344CB8AC3E}">
        <p14:creationId xmlns:p14="http://schemas.microsoft.com/office/powerpoint/2010/main" val="1876492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9731F-0C9D-4CA7-AFCB-2BF3FE226178}"/>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F3DD110-C8A6-4627-8FFD-D47EF6E31B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631E410-628F-42A5-8C83-A09E2151D267}"/>
              </a:ext>
            </a:extLst>
          </p:cNvPr>
          <p:cNvSpPr>
            <a:spLocks noGrp="1"/>
          </p:cNvSpPr>
          <p:nvPr>
            <p:ph type="dt" sz="half" idx="10"/>
          </p:nvPr>
        </p:nvSpPr>
        <p:spPr/>
        <p:txBody>
          <a:bodyPr/>
          <a:lstStyle/>
          <a:p>
            <a:fld id="{33DBB548-7B82-49F6-9721-BC2356AF853E}" type="datetimeFigureOut">
              <a:rPr lang="en-IE" smtClean="0"/>
              <a:t>28/10/2020</a:t>
            </a:fld>
            <a:endParaRPr lang="en-IE"/>
          </a:p>
        </p:txBody>
      </p:sp>
      <p:sp>
        <p:nvSpPr>
          <p:cNvPr id="5" name="Footer Placeholder 4">
            <a:extLst>
              <a:ext uri="{FF2B5EF4-FFF2-40B4-BE49-F238E27FC236}">
                <a16:creationId xmlns:a16="http://schemas.microsoft.com/office/drawing/2014/main" id="{239DF63B-0733-4502-B12E-C6CC10B798D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5F12449-3995-41FD-85E9-26EF00E84D42}"/>
              </a:ext>
            </a:extLst>
          </p:cNvPr>
          <p:cNvSpPr>
            <a:spLocks noGrp="1"/>
          </p:cNvSpPr>
          <p:nvPr>
            <p:ph type="sldNum" sz="quarter" idx="12"/>
          </p:nvPr>
        </p:nvSpPr>
        <p:spPr/>
        <p:txBody>
          <a:bodyPr/>
          <a:lstStyle/>
          <a:p>
            <a:fld id="{F897DAE6-AC2A-41FC-A6D1-F3B1B707E492}" type="slidenum">
              <a:rPr lang="en-IE" smtClean="0"/>
              <a:t>‹#›</a:t>
            </a:fld>
            <a:endParaRPr lang="en-IE"/>
          </a:p>
        </p:txBody>
      </p:sp>
    </p:spTree>
    <p:extLst>
      <p:ext uri="{BB962C8B-B14F-4D97-AF65-F5344CB8AC3E}">
        <p14:creationId xmlns:p14="http://schemas.microsoft.com/office/powerpoint/2010/main" val="46347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035323-3359-4BDA-91B4-3A4A0BD719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06A98CE-6882-4B50-83A9-283A977A77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1976B12-6B6D-441B-9F81-480A53BFB077}"/>
              </a:ext>
            </a:extLst>
          </p:cNvPr>
          <p:cNvSpPr>
            <a:spLocks noGrp="1"/>
          </p:cNvSpPr>
          <p:nvPr>
            <p:ph type="dt" sz="half" idx="10"/>
          </p:nvPr>
        </p:nvSpPr>
        <p:spPr/>
        <p:txBody>
          <a:bodyPr/>
          <a:lstStyle/>
          <a:p>
            <a:fld id="{33DBB548-7B82-49F6-9721-BC2356AF853E}" type="datetimeFigureOut">
              <a:rPr lang="en-IE" smtClean="0"/>
              <a:t>28/10/2020</a:t>
            </a:fld>
            <a:endParaRPr lang="en-IE"/>
          </a:p>
        </p:txBody>
      </p:sp>
      <p:sp>
        <p:nvSpPr>
          <p:cNvPr id="5" name="Footer Placeholder 4">
            <a:extLst>
              <a:ext uri="{FF2B5EF4-FFF2-40B4-BE49-F238E27FC236}">
                <a16:creationId xmlns:a16="http://schemas.microsoft.com/office/drawing/2014/main" id="{33D3B080-5C0A-4A4A-81E3-69059660FF6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84E0A27-A68A-4927-B086-01DDA35CBFDC}"/>
              </a:ext>
            </a:extLst>
          </p:cNvPr>
          <p:cNvSpPr>
            <a:spLocks noGrp="1"/>
          </p:cNvSpPr>
          <p:nvPr>
            <p:ph type="sldNum" sz="quarter" idx="12"/>
          </p:nvPr>
        </p:nvSpPr>
        <p:spPr/>
        <p:txBody>
          <a:bodyPr/>
          <a:lstStyle/>
          <a:p>
            <a:fld id="{F897DAE6-AC2A-41FC-A6D1-F3B1B707E492}" type="slidenum">
              <a:rPr lang="en-IE" smtClean="0"/>
              <a:t>‹#›</a:t>
            </a:fld>
            <a:endParaRPr lang="en-IE"/>
          </a:p>
        </p:txBody>
      </p:sp>
    </p:spTree>
    <p:extLst>
      <p:ext uri="{BB962C8B-B14F-4D97-AF65-F5344CB8AC3E}">
        <p14:creationId xmlns:p14="http://schemas.microsoft.com/office/powerpoint/2010/main" val="315273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1FC79-EB63-46A2-A6C5-BC8FDE2EC6F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D6CC151E-53BB-4979-9355-79E0657AA0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6397CCA-A1C0-476F-B3EE-CA0CB6CC262E}"/>
              </a:ext>
            </a:extLst>
          </p:cNvPr>
          <p:cNvSpPr>
            <a:spLocks noGrp="1"/>
          </p:cNvSpPr>
          <p:nvPr>
            <p:ph type="dt" sz="half" idx="10"/>
          </p:nvPr>
        </p:nvSpPr>
        <p:spPr/>
        <p:txBody>
          <a:bodyPr/>
          <a:lstStyle/>
          <a:p>
            <a:fld id="{33DBB548-7B82-49F6-9721-BC2356AF853E}" type="datetimeFigureOut">
              <a:rPr lang="en-IE" smtClean="0"/>
              <a:t>28/10/2020</a:t>
            </a:fld>
            <a:endParaRPr lang="en-IE"/>
          </a:p>
        </p:txBody>
      </p:sp>
      <p:sp>
        <p:nvSpPr>
          <p:cNvPr id="5" name="Footer Placeholder 4">
            <a:extLst>
              <a:ext uri="{FF2B5EF4-FFF2-40B4-BE49-F238E27FC236}">
                <a16:creationId xmlns:a16="http://schemas.microsoft.com/office/drawing/2014/main" id="{70045CF9-B85C-4A20-A413-ABFAB4BA582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AB3A77C-399B-44EA-BF6B-882630C14610}"/>
              </a:ext>
            </a:extLst>
          </p:cNvPr>
          <p:cNvSpPr>
            <a:spLocks noGrp="1"/>
          </p:cNvSpPr>
          <p:nvPr>
            <p:ph type="sldNum" sz="quarter" idx="12"/>
          </p:nvPr>
        </p:nvSpPr>
        <p:spPr/>
        <p:txBody>
          <a:bodyPr/>
          <a:lstStyle/>
          <a:p>
            <a:fld id="{F897DAE6-AC2A-41FC-A6D1-F3B1B707E492}" type="slidenum">
              <a:rPr lang="en-IE" smtClean="0"/>
              <a:t>‹#›</a:t>
            </a:fld>
            <a:endParaRPr lang="en-IE"/>
          </a:p>
        </p:txBody>
      </p:sp>
    </p:spTree>
    <p:extLst>
      <p:ext uri="{BB962C8B-B14F-4D97-AF65-F5344CB8AC3E}">
        <p14:creationId xmlns:p14="http://schemas.microsoft.com/office/powerpoint/2010/main" val="387515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73B39-6EAF-4E6A-8F2A-6FA81F2E1C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4243278D-1DB3-4D09-85F6-1685E1B892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129783-C454-4AEE-8081-05A3FC5FC995}"/>
              </a:ext>
            </a:extLst>
          </p:cNvPr>
          <p:cNvSpPr>
            <a:spLocks noGrp="1"/>
          </p:cNvSpPr>
          <p:nvPr>
            <p:ph type="dt" sz="half" idx="10"/>
          </p:nvPr>
        </p:nvSpPr>
        <p:spPr/>
        <p:txBody>
          <a:bodyPr/>
          <a:lstStyle/>
          <a:p>
            <a:fld id="{33DBB548-7B82-49F6-9721-BC2356AF853E}" type="datetimeFigureOut">
              <a:rPr lang="en-IE" smtClean="0"/>
              <a:t>28/10/2020</a:t>
            </a:fld>
            <a:endParaRPr lang="en-IE"/>
          </a:p>
        </p:txBody>
      </p:sp>
      <p:sp>
        <p:nvSpPr>
          <p:cNvPr id="5" name="Footer Placeholder 4">
            <a:extLst>
              <a:ext uri="{FF2B5EF4-FFF2-40B4-BE49-F238E27FC236}">
                <a16:creationId xmlns:a16="http://schemas.microsoft.com/office/drawing/2014/main" id="{AE8D6E6A-73DD-4387-811C-8D34C76A531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D8DB946-A140-4672-9C73-198F5863F54F}"/>
              </a:ext>
            </a:extLst>
          </p:cNvPr>
          <p:cNvSpPr>
            <a:spLocks noGrp="1"/>
          </p:cNvSpPr>
          <p:nvPr>
            <p:ph type="sldNum" sz="quarter" idx="12"/>
          </p:nvPr>
        </p:nvSpPr>
        <p:spPr/>
        <p:txBody>
          <a:bodyPr/>
          <a:lstStyle/>
          <a:p>
            <a:fld id="{F897DAE6-AC2A-41FC-A6D1-F3B1B707E492}" type="slidenum">
              <a:rPr lang="en-IE" smtClean="0"/>
              <a:t>‹#›</a:t>
            </a:fld>
            <a:endParaRPr lang="en-IE"/>
          </a:p>
        </p:txBody>
      </p:sp>
    </p:spTree>
    <p:extLst>
      <p:ext uri="{BB962C8B-B14F-4D97-AF65-F5344CB8AC3E}">
        <p14:creationId xmlns:p14="http://schemas.microsoft.com/office/powerpoint/2010/main" val="287452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3963A-937B-45C4-A646-F50A297C9B6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9BA0188-036A-4904-B862-C2611B9E16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8922CC75-968C-4CF1-AC5A-1D2EBA1E3D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E591DAD2-6D97-42B2-8B67-49FCC61399C5}"/>
              </a:ext>
            </a:extLst>
          </p:cNvPr>
          <p:cNvSpPr>
            <a:spLocks noGrp="1"/>
          </p:cNvSpPr>
          <p:nvPr>
            <p:ph type="dt" sz="half" idx="10"/>
          </p:nvPr>
        </p:nvSpPr>
        <p:spPr/>
        <p:txBody>
          <a:bodyPr/>
          <a:lstStyle/>
          <a:p>
            <a:fld id="{33DBB548-7B82-49F6-9721-BC2356AF853E}" type="datetimeFigureOut">
              <a:rPr lang="en-IE" smtClean="0"/>
              <a:t>28/10/2020</a:t>
            </a:fld>
            <a:endParaRPr lang="en-IE"/>
          </a:p>
        </p:txBody>
      </p:sp>
      <p:sp>
        <p:nvSpPr>
          <p:cNvPr id="6" name="Footer Placeholder 5">
            <a:extLst>
              <a:ext uri="{FF2B5EF4-FFF2-40B4-BE49-F238E27FC236}">
                <a16:creationId xmlns:a16="http://schemas.microsoft.com/office/drawing/2014/main" id="{F45967E0-1DC9-4A8B-9A88-F069D1C10CC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B77F2E1-3227-448B-9D5D-D4BC7280E0E2}"/>
              </a:ext>
            </a:extLst>
          </p:cNvPr>
          <p:cNvSpPr>
            <a:spLocks noGrp="1"/>
          </p:cNvSpPr>
          <p:nvPr>
            <p:ph type="sldNum" sz="quarter" idx="12"/>
          </p:nvPr>
        </p:nvSpPr>
        <p:spPr/>
        <p:txBody>
          <a:bodyPr/>
          <a:lstStyle/>
          <a:p>
            <a:fld id="{F897DAE6-AC2A-41FC-A6D1-F3B1B707E492}" type="slidenum">
              <a:rPr lang="en-IE" smtClean="0"/>
              <a:t>‹#›</a:t>
            </a:fld>
            <a:endParaRPr lang="en-IE"/>
          </a:p>
        </p:txBody>
      </p:sp>
    </p:spTree>
    <p:extLst>
      <p:ext uri="{BB962C8B-B14F-4D97-AF65-F5344CB8AC3E}">
        <p14:creationId xmlns:p14="http://schemas.microsoft.com/office/powerpoint/2010/main" val="4259650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3B6FB-5553-484D-9C01-8939EF1A7967}"/>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7CBBF56-1DD0-415B-9DCA-11A74C2082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7EDF68-5518-46F8-A0C1-1BF19685B5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6A9DF8C7-3EEE-4FF3-94EA-6BB6F8A5CF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1B4439-9235-48DB-80E5-DB500FAFEB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2C5A2285-139C-4429-9863-B8441691C6E3}"/>
              </a:ext>
            </a:extLst>
          </p:cNvPr>
          <p:cNvSpPr>
            <a:spLocks noGrp="1"/>
          </p:cNvSpPr>
          <p:nvPr>
            <p:ph type="dt" sz="half" idx="10"/>
          </p:nvPr>
        </p:nvSpPr>
        <p:spPr/>
        <p:txBody>
          <a:bodyPr/>
          <a:lstStyle/>
          <a:p>
            <a:fld id="{33DBB548-7B82-49F6-9721-BC2356AF853E}" type="datetimeFigureOut">
              <a:rPr lang="en-IE" smtClean="0"/>
              <a:t>28/10/2020</a:t>
            </a:fld>
            <a:endParaRPr lang="en-IE"/>
          </a:p>
        </p:txBody>
      </p:sp>
      <p:sp>
        <p:nvSpPr>
          <p:cNvPr id="8" name="Footer Placeholder 7">
            <a:extLst>
              <a:ext uri="{FF2B5EF4-FFF2-40B4-BE49-F238E27FC236}">
                <a16:creationId xmlns:a16="http://schemas.microsoft.com/office/drawing/2014/main" id="{2C7BBD7F-0A31-4DD0-8CD8-A4501562ACDE}"/>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8CEA3748-D7D1-4FF4-A5BC-B89967AA2D55}"/>
              </a:ext>
            </a:extLst>
          </p:cNvPr>
          <p:cNvSpPr>
            <a:spLocks noGrp="1"/>
          </p:cNvSpPr>
          <p:nvPr>
            <p:ph type="sldNum" sz="quarter" idx="12"/>
          </p:nvPr>
        </p:nvSpPr>
        <p:spPr/>
        <p:txBody>
          <a:bodyPr/>
          <a:lstStyle/>
          <a:p>
            <a:fld id="{F897DAE6-AC2A-41FC-A6D1-F3B1B707E492}" type="slidenum">
              <a:rPr lang="en-IE" smtClean="0"/>
              <a:t>‹#›</a:t>
            </a:fld>
            <a:endParaRPr lang="en-IE"/>
          </a:p>
        </p:txBody>
      </p:sp>
    </p:spTree>
    <p:extLst>
      <p:ext uri="{BB962C8B-B14F-4D97-AF65-F5344CB8AC3E}">
        <p14:creationId xmlns:p14="http://schemas.microsoft.com/office/powerpoint/2010/main" val="3162852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85854-E667-4385-AD38-B88A527D02DF}"/>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42DACDCF-94A7-474C-ABE4-BD4C86FC8FA2}"/>
              </a:ext>
            </a:extLst>
          </p:cNvPr>
          <p:cNvSpPr>
            <a:spLocks noGrp="1"/>
          </p:cNvSpPr>
          <p:nvPr>
            <p:ph type="dt" sz="half" idx="10"/>
          </p:nvPr>
        </p:nvSpPr>
        <p:spPr/>
        <p:txBody>
          <a:bodyPr/>
          <a:lstStyle/>
          <a:p>
            <a:fld id="{33DBB548-7B82-49F6-9721-BC2356AF853E}" type="datetimeFigureOut">
              <a:rPr lang="en-IE" smtClean="0"/>
              <a:t>28/10/2020</a:t>
            </a:fld>
            <a:endParaRPr lang="en-IE"/>
          </a:p>
        </p:txBody>
      </p:sp>
      <p:sp>
        <p:nvSpPr>
          <p:cNvPr id="4" name="Footer Placeholder 3">
            <a:extLst>
              <a:ext uri="{FF2B5EF4-FFF2-40B4-BE49-F238E27FC236}">
                <a16:creationId xmlns:a16="http://schemas.microsoft.com/office/drawing/2014/main" id="{1AAD384D-591F-4067-B878-21B517B60BB9}"/>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B3DA289-E365-420B-A5F4-82C3BB57A008}"/>
              </a:ext>
            </a:extLst>
          </p:cNvPr>
          <p:cNvSpPr>
            <a:spLocks noGrp="1"/>
          </p:cNvSpPr>
          <p:nvPr>
            <p:ph type="sldNum" sz="quarter" idx="12"/>
          </p:nvPr>
        </p:nvSpPr>
        <p:spPr/>
        <p:txBody>
          <a:bodyPr/>
          <a:lstStyle/>
          <a:p>
            <a:fld id="{F897DAE6-AC2A-41FC-A6D1-F3B1B707E492}" type="slidenum">
              <a:rPr lang="en-IE" smtClean="0"/>
              <a:t>‹#›</a:t>
            </a:fld>
            <a:endParaRPr lang="en-IE"/>
          </a:p>
        </p:txBody>
      </p:sp>
    </p:spTree>
    <p:extLst>
      <p:ext uri="{BB962C8B-B14F-4D97-AF65-F5344CB8AC3E}">
        <p14:creationId xmlns:p14="http://schemas.microsoft.com/office/powerpoint/2010/main" val="3668828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6E82E6-6348-45AD-96C0-6B9A5B781DF7}"/>
              </a:ext>
            </a:extLst>
          </p:cNvPr>
          <p:cNvSpPr>
            <a:spLocks noGrp="1"/>
          </p:cNvSpPr>
          <p:nvPr>
            <p:ph type="dt" sz="half" idx="10"/>
          </p:nvPr>
        </p:nvSpPr>
        <p:spPr/>
        <p:txBody>
          <a:bodyPr/>
          <a:lstStyle/>
          <a:p>
            <a:fld id="{33DBB548-7B82-49F6-9721-BC2356AF853E}" type="datetimeFigureOut">
              <a:rPr lang="en-IE" smtClean="0"/>
              <a:t>28/10/2020</a:t>
            </a:fld>
            <a:endParaRPr lang="en-IE"/>
          </a:p>
        </p:txBody>
      </p:sp>
      <p:sp>
        <p:nvSpPr>
          <p:cNvPr id="3" name="Footer Placeholder 2">
            <a:extLst>
              <a:ext uri="{FF2B5EF4-FFF2-40B4-BE49-F238E27FC236}">
                <a16:creationId xmlns:a16="http://schemas.microsoft.com/office/drawing/2014/main" id="{FF9E5F01-0F67-47AC-BB50-91F06E24E993}"/>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8B5552F6-06C3-4077-99AF-B168008BF785}"/>
              </a:ext>
            </a:extLst>
          </p:cNvPr>
          <p:cNvSpPr>
            <a:spLocks noGrp="1"/>
          </p:cNvSpPr>
          <p:nvPr>
            <p:ph type="sldNum" sz="quarter" idx="12"/>
          </p:nvPr>
        </p:nvSpPr>
        <p:spPr/>
        <p:txBody>
          <a:bodyPr/>
          <a:lstStyle/>
          <a:p>
            <a:fld id="{F897DAE6-AC2A-41FC-A6D1-F3B1B707E492}" type="slidenum">
              <a:rPr lang="en-IE" smtClean="0"/>
              <a:t>‹#›</a:t>
            </a:fld>
            <a:endParaRPr lang="en-IE"/>
          </a:p>
        </p:txBody>
      </p:sp>
    </p:spTree>
    <p:extLst>
      <p:ext uri="{BB962C8B-B14F-4D97-AF65-F5344CB8AC3E}">
        <p14:creationId xmlns:p14="http://schemas.microsoft.com/office/powerpoint/2010/main" val="164416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1CA7F-26DE-4FFA-8C38-6765B103AD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3A9E082E-4672-4B60-9595-20E3972A31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5575ADB5-08AF-4535-B9A7-B92ACD570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95D27C-C023-43F0-9103-9529FF98DDFE}"/>
              </a:ext>
            </a:extLst>
          </p:cNvPr>
          <p:cNvSpPr>
            <a:spLocks noGrp="1"/>
          </p:cNvSpPr>
          <p:nvPr>
            <p:ph type="dt" sz="half" idx="10"/>
          </p:nvPr>
        </p:nvSpPr>
        <p:spPr/>
        <p:txBody>
          <a:bodyPr/>
          <a:lstStyle/>
          <a:p>
            <a:fld id="{33DBB548-7B82-49F6-9721-BC2356AF853E}" type="datetimeFigureOut">
              <a:rPr lang="en-IE" smtClean="0"/>
              <a:t>28/10/2020</a:t>
            </a:fld>
            <a:endParaRPr lang="en-IE"/>
          </a:p>
        </p:txBody>
      </p:sp>
      <p:sp>
        <p:nvSpPr>
          <p:cNvPr id="6" name="Footer Placeholder 5">
            <a:extLst>
              <a:ext uri="{FF2B5EF4-FFF2-40B4-BE49-F238E27FC236}">
                <a16:creationId xmlns:a16="http://schemas.microsoft.com/office/drawing/2014/main" id="{8C88DF11-2D65-47AA-A287-6B00330E36D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2F5F32D-18D5-4BF5-900E-6EDFEA69EB5E}"/>
              </a:ext>
            </a:extLst>
          </p:cNvPr>
          <p:cNvSpPr>
            <a:spLocks noGrp="1"/>
          </p:cNvSpPr>
          <p:nvPr>
            <p:ph type="sldNum" sz="quarter" idx="12"/>
          </p:nvPr>
        </p:nvSpPr>
        <p:spPr/>
        <p:txBody>
          <a:bodyPr/>
          <a:lstStyle/>
          <a:p>
            <a:fld id="{F897DAE6-AC2A-41FC-A6D1-F3B1B707E492}" type="slidenum">
              <a:rPr lang="en-IE" smtClean="0"/>
              <a:t>‹#›</a:t>
            </a:fld>
            <a:endParaRPr lang="en-IE"/>
          </a:p>
        </p:txBody>
      </p:sp>
    </p:spTree>
    <p:extLst>
      <p:ext uri="{BB962C8B-B14F-4D97-AF65-F5344CB8AC3E}">
        <p14:creationId xmlns:p14="http://schemas.microsoft.com/office/powerpoint/2010/main" val="343395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B07BF-865C-4765-8962-9B1BC1F509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948EC5BF-68C9-428A-B580-B176458E35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2B6748A9-50DE-492A-84DD-2CC2FC3854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FA6077-FAB6-429C-9E56-44374CE95C42}"/>
              </a:ext>
            </a:extLst>
          </p:cNvPr>
          <p:cNvSpPr>
            <a:spLocks noGrp="1"/>
          </p:cNvSpPr>
          <p:nvPr>
            <p:ph type="dt" sz="half" idx="10"/>
          </p:nvPr>
        </p:nvSpPr>
        <p:spPr/>
        <p:txBody>
          <a:bodyPr/>
          <a:lstStyle/>
          <a:p>
            <a:fld id="{33DBB548-7B82-49F6-9721-BC2356AF853E}" type="datetimeFigureOut">
              <a:rPr lang="en-IE" smtClean="0"/>
              <a:t>28/10/2020</a:t>
            </a:fld>
            <a:endParaRPr lang="en-IE"/>
          </a:p>
        </p:txBody>
      </p:sp>
      <p:sp>
        <p:nvSpPr>
          <p:cNvPr id="6" name="Footer Placeholder 5">
            <a:extLst>
              <a:ext uri="{FF2B5EF4-FFF2-40B4-BE49-F238E27FC236}">
                <a16:creationId xmlns:a16="http://schemas.microsoft.com/office/drawing/2014/main" id="{EA539452-862F-4B5B-9D7C-E00C6D40AFF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636B3AE-7963-481C-8332-C36D2C09AD9F}"/>
              </a:ext>
            </a:extLst>
          </p:cNvPr>
          <p:cNvSpPr>
            <a:spLocks noGrp="1"/>
          </p:cNvSpPr>
          <p:nvPr>
            <p:ph type="sldNum" sz="quarter" idx="12"/>
          </p:nvPr>
        </p:nvSpPr>
        <p:spPr/>
        <p:txBody>
          <a:bodyPr/>
          <a:lstStyle/>
          <a:p>
            <a:fld id="{F897DAE6-AC2A-41FC-A6D1-F3B1B707E492}" type="slidenum">
              <a:rPr lang="en-IE" smtClean="0"/>
              <a:t>‹#›</a:t>
            </a:fld>
            <a:endParaRPr lang="en-IE"/>
          </a:p>
        </p:txBody>
      </p:sp>
    </p:spTree>
    <p:extLst>
      <p:ext uri="{BB962C8B-B14F-4D97-AF65-F5344CB8AC3E}">
        <p14:creationId xmlns:p14="http://schemas.microsoft.com/office/powerpoint/2010/main" val="18753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A02E9-254B-46AC-A71C-4D832F14B9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DB22FDE-B153-4D84-B8CD-728C3BCE60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2DD7C59-61C3-4FB8-9CAC-3DB5521751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BB548-7B82-49F6-9721-BC2356AF853E}" type="datetimeFigureOut">
              <a:rPr lang="en-IE" smtClean="0"/>
              <a:t>28/10/2020</a:t>
            </a:fld>
            <a:endParaRPr lang="en-IE"/>
          </a:p>
        </p:txBody>
      </p:sp>
      <p:sp>
        <p:nvSpPr>
          <p:cNvPr id="5" name="Footer Placeholder 4">
            <a:extLst>
              <a:ext uri="{FF2B5EF4-FFF2-40B4-BE49-F238E27FC236}">
                <a16:creationId xmlns:a16="http://schemas.microsoft.com/office/drawing/2014/main" id="{0301D8CB-9FA6-4CD7-AF9F-B62C383CA8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7DB4D42A-1966-4822-AC2B-D9552D2B14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7DAE6-AC2A-41FC-A6D1-F3B1B707E492}" type="slidenum">
              <a:rPr lang="en-IE" smtClean="0"/>
              <a:t>‹#›</a:t>
            </a:fld>
            <a:endParaRPr lang="en-IE"/>
          </a:p>
        </p:txBody>
      </p:sp>
    </p:spTree>
    <p:extLst>
      <p:ext uri="{BB962C8B-B14F-4D97-AF65-F5344CB8AC3E}">
        <p14:creationId xmlns:p14="http://schemas.microsoft.com/office/powerpoint/2010/main" val="3641046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rchive.org/details/othello_1005_librivox"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Berber_people" TargetMode="External"/><Relationship Id="rId2" Type="http://schemas.openxmlformats.org/officeDocument/2006/relationships/hyperlink" Target="http://en.wikipedia.org/wiki/Arab_peopl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venice-italy-travel-water-italian-2689570/"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Carpaccio_-_Portrait_of_a_Venetian_Woman,_ca._1505.png"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www.youthvoices.live/2017/04/22/othello-act-1-graphic-novel/" TargetMode="External"/><Relationship Id="rId7" Type="http://schemas.openxmlformats.org/officeDocument/2006/relationships/hyperlink" Target="https://commons.wikimedia.org/wiki/File:Spanish_Presidential_Flag.svg"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freeimageslive.co.uk/free_stock_image/unionflagjpg" TargetMode="External"/><Relationship Id="rId4" Type="http://schemas.openxmlformats.org/officeDocument/2006/relationships/image" Target="../media/image5.jpg"/><Relationship Id="rId9" Type="http://schemas.openxmlformats.org/officeDocument/2006/relationships/hyperlink" Target="https://creativecommons.org/licenses/by/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4E515-92E3-494B-BE83-B8F0920B1FFB}"/>
              </a:ext>
            </a:extLst>
          </p:cNvPr>
          <p:cNvSpPr>
            <a:spLocks noGrp="1"/>
          </p:cNvSpPr>
          <p:nvPr>
            <p:ph type="ctrTitle"/>
          </p:nvPr>
        </p:nvSpPr>
        <p:spPr>
          <a:xfrm>
            <a:off x="7464614" y="1783959"/>
            <a:ext cx="4087306" cy="2889114"/>
          </a:xfrm>
        </p:spPr>
        <p:txBody>
          <a:bodyPr anchor="b">
            <a:normAutofit/>
          </a:bodyPr>
          <a:lstStyle/>
          <a:p>
            <a:pPr algn="l"/>
            <a:r>
              <a:rPr lang="en-IE" sz="3800"/>
              <a:t>‘Othello’ by William Shakespeare</a:t>
            </a:r>
            <a:br>
              <a:rPr lang="en-IE" sz="3800"/>
            </a:br>
            <a:br>
              <a:rPr lang="en-IE" sz="3800"/>
            </a:br>
            <a:r>
              <a:rPr lang="en-IE" sz="3800"/>
              <a:t>Background</a:t>
            </a:r>
          </a:p>
        </p:txBody>
      </p:sp>
      <p:sp>
        <p:nvSpPr>
          <p:cNvPr id="3" name="Subtitle 2">
            <a:extLst>
              <a:ext uri="{FF2B5EF4-FFF2-40B4-BE49-F238E27FC236}">
                <a16:creationId xmlns:a16="http://schemas.microsoft.com/office/drawing/2014/main" id="{38D2BA0E-F996-4ED3-A1D1-17A6A3D1032D}"/>
              </a:ext>
            </a:extLst>
          </p:cNvPr>
          <p:cNvSpPr>
            <a:spLocks noGrp="1"/>
          </p:cNvSpPr>
          <p:nvPr>
            <p:ph type="subTitle" idx="1"/>
          </p:nvPr>
        </p:nvSpPr>
        <p:spPr>
          <a:xfrm>
            <a:off x="7464612" y="4750893"/>
            <a:ext cx="4087305" cy="1147863"/>
          </a:xfrm>
        </p:spPr>
        <p:txBody>
          <a:bodyPr anchor="t">
            <a:normAutofit/>
          </a:bodyPr>
          <a:lstStyle/>
          <a:p>
            <a:pPr algn="l"/>
            <a:r>
              <a:rPr lang="en-IE" sz="2000"/>
              <a:t>Ms Deasy</a:t>
            </a:r>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vintage photo of a group of people posing for the camera&#10;&#10;Description automatically generated">
            <a:extLst>
              <a:ext uri="{FF2B5EF4-FFF2-40B4-BE49-F238E27FC236}">
                <a16:creationId xmlns:a16="http://schemas.microsoft.com/office/drawing/2014/main" id="{CABF134B-F24B-49AD-888B-C02D60C1963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34" r="-1" b="1290"/>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51833991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D275E-9683-49F5-A881-751E8F95D180}"/>
              </a:ext>
            </a:extLst>
          </p:cNvPr>
          <p:cNvSpPr>
            <a:spLocks noGrp="1"/>
          </p:cNvSpPr>
          <p:nvPr>
            <p:ph type="title"/>
          </p:nvPr>
        </p:nvSpPr>
        <p:spPr>
          <a:xfrm>
            <a:off x="2057400" y="3687878"/>
            <a:ext cx="8115299" cy="1265404"/>
          </a:xfrm>
        </p:spPr>
        <p:txBody>
          <a:bodyPr vert="horz" lIns="91440" tIns="45720" rIns="91440" bIns="45720" rtlCol="0" anchor="b">
            <a:normAutofit/>
          </a:bodyPr>
          <a:lstStyle/>
          <a:p>
            <a:pPr algn="ctr"/>
            <a:r>
              <a:rPr lang="en-US" sz="3600" kern="1200" cap="all" spc="300" baseline="0" dirty="0">
                <a:solidFill>
                  <a:schemeClr val="tx2"/>
                </a:solidFill>
                <a:latin typeface="+mj-lt"/>
                <a:ea typeface="+mj-ea"/>
                <a:cs typeface="+mj-cs"/>
              </a:rPr>
              <a:t>Themes</a:t>
            </a:r>
          </a:p>
        </p:txBody>
      </p:sp>
      <p:pic>
        <p:nvPicPr>
          <p:cNvPr id="14" name="Graphic 13" descr="Head with Gears">
            <a:extLst>
              <a:ext uri="{FF2B5EF4-FFF2-40B4-BE49-F238E27FC236}">
                <a16:creationId xmlns:a16="http://schemas.microsoft.com/office/drawing/2014/main" id="{DDCA697F-DC59-49D2-AA75-94C263019A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77102" y="1371600"/>
            <a:ext cx="2223727" cy="2223727"/>
          </a:xfrm>
          <a:prstGeom prst="rect">
            <a:avLst/>
          </a:prstGeom>
        </p:spPr>
      </p:pic>
      <p:sp>
        <p:nvSpPr>
          <p:cNvPr id="4" name="TextBox 3">
            <a:extLst>
              <a:ext uri="{FF2B5EF4-FFF2-40B4-BE49-F238E27FC236}">
                <a16:creationId xmlns:a16="http://schemas.microsoft.com/office/drawing/2014/main" id="{80E89EA5-82D5-4119-8A6A-25CC11634E51}"/>
              </a:ext>
            </a:extLst>
          </p:cNvPr>
          <p:cNvSpPr txBox="1"/>
          <p:nvPr/>
        </p:nvSpPr>
        <p:spPr>
          <a:xfrm>
            <a:off x="8402489" y="3655131"/>
            <a:ext cx="2743200" cy="769441"/>
          </a:xfrm>
          <a:prstGeom prst="rect">
            <a:avLst/>
          </a:prstGeom>
          <a:noFill/>
        </p:spPr>
        <p:txBody>
          <a:bodyPr wrap="square" rtlCol="0">
            <a:spAutoFit/>
          </a:bodyPr>
          <a:lstStyle/>
          <a:p>
            <a:r>
              <a:rPr lang="en-IE" sz="4400" dirty="0"/>
              <a:t>Hatred</a:t>
            </a:r>
          </a:p>
        </p:txBody>
      </p:sp>
      <p:sp>
        <p:nvSpPr>
          <p:cNvPr id="6" name="TextBox 5">
            <a:extLst>
              <a:ext uri="{FF2B5EF4-FFF2-40B4-BE49-F238E27FC236}">
                <a16:creationId xmlns:a16="http://schemas.microsoft.com/office/drawing/2014/main" id="{D90B13FB-7AE8-4B32-8325-F845B444E836}"/>
              </a:ext>
            </a:extLst>
          </p:cNvPr>
          <p:cNvSpPr txBox="1"/>
          <p:nvPr/>
        </p:nvSpPr>
        <p:spPr>
          <a:xfrm>
            <a:off x="1172206" y="3813466"/>
            <a:ext cx="2743200" cy="1200329"/>
          </a:xfrm>
          <a:prstGeom prst="rect">
            <a:avLst/>
          </a:prstGeom>
          <a:noFill/>
        </p:spPr>
        <p:txBody>
          <a:bodyPr wrap="square" rtlCol="0">
            <a:spAutoFit/>
          </a:bodyPr>
          <a:lstStyle/>
          <a:p>
            <a:r>
              <a:rPr lang="en-IE" sz="3600" dirty="0"/>
              <a:t>Appearance vs Reality</a:t>
            </a:r>
          </a:p>
        </p:txBody>
      </p:sp>
      <p:sp>
        <p:nvSpPr>
          <p:cNvPr id="7" name="TextBox 6">
            <a:extLst>
              <a:ext uri="{FF2B5EF4-FFF2-40B4-BE49-F238E27FC236}">
                <a16:creationId xmlns:a16="http://schemas.microsoft.com/office/drawing/2014/main" id="{16AD3AF4-B081-4F68-B2FD-0DB4CAD51EC7}"/>
              </a:ext>
            </a:extLst>
          </p:cNvPr>
          <p:cNvSpPr txBox="1"/>
          <p:nvPr/>
        </p:nvSpPr>
        <p:spPr>
          <a:xfrm>
            <a:off x="7734300" y="986879"/>
            <a:ext cx="2743200" cy="1446550"/>
          </a:xfrm>
          <a:prstGeom prst="rect">
            <a:avLst/>
          </a:prstGeom>
          <a:noFill/>
        </p:spPr>
        <p:txBody>
          <a:bodyPr wrap="square" rtlCol="0">
            <a:spAutoFit/>
          </a:bodyPr>
          <a:lstStyle/>
          <a:p>
            <a:r>
              <a:rPr lang="en-IE" sz="4400" dirty="0"/>
              <a:t>The “Outsider”</a:t>
            </a:r>
          </a:p>
        </p:txBody>
      </p:sp>
      <p:sp>
        <p:nvSpPr>
          <p:cNvPr id="9" name="TextBox 8">
            <a:extLst>
              <a:ext uri="{FF2B5EF4-FFF2-40B4-BE49-F238E27FC236}">
                <a16:creationId xmlns:a16="http://schemas.microsoft.com/office/drawing/2014/main" id="{B3F82F7D-E76E-4E73-BADC-F18F7729EC8D}"/>
              </a:ext>
            </a:extLst>
          </p:cNvPr>
          <p:cNvSpPr txBox="1"/>
          <p:nvPr/>
        </p:nvSpPr>
        <p:spPr>
          <a:xfrm>
            <a:off x="5094849" y="5178020"/>
            <a:ext cx="2743200" cy="769441"/>
          </a:xfrm>
          <a:prstGeom prst="rect">
            <a:avLst/>
          </a:prstGeom>
          <a:noFill/>
        </p:spPr>
        <p:txBody>
          <a:bodyPr wrap="square" rtlCol="0">
            <a:spAutoFit/>
          </a:bodyPr>
          <a:lstStyle/>
          <a:p>
            <a:r>
              <a:rPr lang="en-IE" sz="4400" dirty="0"/>
              <a:t>Race</a:t>
            </a:r>
          </a:p>
        </p:txBody>
      </p:sp>
      <p:sp>
        <p:nvSpPr>
          <p:cNvPr id="12" name="TextBox 11">
            <a:extLst>
              <a:ext uri="{FF2B5EF4-FFF2-40B4-BE49-F238E27FC236}">
                <a16:creationId xmlns:a16="http://schemas.microsoft.com/office/drawing/2014/main" id="{8ECA3B3A-7FB8-4A58-81AC-08B2CD4A648A}"/>
              </a:ext>
            </a:extLst>
          </p:cNvPr>
          <p:cNvSpPr txBox="1"/>
          <p:nvPr/>
        </p:nvSpPr>
        <p:spPr>
          <a:xfrm>
            <a:off x="1742049" y="1812388"/>
            <a:ext cx="2743200" cy="769441"/>
          </a:xfrm>
          <a:prstGeom prst="rect">
            <a:avLst/>
          </a:prstGeom>
          <a:noFill/>
        </p:spPr>
        <p:txBody>
          <a:bodyPr wrap="square" rtlCol="0">
            <a:spAutoFit/>
          </a:bodyPr>
          <a:lstStyle/>
          <a:p>
            <a:r>
              <a:rPr lang="en-IE" sz="4400" dirty="0"/>
              <a:t>Jealousy</a:t>
            </a:r>
          </a:p>
        </p:txBody>
      </p:sp>
    </p:spTree>
    <p:extLst>
      <p:ext uri="{BB962C8B-B14F-4D97-AF65-F5344CB8AC3E}">
        <p14:creationId xmlns:p14="http://schemas.microsoft.com/office/powerpoint/2010/main" val="10526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04671" y="365125"/>
            <a:ext cx="3405821" cy="3117038"/>
          </a:xfrm>
        </p:spPr>
        <p:txBody>
          <a:bodyPr anchor="ctr">
            <a:normAutofit/>
          </a:bodyPr>
          <a:lstStyle/>
          <a:p>
            <a:r>
              <a:rPr lang="en-US" dirty="0"/>
              <a:t>The Turks</a:t>
            </a:r>
          </a:p>
        </p:txBody>
      </p:sp>
      <p:sp>
        <p:nvSpPr>
          <p:cNvPr id="3" name="Content Placeholder 2"/>
          <p:cNvSpPr>
            <a:spLocks noGrp="1"/>
          </p:cNvSpPr>
          <p:nvPr>
            <p:ph idx="1"/>
          </p:nvPr>
        </p:nvSpPr>
        <p:spPr>
          <a:xfrm>
            <a:off x="6136816" y="0"/>
            <a:ext cx="6055183" cy="6857999"/>
          </a:xfrm>
        </p:spPr>
        <p:txBody>
          <a:bodyPr anchor="ctr">
            <a:normAutofit/>
          </a:bodyPr>
          <a:lstStyle/>
          <a:p>
            <a:pPr>
              <a:buNone/>
            </a:pPr>
            <a:r>
              <a:rPr lang="en-US" sz="3200" b="1" dirty="0"/>
              <a:t>Who Were They?</a:t>
            </a:r>
          </a:p>
          <a:p>
            <a:r>
              <a:rPr lang="en-US" sz="3200" dirty="0"/>
              <a:t>They were people of the vast Ottoman Empire, in what would eventually become Turkey and other regions. </a:t>
            </a:r>
          </a:p>
          <a:p>
            <a:r>
              <a:rPr lang="en-US" sz="3200" dirty="0"/>
              <a:t>In the 16</a:t>
            </a:r>
            <a:r>
              <a:rPr lang="en-US" sz="3200" baseline="30000" dirty="0"/>
              <a:t>th</a:t>
            </a:r>
            <a:r>
              <a:rPr lang="en-US" sz="3200" dirty="0"/>
              <a:t> and 17</a:t>
            </a:r>
            <a:r>
              <a:rPr lang="en-US" sz="3200" baseline="30000" dirty="0"/>
              <a:t>th</a:t>
            </a:r>
            <a:r>
              <a:rPr lang="en-US" sz="3200" dirty="0"/>
              <a:t> centuries it included parts of Europe, Asia and Africa. </a:t>
            </a:r>
          </a:p>
          <a:p>
            <a:r>
              <a:rPr lang="en-US" sz="3200" dirty="0"/>
              <a:t>Its capital was once Istanbul, formerly known as Constantinople.  It collapsed after WWI.</a:t>
            </a:r>
          </a:p>
          <a:p>
            <a:endParaRPr lang="en-US" sz="3200" dirty="0"/>
          </a:p>
          <a:p>
            <a:endParaRPr lang="en-US" sz="3200" dirty="0"/>
          </a:p>
        </p:txBody>
      </p:sp>
    </p:spTree>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dirty="0"/>
              <a:t>The Turks</a:t>
            </a:r>
            <a:endParaRPr lang="en-US"/>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09646" y="154744"/>
            <a:ext cx="7061947" cy="6513341"/>
          </a:xfrm>
        </p:spPr>
        <p:txBody>
          <a:bodyPr anchor="ctr">
            <a:normAutofit/>
          </a:bodyPr>
          <a:lstStyle/>
          <a:p>
            <a:pPr>
              <a:buNone/>
            </a:pPr>
            <a:r>
              <a:rPr lang="en-US" sz="2400" b="1" dirty="0"/>
              <a:t>Where did they come from? </a:t>
            </a:r>
          </a:p>
          <a:p>
            <a:r>
              <a:rPr lang="en-US" sz="2400" dirty="0"/>
              <a:t>Parts of Europe, Western Asia, and North Africa</a:t>
            </a:r>
          </a:p>
          <a:p>
            <a:endParaRPr lang="en-US" sz="2400" dirty="0"/>
          </a:p>
          <a:p>
            <a:pPr>
              <a:buNone/>
            </a:pPr>
            <a:r>
              <a:rPr lang="en-US" sz="2400" b="1" dirty="0"/>
              <a:t>How did Elizabethan people view foreigners such as Turks and other non-Christians?</a:t>
            </a:r>
            <a:endParaRPr lang="en-US" sz="2400" dirty="0"/>
          </a:p>
          <a:p>
            <a:r>
              <a:rPr lang="en-US" sz="2400" dirty="0"/>
              <a:t>Elizabethan people were very suspicious of them. They often felt superior to them as well.</a:t>
            </a:r>
          </a:p>
          <a:p>
            <a:endParaRPr lang="en-US" sz="2400" dirty="0"/>
          </a:p>
          <a:p>
            <a:pPr>
              <a:buNone/>
            </a:pPr>
            <a:r>
              <a:rPr lang="en-US" sz="2400" b="1" dirty="0"/>
              <a:t>What does the term “Ottoman” refer to? </a:t>
            </a:r>
          </a:p>
          <a:p>
            <a:r>
              <a:rPr lang="en-US" sz="2400" dirty="0"/>
              <a:t>It refers to native people of the Ottoman Empire territories. </a:t>
            </a:r>
          </a:p>
          <a:p>
            <a:endParaRPr lang="en-US" sz="2400" dirty="0"/>
          </a:p>
        </p:txBody>
      </p:sp>
    </p:spTree>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7" y="474146"/>
            <a:ext cx="10515593" cy="1197864"/>
          </a:xfrm>
        </p:spPr>
        <p:txBody>
          <a:bodyPr vert="horz" lIns="91440" tIns="45720" rIns="91440" bIns="45720" rtlCol="0" anchor="ctr">
            <a:normAutofit/>
          </a:bodyPr>
          <a:lstStyle/>
          <a:p>
            <a:r>
              <a:rPr lang="en-US" dirty="0"/>
              <a:t>Map of the Ottoman Empire</a:t>
            </a:r>
          </a:p>
        </p:txBody>
      </p:sp>
      <p:cxnSp>
        <p:nvCxnSpPr>
          <p:cNvPr id="75" name="Straight Connector 74">
            <a:extLst>
              <a:ext uri="{FF2B5EF4-FFF2-40B4-BE49-F238E27FC236}">
                <a16:creationId xmlns:a16="http://schemas.microsoft.com/office/drawing/2014/main" id="{EDF5FE34-0A41-407A-8D94-10FCF68F1D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7238"/>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63492" name="Picture 4" descr="http://newsimg.bbc.co.uk/media/images/40629000/gif/_40629371_ottoman_map416.gif"/>
          <p:cNvPicPr>
            <a:picLocks noChangeAspect="1" noChangeArrowheads="1"/>
          </p:cNvPicPr>
          <p:nvPr/>
        </p:nvPicPr>
        <p:blipFill rotWithShape="1">
          <a:blip r:embed="rId2" cstate="print"/>
          <a:srcRect t="4579" r="1" b="2360"/>
          <a:stretch/>
        </p:blipFill>
        <p:spPr bwMode="auto">
          <a:xfrm>
            <a:off x="835153" y="2002117"/>
            <a:ext cx="6215794" cy="4171569"/>
          </a:xfrm>
          <a:prstGeom prst="rect">
            <a:avLst/>
          </a:prstGeom>
          <a:noFill/>
        </p:spPr>
      </p:pic>
      <p:sp>
        <p:nvSpPr>
          <p:cNvPr id="4" name="TextBox 3"/>
          <p:cNvSpPr txBox="1"/>
          <p:nvPr/>
        </p:nvSpPr>
        <p:spPr>
          <a:xfrm>
            <a:off x="7533314" y="1999578"/>
            <a:ext cx="3823525" cy="417156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b="1"/>
              <a:t>In the 16</a:t>
            </a:r>
            <a:r>
              <a:rPr lang="en-US" sz="2000" b="1" baseline="30000"/>
              <a:t>th</a:t>
            </a:r>
            <a:r>
              <a:rPr lang="en-US" sz="2000" b="1"/>
              <a:t> and 17</a:t>
            </a:r>
            <a:r>
              <a:rPr lang="en-US" sz="2000" b="1" baseline="30000"/>
              <a:t>th</a:t>
            </a:r>
            <a:r>
              <a:rPr lang="en-US" sz="2000" b="1"/>
              <a:t> centuries The Ottoman Empire  included parts of Europe, Asia and Africa. </a:t>
            </a:r>
          </a:p>
        </p:txBody>
      </p:sp>
    </p:spTree>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894027"/>
            <a:ext cx="3494362" cy="4782873"/>
          </a:xfrm>
        </p:spPr>
        <p:txBody>
          <a:bodyPr>
            <a:normAutofit/>
          </a:bodyPr>
          <a:lstStyle/>
          <a:p>
            <a:pPr algn="r"/>
            <a:r>
              <a:rPr lang="en-US">
                <a:solidFill>
                  <a:schemeClr val="bg1"/>
                </a:solidFill>
              </a:rPr>
              <a:t>The Moors</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2" y="894027"/>
            <a:ext cx="6377768" cy="4782873"/>
          </a:xfrm>
        </p:spPr>
        <p:txBody>
          <a:bodyPr anchor="ctr">
            <a:normAutofit/>
          </a:bodyPr>
          <a:lstStyle/>
          <a:p>
            <a:pPr>
              <a:buNone/>
            </a:pPr>
            <a:r>
              <a:rPr lang="en-US" sz="2400" b="1">
                <a:solidFill>
                  <a:schemeClr val="bg1"/>
                </a:solidFill>
              </a:rPr>
              <a:t>Who were they?  </a:t>
            </a:r>
          </a:p>
          <a:p>
            <a:r>
              <a:rPr lang="en-US" sz="2400">
                <a:solidFill>
                  <a:schemeClr val="bg1"/>
                </a:solidFill>
              </a:rPr>
              <a:t>The term "Moor" was once used in Europe to refer to Muslims,</a:t>
            </a:r>
            <a:r>
              <a:rPr lang="en-US" sz="2400" baseline="30000">
                <a:solidFill>
                  <a:schemeClr val="bg1"/>
                </a:solidFill>
              </a:rPr>
              <a:t> </a:t>
            </a:r>
            <a:r>
              <a:rPr lang="en-US" sz="2400">
                <a:solidFill>
                  <a:schemeClr val="bg1"/>
                </a:solidFill>
              </a:rPr>
              <a:t>especially those of </a:t>
            </a:r>
            <a:r>
              <a:rPr lang="en-US" sz="2400" u="sng">
                <a:solidFill>
                  <a:schemeClr val="bg1"/>
                </a:solidFill>
                <a:hlinkClick r:id="rId2" tooltip="Arab people"/>
              </a:rPr>
              <a:t>Arab</a:t>
            </a:r>
            <a:r>
              <a:rPr lang="en-US" sz="2400">
                <a:solidFill>
                  <a:schemeClr val="bg1"/>
                </a:solidFill>
              </a:rPr>
              <a:t> or </a:t>
            </a:r>
            <a:r>
              <a:rPr lang="en-US" sz="2400" u="sng">
                <a:solidFill>
                  <a:schemeClr val="bg1"/>
                </a:solidFill>
                <a:hlinkClick r:id="rId3" tooltip="Berber people"/>
              </a:rPr>
              <a:t>Berber</a:t>
            </a:r>
            <a:r>
              <a:rPr lang="en-US" sz="2400">
                <a:solidFill>
                  <a:schemeClr val="bg1"/>
                </a:solidFill>
              </a:rPr>
              <a:t> descent, whether living in Spain or North Africa, or elsewhere.</a:t>
            </a:r>
          </a:p>
          <a:p>
            <a:endParaRPr lang="en-US" sz="2400">
              <a:solidFill>
                <a:schemeClr val="bg1"/>
              </a:solidFill>
            </a:endParaRPr>
          </a:p>
          <a:p>
            <a:pPr>
              <a:buNone/>
            </a:pPr>
            <a:r>
              <a:rPr lang="en-US" sz="2400" b="1">
                <a:solidFill>
                  <a:schemeClr val="bg1"/>
                </a:solidFill>
              </a:rPr>
              <a:t>Where did they come from? </a:t>
            </a:r>
          </a:p>
          <a:p>
            <a:r>
              <a:rPr lang="en-US" sz="2400">
                <a:solidFill>
                  <a:schemeClr val="bg1"/>
                </a:solidFill>
              </a:rPr>
              <a:t>Most came originally from North Africa and settled in Spain, Portugal, parts of Southern Italy and Southern France.</a:t>
            </a:r>
          </a:p>
        </p:txBody>
      </p:sp>
    </p:spTree>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1" y="803325"/>
            <a:ext cx="5314536" cy="1325563"/>
          </a:xfrm>
        </p:spPr>
        <p:txBody>
          <a:bodyPr>
            <a:normAutofit/>
          </a:bodyPr>
          <a:lstStyle/>
          <a:p>
            <a:r>
              <a:rPr lang="en-US" dirty="0"/>
              <a:t>The Moors</a:t>
            </a:r>
          </a:p>
        </p:txBody>
      </p:sp>
      <p:sp>
        <p:nvSpPr>
          <p:cNvPr id="3" name="Content Placeholder 2"/>
          <p:cNvSpPr>
            <a:spLocks noGrp="1"/>
          </p:cNvSpPr>
          <p:nvPr>
            <p:ph idx="1"/>
          </p:nvPr>
        </p:nvSpPr>
        <p:spPr>
          <a:xfrm>
            <a:off x="154746" y="1772529"/>
            <a:ext cx="6428034" cy="5085471"/>
          </a:xfrm>
        </p:spPr>
        <p:txBody>
          <a:bodyPr anchor="t">
            <a:normAutofit/>
          </a:bodyPr>
          <a:lstStyle/>
          <a:p>
            <a:pPr>
              <a:buNone/>
            </a:pPr>
            <a:r>
              <a:rPr lang="en-US" b="1" dirty="0"/>
              <a:t>What did they do in Europe in the 1500s?</a:t>
            </a:r>
          </a:p>
          <a:p>
            <a:r>
              <a:rPr lang="en-US" dirty="0"/>
              <a:t>They settled in various parts of Europe and spread their religion and culture.</a:t>
            </a:r>
          </a:p>
          <a:p>
            <a:endParaRPr lang="en-US" dirty="0"/>
          </a:p>
          <a:p>
            <a:pPr>
              <a:buNone/>
            </a:pPr>
            <a:r>
              <a:rPr lang="en-US" b="1" dirty="0"/>
              <a:t>What do we know about their religious and cultural practices? </a:t>
            </a:r>
          </a:p>
          <a:p>
            <a:r>
              <a:rPr lang="en-US" dirty="0"/>
              <a:t>They were Muslims who practiced the religion of Islam. Their cultural practices stemmed from Africa and their religion.</a:t>
            </a:r>
            <a:r>
              <a:rPr lang="en-US" b="1" dirty="0"/>
              <a:t> </a:t>
            </a:r>
            <a:endParaRPr lang="en-US" dirty="0"/>
          </a:p>
          <a:p>
            <a:endParaRPr lang="en-US" dirty="0"/>
          </a:p>
          <a:p>
            <a:endParaRPr lang="en-US"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http://upload.wikimedia.org/wikipedia/commons/thumb/0/04/PLATE1BX.jpg/220px-PLATE1BX.jpg"/>
          <p:cNvPicPr/>
          <p:nvPr/>
        </p:nvPicPr>
        <p:blipFill rotWithShape="1">
          <a:blip r:embed="rId2" cstate="print"/>
          <a:srcRect t="12071" r="1" b="1"/>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p:spPr>
      </p:pic>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078" y="-228600"/>
            <a:ext cx="9486900" cy="1371600"/>
          </a:xfrm>
        </p:spPr>
        <p:txBody>
          <a:bodyPr/>
          <a:lstStyle/>
          <a:p>
            <a:r>
              <a:rPr lang="en-US" dirty="0"/>
              <a:t>Venice</a:t>
            </a:r>
          </a:p>
        </p:txBody>
      </p:sp>
      <p:sp>
        <p:nvSpPr>
          <p:cNvPr id="3" name="Content Placeholder 2"/>
          <p:cNvSpPr>
            <a:spLocks noGrp="1"/>
          </p:cNvSpPr>
          <p:nvPr>
            <p:ph idx="1"/>
          </p:nvPr>
        </p:nvSpPr>
        <p:spPr>
          <a:xfrm>
            <a:off x="1524000" y="1524001"/>
            <a:ext cx="8229600" cy="4625609"/>
          </a:xfrm>
        </p:spPr>
        <p:txBody>
          <a:bodyPr/>
          <a:lstStyle/>
          <a:p>
            <a:pPr>
              <a:buNone/>
            </a:pPr>
            <a:r>
              <a:rPr lang="en-US" dirty="0"/>
              <a:t>Where is Venice? </a:t>
            </a:r>
          </a:p>
          <a:p>
            <a:r>
              <a:rPr lang="en-US" dirty="0"/>
              <a:t>In the Veneto region of </a:t>
            </a:r>
            <a:r>
              <a:rPr lang="en-US" dirty="0">
                <a:solidFill>
                  <a:srgbClr val="C00000"/>
                </a:solidFill>
              </a:rPr>
              <a:t>Northern Italy</a:t>
            </a:r>
            <a:r>
              <a:rPr lang="en-US" dirty="0"/>
              <a:t>.</a:t>
            </a:r>
          </a:p>
          <a:p>
            <a:endParaRPr lang="en-US" dirty="0"/>
          </a:p>
          <a:p>
            <a:pPr lvl="8"/>
            <a:endParaRPr lang="en-US" dirty="0"/>
          </a:p>
        </p:txBody>
      </p:sp>
      <p:sp>
        <p:nvSpPr>
          <p:cNvPr id="66562" name="AutoShape 2" descr="data:image/jpeg;base64,/9j/4AAQSkZJRgABAQAAAQABAAD/2wCEAAkGBxQTEhQUEhQWFBUXGB4ZGBgYFx8eIRwfHhwcGx0cICAZHSkgGxomHhwcIjEhKCorLi8uHSA0ODMsOCguMSwBCgoKDg0OGhAQGywmICQvLCwtLC0sLCwsLCwsLCwvLCwsLCwsLCwsLCwsLCwsLCwsLCwsLCwsLCwsLCwsLCwsLP/AABEIAPYAzQMBEQACEQEDEQH/xAAcAAEAAwADAQEAAAAAAAAAAAAABAUGAgMHAQj/xABGEAACAQMDAQcBBQUGBAMJAQABAhEAAyEEEjEFBhMiQVFhcTIHFEKBkSNSobHwFWJygpLBM0NT0aKz0yQ0VHN0stLh4hb/xAAbAQEAAgMBAQAAAAAAAAAAAAAABAUBAgMGB//EADcRAAIBAgUCAwYFBAEFAAAAAAABAgMRBBIhMUEFURNhcSKBkaGx8AYUMsHRI0Lh8VIkMzRicv/aAAwDAQACEQMRAD8A9xoBQCgFAKAUAoBQEZNfaNxrQuIbixuTcNwkSJEyJAJoCP1Pq62WVNly67AttthcAECSXZQMnAmTBiYNDaMHLYhv2iM40uoI8j+zAJ9M3ZHyRGPic2Zv4M+xVX+0moGt0lhgi9+zSiKWhVRmM3GiTIXwhBGcnErCdPItTZVg5CgFAKAUAoBQCgFAVHarqL6fTPdt7d4KAbgSPFcVTgEeRPnXHEVHTpua4OGJqulSlNcfyYtu3GrAJ/YYH/Tb/wBSquPUqjaVl8/5KmPVKraVl8/5PQ+7ufvr/o//AKq6L08q6t9pestX71pU05Fu66Am28kI5UExd5xVfUxkozcUloexwX4boV8PCq5yTkk+P4Nv2A6/d1uma7eCBhcKDYCBAVT+JiZknzqVQqOpDMyg6rgoYPEOlFtqyevmaauxWigFAKAi6PqVq6XFq4twphtpmCZESMTIOPasJp7AkXHCgsxAAEkngAcn4rIOnQ661eXfZuJdWY3IwYT6Sp5oCJ1TrAssqi1cumNzd2AdqggbiJljkwqgsdrQPXKVzDkluYbS6gPbdntXLbpqb9xWaUuQHe4txQ6zsKQoBEYjyxm2hKpuMoWLTSawAu533HO3cWILwMBQAowu5jtgGS2JMUOsEo7Heepn9ycgABsmVVvMAcMPPmsm+Yg6/rCP4P2ilStwMqbipRkdZU+KDIBETG4eHmo2IxVGgl4srXNJtSTiW+k7YCFF6xdVsAsgDrPsFY3I/wAuP41Eo9VwtaeSMtdeHwRnRmicnanS/iuG15ftke1J9B3qrJ+Kmxq05bSXxNXTkt0WOh19q8u6zcS6vEowYT6eE810NCTQCgFAKAUAoDO9v/8A3K5/jt/+alRMd/2JffJDx/8A40/d9UeZuMH4NUNP9cfVHnKf616o9ur1J68/N/aM/wDtmq/+ovf+Y1Udf/uS9T6p0rTBUv8A5R6n9kpjQn/5zf8A2pVpgV/SR4X8TP8A6+XovobjUoGRg2FKkEzGIznyqQUpn2viFYXXIYJPg5ZT3307gVYhbm7EZAP0gUB3ae6O8Xc/FxgJUQxuEXhkOcAFVB9WHxQETqiMl1LSXmDXCzvsGVtzcMydwUszKm7khMZErUdax8sHh88LZnor/N28jpThmZ86Xdt6S6weLdprdtLbE+BRakBGJ+k+MkEnIB4jNb+G8dTnTnTm/bcnJ35vbb4bG9aDvfgsO1Oomy+nQFr1+2yKAPpDDabjHgIu6eZMQJOK9Ulcjykoq7OhNDet3Lps3URLzK7bre5lIRbZ2ncBBVE5BgyczA3cbsjRq5VaxTp02+3Urb3bl5ltWnhxCrcDEbFubQFZgWu+EKMLbaZNFGzMzqZolh1UXe/twRshiAOcQDkjIO7j1VaSJGCXtMjm49sqbt1VQtHiIHJuQuQMx3cfDfnpKSjq2WtOlUm7RTfOnY5Mt+RkDJ9MgsjRx5LvUf5SfbJpqZpbV8QHYFwSHIjJk5GB588ZmvFdXUY4uWZ3va2+hpC9i66ZYBAc5OQB6Zg/njn+j3w9ONGmlD+5Jt99NvRfXfi3enG/tM7era4WLF28RuFq2zkAxO0Fo9uK7Qjnko9zpJ2TZmfsw65qdZd1WoIVVburaMqgKIuGUDN/xGCsx5JzgCQKv8PRVKNkVVWo5yuzf2tTfkyykb2IIa3lA4x/i2hv1GeQO5zO9dY85ZQC0glkjb3ckYMyGkn2HpQForfqOaA5UAoBQFJ2x0Vy9pWS0u9tyHbIGA4JyxA4HrXDE03UpOMd3/JGxlOVSjKEd3b6owrdl9Z/8O3+u1/6lVVPAVYzTdtGufMpqfT66mm1yuUemfeW/wCjc/W3/wDnV4eiPGOrdh+oPfvuumJV7txl/aWuGcsP+ZjBqrq4WpKbaR73A9ewVLDwpyk7pJPRm+7BdLvabSd3fTu37xmiVOCFgypI8qscJBwp5ZHkOvYunicW6tJ3Tt5bJGxZQRBEj0rcgnmL9qr7tea190VFu3Eh9OzQEdpki8ssT4yYjxceddo0045rm8IObUY7vQqb3Vb11lu99cLEblawTbRSCqgC0SwaIBm5vggZiAM01TnFOOt+TpWoToTdOorSW6NL2b6hcub3uI73XID3CABClQqwB4YVy0efiP4oHz78T05/mvafspaL3O/zVvgdKOiLrXWu8HcyQLoKsRyFg7o/vRgfM+VQOgYCOLxaUnpH2n52asvjv5DE1PDhch9nk1I1GoN5B3YVbaXGgM+xrgXC42bCrYjxO2Mwv06KsVNSSlY0U1ucj7NYMlH1O6RcbxhWAXaDmVhjxySWBmMwozWj3LHCOMYN31Ieo073bYN37vcUQ4wSuM7pJPlNc504zVpK5ZUq1Sn7UJW047HHU9WJ3BFgHAYmCPeI/hP6eVPiOu0KU3BJu3Kta/3yc7ya0IANeOq1Z1Zuc3dvk2WmhO6S42sPMGT8Hg/ECPkGr2hKM6EHHZK3v3fxvdetuDpSe6JuD7g112Z13KDsZvS91K1qD3jG7ZuKVwBbdmFsyoEMu2SYPAyfK+wji6SylViE1N3NTYZHYAq0Ftw8UQW7p8QgP/NYRP0qQcExJOJ17kNtZ3le6XAKnaLoYXPwcoqE7uckYnIF/p9IEZ2BMvlpPmJz8xA+FX0oCRQCgFAKAUBW9a61b0otm6Gi4zKComNtq5dJIGY2224BMxigI79p9OCACxYm34dpDAXNu0kMBjxCQJIniaA7x1C3eVXtMHXyYTBwDiecEV1prcj13sWdciQeUarotyz1W/Zt2QtjUzqEecSFtLdwJgbzxAyfQ4jYzqdPAUXUqK6vZJctnSCbehbXuyaMBkSMfSRjmBDev6xXmYfjBqT/AKKy8JPX6W+RInSlJ5pSu/Msek9DtafKL4sy0nz2z58eEfpXn+p9XrY+V52UVsl/PL+7G8KaiTNY20B/3GDH44Y/6S1b9BxCoY+m29H7Px0XzsaYiOam0SOoa1rbWlW09wXH2ll4QfvN7f16A/T6lTJbRu7sVuHw0asKknOMcquk95eS8/vzXWnVDAmxeH+Sc4/hMifb3re5Hy+ZM01/eCdrLBiGEf78Vkw1YgdoNTtTaPqeRPouN38wPznyqD1HFflsPKpzx6vYkYannnrsZxbjBdgYhJJ2wPMyRMTE/wA68jDrmJhS8NW2tfW/13LfIV5sXeN/4WEzn0U8RMZODkmq/PT7dv8AP32M2Ye1dh5YfQYIJHiliD7CNuM8H88qVO605+Wn+fvbGpF6h1O3p1Z77yudoXxFhuPkORGwGcSJPqZWFjXk3HD3T5eyXv4d72tr2NZNL9RlP7U6hqnuXunrqFs24JRApgx5qs75iYhq9Ng8HKNJQq+09ddf31ODrO/s6EW91XqNll1OoN5Vv7kS4dyFYwdgQqVEgHYfC0TDFZEl0XTj/S/36nWjUpSqf9RfLrtve2lvee99P11+5ZtXVVGFxA4zEBl3D55AqYQyw0b3SW71VA/CVPPPPpGP6xWASqAUAoCD13qH3fTX7+3f3Np7m2Y3bFLRMGJiJigKLS9t7e39tbdGHebgoLAC3uydyqwJ2mAVHl5EEgdz9tLEGA27MKYyRuESCR+HkTAP5UBAvdrNPeNoXbG4ciSp23GAtxg5UrejcswGMgZgDp6P1jRN3ZOnW27BWkFYWLenuSS5WSC9seEE+EGsvQLUsuh6mw2mt/dlZLal12sACDulp2kjJJOPWutFbkXEvYkdo+rPbv6awjrbN8XCGKbpNsKdoyAJBYyf3Y86p+q4yphMP4sI3s1e/CfPxsveTacVJ2ZWaZmVne4t69dOC5iNoZoCgBVUZmAJOJJia8Lj8bVx0k6k42Wy2tf4/NkuEVDY7v7TPeW07m7DlgWK4XaAZb0BmBUD8uskpZ46W0vvfsSqdJTpynmSy20e7v29CwqMciv1lnczgzLWwUG6ASpO5cnaQQVwec17j8K+DVozpyinKMlLZX4t8GvmQMW5Raa22JjtqC0qABMwxHGCBIkiRuBOYMRImvZalboQk195Wa272w/dyNxUBSFSWIUyFnvDB9okca5tbcnTJpmtoc7WsvXC5tspWRAVrZKgo5gnj6inrgGs3MONtzlrNJfuhVbaIZzOPVthx+HZ4fWWBPBrliKCr0pU5bPQzSqKEsyM9rNJMo4IIOROR+Y8oPNeCxWDq4Kpll7nbRr9vQuIVI1I3R0HQr6t/q+D/tUZVnbj4G9ii7W9DuXbQSyxl2S2+5zGxrg9Bk7is/3Zqy6TXi8RGM16ac2t9Pmb1a8lhnRSVr3vz8exM6J9im26Tqb6m0OBaUqzfJb6R8STPIr2disueo9E6Fp9IhTTWltKYmBlo4LMfEx9yTWTB8670HT6xFTU2xdVW3gEkQYInwkHgkfnQE7T2FRVRFCqoCqoEAACAB6ACgOygFAKAUB8ZQQQRIOCDQHRf0VtwVZFIYEHHkwhv1GDQGf6lrrtnUrat6ZHsBbPi2N4e8e8LkFVYGAlvwwPqknIoCHp+0F5zaYaNrayJXu2JEvaBYHaIGy45IiZB9DQHfo+0dxu7J0LqCfF9UrMKCo7rxYInjE8xQEnR69r1lHaydOZYbDPlEESq4I9qkUOSFi+Pf8AsU/2mdEbW2rZsMbeosOWRt5XBO1l3D6WMBgf7vIBNRKkIzjlkrrsycnYgdkurXU0emXUBrl1iy7i+4sN77W3Z3eAAzORBnNfOOpYSm8VV8JpRXbbZX+ZMhJ5VcsbPaVWjwHJVYBkywniPIwPznyqLLASV9e7+DNs5wudoGwUQmVDbQNx4kzHGMjzIBI9DmOCW0nzbt9+fZ6PuMx23Or+Iq9tSA5X6h5BG4K5MOP41iOHcUpQk07fyuH5DN3JNvqQsb1Kwkt3bEgKDsL7DmQJDEYjMele3/D/AFRVqKoVJXqJPvqr6a+W3cr8Vh/azLYy76ovkiSzAkn1OZ9j/KqPGVqlTETm5a6rTsuPT6nqKFKNOlGEURB1cIdwcoV3Assgyu4kY5+njM+9bYaeIoSvSbV7ejWlr/H3GlaFGrG1RJ7lva7XXVBUsrFeWKGZkrELA+oETH/eriHXK2VZoJv1tpvtrx5/wVkukUXLSTt+/wDs773aZbhG+whBwYeWGSPC0DIPl/GpEuuUW8soPLzt9O3v9xxXSaiV4zV/kQbmqIJUKT5ySBicTHn6xj/bzuIo4Sc3OlO0ezTv7vL1at8CZDC11aMkr976EHqXVlt22e9tFviSTnIWMcZPPlzis4ehTlUSp582+lrrm/2zaphnCLlKS+Buuw3VTd0lpiWcFriq7NJIDvskky3gAycnzmvaUlNU4qbu7avuU7tfQ01dDAoBQCgFAKAUAoBQCgONxwokmAPM0B0/ex6PH+Bv5RP8KAh9WcEIQZBnI/KpOH5IGO/t9/7HR2vtKNFq227osu5A5O1Dj5IkfnUVq6syeiLpzbuKty3DK0OrDzkYP6V8jrKdOcoO+l18yxVmrnZ3KzMZmfzODXLPK1jNip671L7uFFsDe3rJG0T7+pj9atOn4WNdSqVr5V20vJ+57K7+Hc1k7aIwvWe3Cpchn8QmUtgkCed+YPlg54MV6LC9Ni4exSvHvJ6v0dlbvol6nNzin7TI2g7S98DtbezHeySCd2VmGEjwx/D0rpOlKlpKKsrpaaJPdKz59+uu7O9XwoVf6E8yWz2e3Z9ti40mp3Db3RLegPMTEZ9P6jNQ6uEU/bpSVktfLu9ePPXtvYl08bFQ/qbkjU6JdrDu5JMlTPJMn4Pnj8uaiPPCUXm0a0a2a+9GntySYTpVYOUdfIjXLaiSbJnk+P8AvFuPkk8UTb0zfL3fQ2a/9fmc3DLBWwCdy/jHpk/kAP1rCs/1T4fH3ud6EKcm8/s6ac69iY6JImJ9z7/964Jy4MWiVvXukpqLa2idouXrSFh5bryKSAcedWPSZP8ANwT8/oyJj0vAk15fU9S7P9Dt6TT2rCSRbH1Hknzb5MnHvXtjzZaUAoBQCgFAKAUAoBQCgOnVWyQNsSpkA8H2P68+RANAQhabvze2Pm2Le3weTFpnf7xFAcr2hZgMqDJJGYExgY9snzMnzrrSqKF7kXE0JVbW4JmqsB0ZG4ZSp+CINciUeFnofV+jMRpwdRpyfw296sSIk21PeW2PsYJjJqqx3ScPjNai17rf79UzpCo47Fr2e7Z61xeGptW1dX2g7WWMeJSpYkkHBzgmDkEV57GdGwdCaV5Purr620uSKdSUii7X9evteW3aUNeuD8IOBwNonnDGSYEEmrLp2Cp1IJJNQjsr3u3q7uy8lttbU0qTyvzNR2V+zjR2lUahfvV1p3kFtqYBO1Ug/iSHaSwJYBRXpLIjFD2n+zZAHvaDvUe0wAstJLELuYWifHuUAttO6RBDeVaTgpKzMoo+n9rgqnvwy3E/Eg5Ixxyj+3HPxVJV6dOnUzUnp5/R90SFUTVpHp/TNRb1llLy8NMMvsSCMjifIjBrzWKzYKrKmtYy1yvjXye6to09Vbh2NadSVKV4vUiavoh7zf4mwIIj8LBhIJ5kDjkeldKeIoThZNQ7p3e6to0tvXbzJ8MenrUWum3qR7fR4I2i5OPKB9OycgAGIzjgelbSb5nC3fMnzfZNt+5Pckfm8OldN/Dyscr/AEbYoDElTiJkfSRtMjI24949eSq06qlKk9Y6u6tdXXtK22vD1S54WmHxUakskla+38P7/wAx73TwQYd1O0qGmSJyDnkhoIPOOa508TKElJJaNP4FhKhGUWn2a+J6R2b6wNTZDGFurC3Un6XjPyp5U+YIr3lCtCtTVSD0Z5irTlTk4y3Ra11OYoBQCgFAKAUAoBQCgFAKAUAoD43BjmgPzRYTqo2acWLofasRp23RxPilQMZYjmeKrn02jKbnJPXXc6+LK1kerfZv2Ku6W1cvahtusukGZ3bFGQjQYaT9QBiAoBBUGp8IRhHLFWRybubzS6YIsD8/5/kJJxwK2B1dQ0AuKYJRipUOuCAYmCIPkP0FAZ7tf2A0uvId17q6CJuIILKCJVvJsYBOR8SDiwMJ2b6Te6Z1N9Ezb7F62btpvUrAn2aJVvWFOMV5n8SYaLoqtynb3P8Az+5stzeEV4s3KnW3rlruxuZ97BJW3MEj6jnAmplKNOpmdkrK+r+R3w+GdZStJLKm9Xa9uF5ndf0bsPEwMGVER6iCfz5j9a2w+Jp021Z2krNrfdPT4arlco0o1fCmppXsUus3o6rtEHmWC/oxIEngAGc+UGL/AKRgqNespOSlFa229zT1/bzZYYjqKlTtDRs4aXvxqV2qbTYAvW3nwldxDSndus7l2yxmG2qDuF/T6bOjic9GVoN+1Hj3e/4emhEqYmNSllqK7WzNvoe0BQhNXtWSFW8uEYnAVgSTacnABJBxBkhaspQaITNDWhgUAoBQCgFAKAUAoBQCgFAKAUAoBQCgFAV3aHrNvR6d9RenYm2Y58TBByQOWFYbsrgyX2n6pbH3DXRKWr2x2j6bd62VJPnEhDHqBUDqmGeJws6a349Vr89jKJVzWgMF2sSQCIiDIY4z6Kf0r5zGi2s1/vT+Tc67HUVcgKGJORiMeHxZPHiX3M4FbSoSiry+99PkzB8TqaEqBPiJAMYJDbY+cE+4BIrLw8lfy/i/357grOsvbuIjBd8yAZIwrQwx5nIn0Jqz6dDwpylU1UbNx73214S39bI6UqbqStc4WLllWDWlCHE7y3tHEiBH8q99Qx+Grfomu2uju/UxOjUjui4u96QwKIQRBByDOIPt88/nidqch2a1GpsXhbukHT3HZLSyWNvwll8TZ2nay7TMEqFgCKiZZ3lmSS4JGIjQUYeE3e3tX/5eXkbBNZbPDqcKcMOGJCn4YggepBrBGA1lv99eY+oc4x85H6j1oD6mqQkAOpJ4APsD/JlP5j1oDuoBQCgFAKAUAoBQCgFAKAUAoDo1usS0he4wRREk8CTH6e9AUXbqxY1Gl+63rptjUlUR1G6GBDoT5bdyqJMA7gJBIrWTSsm9wiw630VNRpLulb6XtlJ9DHhb5BAPyK2eoRiexSlun6Xvllu6CncJkKSF55EAGvmnU/YxlRQf9z27vc6LYue5X91eZ4HPr81Bzy7sAWVz4VzzgZ8s+uAKzml3MFF1XVyzIAoUN6ZJGCZ8uI+PPNXWHisPGMt5Sjy9FF7K3Omuui7XRNw9C/ttlTduPugJK7eZHMxEfGaRjG172Za5IeFnze1e2W3He5pOndTc2VZrTGAQSMztJE4z5en5V9CwtbxaEJvlI89Ujlk0Sb2+7bYBdjqVZN3G9SroTH4dwAPwa7tXRoXvTNDZvWUuorKLqK8SZB8TCfRgXP5gelRDBMs9LtqxZZBJYnPO7aW/Xav6e5kBp+l20YMogrx+ir6Ywi/0aAnUAoBQCgFAKAUAoBQCgFAKAja7X27QBuEiTAAUsxPOFUFjjOBQGd6x1R2a05sOtq2z3CzEfStq6JZZlZJXaM+chSIrNgRusdj31Fnpi71U6S5Zd9wPiCKoIEcNisPcGV7Rfag9vU39OWe0tu46BrVlS3gkCXuXCCGME/sscScmoeJlirWoKPGrb9+lv39xkxvZ7V6vpZ0+p1gutptTZlFW4HBEIykKX8MKRjGDHqKg9U6WsTSywUVK972t66pX1CfJ65otWl22ly225HUMp9Qf5H2rwdSlKlNwmrNaM2Od+5tUnmP98fzrfDUHXqxprS7BkNe103GMAHeZEgiJ9Ynj2HI5r0NegqShF6pRSTt5v1XuvwWWGuoWRDUX45HA/d52if8AxT/Dy44N0fu/f+Dv7ZZ9K1V5LiCT3ZLbhg+ZIIHptHlmTNXXR8dJTVJy9lK/pp39WQ8VSVs1tfv9jQ3tUTAtnHJbB8pAH85/oWXVOrRwiUY2c3x5d2Vk6lti47GaibT2ifHauNM+auxuIRH4YYr8ow8q2wOK/M0FUe/Nu/3ZmYu6NBUs2FAKAUAoBQCgFAKAUAoBQCgFAZHpmtt3buouOyd6rm2SCCFVcqqN+JYlj6MXBjbA2WwLJ2RgQxUgyCCRxBkH8p/KayDr0vVRY6Zb1FyW2aZHYk5PgBJJyeeTn860YM/0jsx07qmmbVPp13al3LXF3KxKXGTcu4zb3bJMRMmRkilgWf2g6fQrowddaD2kIRDwULDaCG5TgZ+JrWcssW7X9NweWdnup2Ok6nV6e7qWuWQy92BaaZKK5cgSqyHC4MkqTAxVB1vptTFODpRV1u7padu+hlM23TerWtYO8tNutiBE5DZPiXyPEA/NR8F094NPPZzfK4XZNr6HWCuStRpw4IMT5H0qanpZ6rsdU2ndFda6e5OQAPWf5RP8YqBDp0FO8pXjfa2rXZ7W91yTLEtqyWpNuWVQKVhcgFsTB9yI5qdKUlCWRa2dlw7bKy1fl5kGq2o3RFsaplIQoN58Ub185JMDyBgGBya8/iqn5ifiN2tps+P33IcoyknUtpte2l+1zo6Yl+xrH1am6wcBWslwV2LEhR+8T4l9wQTDk1YdO6nDD5abtl5aTvrz7vpsIySNjp9MdRbD2tVvUi4AwBmWDCGEgqyOx8JAI2gESK9ZGSautUdienTbgQqLknHiMz9IXg448XpPlFZBxudLcggXCsiBDMYG0qDk5ZSd0nkxPAgC3oBQCgFAKAUAoBQCgFAKAxmnCJdu2Wtuom41q2weCilFaGypUsUIUGQCo9QMoHInbaLC3tZitsKXME3CqqCRkJvcTGcH3rILp+z9ttD9ycsbfciyWGGgLtkeQOJrUGU7f9KvaXplmx0tH8F0KFSS0OtwbvUnvHVp8jDYigNR2r7O29fpX014sqttO5CJBUggiQR7fBNAZJOwHTtfqL+p3XHBi2yBioFxQJeVM5Qp4eMmRJgLAy3UezTdD1a6gO1zQ3ZtuxEshglA4UeLIwwHBYRMbo+IpZ46bm8HZmj0/VF1CLc0rpdXdDEHjEwQchuMGDnyqscMrtI73vsdVnqdxnKJsZl+tcSp8M/iyo8Q+SPkvY7naeHrQhGcotJ7Phktb1wgbx3eTwARByASZiBAJxJn4rlXc4xvRipPs+3lqru/+mRKspx1SOL6KG3KqBgmxGPI5wfbg/qMTXnJ4l1ZOU3u7tLb7/3qzgsVVVF0c3sN3a8+59m/nFsZxk+3t81p/S8zhoc7V69YPfWiBcO3vLf4LpGNpxKtEgOMjwzuAirbpONqwrKjD2ot7crz8u74950pZnLLE1mg7TWLkKzGxc/6d6FP+UyVf/IWr2BInSnB2kjNdM7S3rvWdRbLBdJYtFCSYXfKMDMwWIJ/Ifrqr3uaGt0/XdO7qiXVctIUrJViASVDjwloBO0GYBximeN7X1BY1sBQCgFAKAUAoBQCgFAZTXs1vX+JpW6gg3IERIFuyQfFkFmUifEDuMQuUDuvNv1FiwFJz3zGMBbZEZ/e7wpA9Nx8qMGlrAFAKAoeyHZldAl9Ecut3UPfEgAjeFG0xhsrzA54oCZ2h6Ja1lhrF8E22IJ2mDKkMMj3AoDyHVdPToWu2M7tpdVblXYSVZG/FtiQN3IH4xjBNRMTRc1odISsy+0OkRWa/ZQFrjSWBkFC0yuYkiD6VW5EnqWVbH161GNKbvGO3uVl8iVuumJXwndOBIGI84JPn8nmJO2iIZ329P4RJKtAkBiQD5xMyJrjOjSm/agn7lf5f7ObowfBA1OnvXGIVyigQ0eoBgrBkfVJHsonmd8D0mmpucknH+2+u+99NbcfybYbB5pNvY69anch7rGY2mQWZgA5kCRMFSFmR71cqNOhB5Ukt9EW+GwWaooU0k397lz2c0TNcJuEOgTh5P1fSdpEboBk45MATiJ1GqlSSV9fvUhYu6kovj4GkTp1kGRatg+yL/2qjc5PlkWyMn2k65ePUtJobVo7NyX7lyCfCrE4jCqCsFj67fPNn02ir+J6mk3wa231sFAxQrIUwSOG3Q3suJnyB9quTkc/7ZSSMSCg5533WtYkAwCs+9AStDrFuqSsiGKkHn1B+CpDD2YUBJoBQCgFAKAUBwS6pJAIJUw0HgwDB9DBBj3FAdPU9MlyzcS7HdspDTHBGTnGKAwFnthp9MLLWxdu3NVqbNvfeUKzW3UbHUqAuwA/SYIYuSok1wp4qnVbVNptNprtbf72fc3lTlFXkekV3NBQCgFAKApu1PZnT6+13WoWYyjjDIfVT5eUjg+YNAeIX+pazotx9JcRLtpWJts25dwbPgbIAPJWDDbs1Fq4dTdzpGdjW6Ptxo2srde6tonBtsZcEcjaskj+8BGagyoTTtY6qcbXJv8A/pNIVRvvNna5IUm4BJESM8HPB9a18KfYzmRc6HQbhuYsNxJImNw4U+q4jPn+lXuFo5aUblZVx9SEpQpvQ+6joKuZ3sPz9OM8/wAa7ukjWPVK6Xtagdn7SjwbpxM3GgjzBjGQW8sSY865V8NGpBrnh9jlHG1HPNN3RN0XT7LDghjMr3hMR4TzBjHp515fEKpSm4vjmxawakkyXd0llyqGC1seGHIdBgYZSHWYHnmuUZ1Ie2rrz4/g2snoclOot/S631/duQrx7Oggx5ArJ8286sKPU3tUXvX8Gjh2JGl61aZhbYm1dPFu5Csf8Odr/KFhVpTrQqK8Xc0cWlcsq6GBQCgFAKAUBR9turPpNDf1FsAvbUESJ5YDiRPPE1iTstDKMP8AZ1fuaIao6wXHuXXDW1S27bhLMcxstyznDMIzMVWUeqYPI550uWub/vtxc7zw9XNaxddR1L6lwbyhbaxstTu8XJd8QSMBRmIJmT4fP9V6z+YSp0LqPPDfl6fUnYfCZHee5E6vpt9pgoUuvjSV3eJcjEjmIkEHPIqowWIdCvGp2avrbQk1YZ4OJuOj9QW/ZS6vnIIIIhgSrKQRIIYEflX0mE4zipRd09mULTTsybWxgUAoBQCgOu/ZV1KuoZTgqwBB+QcGgPJLH2YaLWX79zTah006vs7tE+l4DMFZ8G1DKVwRnBiK1TUldfdtDLGl+xFBefvNQXsFCFIXbcV5G0nlWAG6eJkYrNjB29luuPpNNqtPqwWu9PYIcgbrbZtNLeW2ffaB5138bLTcrXsRYYJVsTGnmUVLl7L7+prbXUmZVYWmKsAQQQcE44/r8s11jPMk7bkKdNRk43Ts7eXuJemulp3IUjiTzz/X51tc5tJFV1nqNrbtU+MvtBEiGU5E4M4Ix/KouKnFU3cn4CjKVVPhFJouoIrI6GY8YiRIz5xwc/P51StN3UvT79D0E4qUbI0NjqWm1A7y6wtsIX6yPxYgkCcyMcHnMVElRnDSGq9P9kSUbPUk6PRaS5cF1AHZrbIJkgoG8XhbBAYgTFcJqcX7XB2/M1PB8C/s3vbz+pNXTvZzpzK+dlidv+Q5Ns+2VxECd1TcP1GUNKmq+f8AkiuHYkr1u1/zN1k+feqVA9t//DJ+GNW0K9Of6ZI5tNFlXYwKAUAoDOfaK+3purbOLc4MHBB5HHzWlSOaLXczF2Zg+hdZbqWjulCdNck29yndtMAhgcSIPsefmvA4rCxwGJipLPHez0vx5l1TqOtTdtGW9jRXVCg3yxAUElB4iFAJ5gSRJj1qHKrTk28lt+dtf2OihJcnfZsuD4rm4em0Dyjy981pKcGtI295sk+WXfY28Q2osnhXF1P8N0GQffvEuH4ZfSvcdCr+Jg4r/i3H9/oyoxkMtV+eppquCKKAUAoBQCgMp9nXZu5obF5LpBa5qLlwR+7hE/VUDR5THlRaIGroD82dR6dd1N7v9fbvWFuXbi3b7Wbzd0tpFuKQrE5YsyegA8IGRWTVpLkn9I7ZL0q3f0tpH1BS9c8VxgiLDFIVRuMeHccjxE/J6RqZUR6tDxJXPQuwfa9eoWmJUW71sgXEBkQfpZZztMEZ4IPsT2hLMiHWpeGyb1rpKskqoJDbyMyeTjPIJJj5jmuWIpudNqJ2wVaNOqnPbYx1pFQt3niySGUNEEkhSZy07ifnmqK09Uz1dWVBuLpJ7K/OvJIa9YCwZAk4hucyR78nHzS0jl7JPPaTS6Cybl1GLlybQXl9y5Ek4H1MZxkESYFc50Z1mlF+pFrRyvNwdfZn7T/vd9LPcJa3W3PivfjBO1FlRv3CDjOTjw551cD4cXK/y4OCnc3B1j/9Fzkjy8iM/BBxUXIu5tcjdN1r6dNtxCLC4VhzaWJhh+K2vAcZAjcMM1XGHx0XaE3r37/5OcodjRg1Ymh9oBQHC9aV1KuoZTyCJB+QeaA881Vi7b6pqw0Cxct2rloCOVUW34yMqMfBHnXlPxNTj/TqW11XuLHASeqJ1eULI43Jg7cmDA9T5VtG11cwyt+yRtQtu5qNdu3appWfJbatjaPoH1QvPhY/P0zC0KdGkoUlpv635vzcoKk5Sk3I2464hZVCtLKrZjG51twc4YM2RmIPtMg0OdnrCtwrZYKJ9dgfkYiPMTPlyJA+f23bhiQwCjdxyuBIg5HP+k+0gWQNAfaAUB06vUC2u4+oH5sQo+BJGfKgImp6wluQwMqATERBYKxmc7dysfZhEnFAUHa61Z19g2L3epaDK7soEwjkEZ+n6SxwSFVvOgOzQ9M0Fq6zLpLa3e8cm4yBn3HvXLhjJIOxog4mIEEADIdU7Q6LRdWu3roe3950tpiQpYBt9xXDKkkPCIODBVvWulOSW5GxNOU0spt7eutNbF4XENpgGD7htIPBk4qTdFbZ3sU3XlXvFKxJU7o/LaT7xPz+VVnUVGyfJedIc7ST2K8nyHJ4qrSuXOuy3Knsb04dS6m991nT6LwKrDDXpMnPkImD+7b9TVlh6eWN+5W4iblK3Y0nbn7MLOud79pzZvtG4nxI5AAErypgASp9yCa72OBg9b9nHVNGh1du8rXbfiYWblwvAyY3KO891PInB4PKVGMlawuer9k+sfe9HY1HhBdPEFMgMMMB7SDXnK9Pw6jidk7o7+xGsF7RWriTsbf3ciIti44tj4CBRXpqakoJS3srnF7l7W5gUAoDyjVdeI63q9I1sQ2x1uDnFm0dp/u5b4JPrXl/xDhc0fHzbWVuNeV9/QsMFUs8lty/mvIlmN1ZsCb9md/vun2rxH/EuX3EiMNfuFf/AAxX0/DUfBowp9kkefqSzTcjUG0voP0rsaBrSmZUGecUB92j0oD6BQH2gBNAcWI84oD5C+2KA+7R7UB0DUpMZ5I+kxI8p4mgKTtP2Q0fUVQ30O4CUuIdrgHMT5jMwQRNAeXj7J9c1x9KdQBorbd5bdjuBJmP2YYEP6kwMkiZrN3axpkje597EA21v6XUN+00t1k2g/h5VgeWWd0cYjFVuLbjK6W5b4OMZxebg07FVkgszJ5YyTgDj3qJ4jatZa+v8kxUoxd7vQtOwfSi2i0t9otO+6/cULy11+83ciG27RJnAA8qu4pRikuEUM5OUm3yaC10llJ2ahgCdxAAPPuSTHHJnHNZNTnpOmMjAnUXGgCVMZA48pA/nPxAHlPaLsr1Lp967d6W9xtO7G6VQq2w8lTbM7/QFVJiAeJPCrQhU/UrmyZ6x2YtBNHpkGNti2I9IRRx5V3ZqWdAKAUBherX0Os1LDi2LdpuPr27yc+RS5ZE/wB32rx/4jalXhBb2u/jp9GWeC0g2yM3UrY/F8449a8+sPUfBM8SJ16/Vj7veuKcLbczxwpPnW9Gk/GhB8tfUzKayto1XYXSd107RpwRp7c/JQE/xJr6czz6L2sAUAoBQCgPjrIIPBxQEC108z4iCCM/MFQf9JoD5b6ec7iDIM/4jif0xQHOxpGU7pBOT/mPJ+IEUB2WtGASTk7iRkwJ9uJoDpTRMCn0+Hb/AAEHyz+tAfP7PO0AQPCAfchgfTigPK/tCvJ07qCX2tfs9Va23mUYDKxhgYhmCHIwYGPeNiKTqLTglYWsqctdmXKaU+EyD5n38xVS2XaWx16fpxQhkIRgQQQZGCSRtI27WnKx/GDXaOJnFqzOE8LCSd1a/JquzWte61xXCi7bG4lcKwubtsDJX6DIJMQIq0o1fEjmKevRdKeVly2kJLfT4p8X4hKxArqcTimiMiQoEqYHGARPHJn+FAcP7PMCCBAg/qT6e9AWVAKApu1/XBotJd1JXcE2iCT+N1ScAnG6Y84rWTaTaV2ZSuzzrsz2kTU6nUgjbdut3wI+l0CraBU/3dmw+pE+Zjx/4iozdVVk7xXs+j3s/W9yzwUlly87kb7R+uHSW7DoCXNzB3bV8ImGjLA/uyPPOKidHwixE5xk9LdrvXt29SZLF/l07RTzK2vHmvMo+p9tRrNBcsoCmrulbQtAE7t7qDtYiIZZEHIJj0NWOF6LOhjYS3gtb+dtLr1t5EGpilKk1ye+aCzstW0/dRV/QAV6wrTvoBQCgFAKAUAoBQCgIup1BV0ULhpJYzAI2wuPxGTH+E0BGs9VJaGtsohycH8JQpGM7keY8iCMwaAiv1u7MCw07ASOYfvCjL5TESDgEQZEigIfaPTDX6a5prlrF0bQ0Ei22wMj+JQcXDHA4zGaBMxXZzqZbS2dyOWCBGgT40G158h4lI55qlrU7TZf0Kt6a0LEdQxPd3f9H+1csnmjr4i7MsOyesb7+VgqtzTmARB3WnEk+oAugCPMtVjgtE4+8q+oayize1OK8UAoBQCgI3UtBbv2rlm6u63cUqw9QceWQffyoDwHrPZPWdMutcsbt92++n04Rd5NsjvQQDJ3eUH924c81FxOEp4iOSorq9/h3OkKkoO6NT9nfR9fqdWmr6hb/YojBEuoF8TADctsiQYmWaOcSONcHgKGFT8NWvzyZq1pVP1M0bfZbpF1trV2ZtbLneNZABQkSV2g5tw8GBIxAA5qYcjd0AoBQCgFAKAUB8ZgBJMD1NAfaAUAoDi7AAkkADJJ8qAoOzXalNZe1dpE2/drndkk/Ud1xTiIA8EiCcMODIAF1rdWlpDcuMFVeT/AAAZJJgADJJAFYbS3MpNuyPKtB0jZrNZcttcGmv8AjW28rtdyS8Cces4wwH4aq8XUpztl3LjA06lN3loUPUek67V320GgBSxZVd7s5UEuN/ifLEZgKoPBkREdMHQi45nqadTxlWpVd38DVfZZ9nuo6fqbt3UNbIFru7fduWU72DOYZVKkbF8s7vOrBKxUt3PUKyBQCgFAKAUAoBQCgFAKAUAoBQCgFAYf7Wug6rWaW3a0gBbvvHLADY1u5bJO7yG8ExmJjNYauDa2UhVHoAKyDnQHmnX+02uu6bXto7bm7ptZ3NsW1ZiyrhjCgE8glc5GZGKxqCn7fa/qI11/TLizqbWyxv8AoyLC3DO6EKuWAJU5uQfCQV1lv6g3fYPssmgsDG29ct2jfgyu9LYViPQE7ifck1uDq+0m076NWsXFS4t+0yE/i8YUgesqx/Ka51bZHm2OtHNnWXcq7jhQSSABkk4AHqT6VRWueivbVkr7Ner29S2sa1lFuIm7yaFkkfrHwAfOrnC03CnZ9yhxdWNSreJt6kEYUAoBQCgFAKAUAoBQCgFAKAUAoDo1mrS0he4wVREk+5AA+SSBHvRuwK/rPWTb8FhBevYOySoC8ks4UhJUHbPJjykjlVrRpq8jDZX63tFcugDQbHY22dmuKxCMNu22wBWHJLSpMrtMjNc6+JjTV1qb08jmlN2V9XvZd7HLoXXrgt201693eLFSwWLZJJKeKSASIHP1Y5IBzQxMKqXfsbV1TjUkqTvG+j2ui41PV7Fttly9aRv3WdQc8YJ8673RzI17tBp1kI4vN+5Z8Zn324WfViB6mtZ1IQ/U7AxHaIff/u73b1uz93urqLaiy7GRBCu24SMEGADMeniiSxkk9I/Mxc4dsut3LaLfL2r4V9120zOid0v4UQHbccmIZ93iOAOF5+NKs3F3S4t+5jcz3Rb2pd9OUGncfdg92Sd9s3jd1CbfQEXUBxB2n0rbF5YxUXfRL0LLAqW6S/cuNf0oa4/dLjkOALht2bihmUFRLBx9G44xyPYbsYOkm3Pg3x1Z2UDe9C6YdLat2bFm3atqx3AGcQPFJyzk8kyce+LErCS13UiIRD6yYz5gZOPf08qA7NNcvyu9Ej8RB4wcx8xigJ9AKAUAoBQCgFAKAUAoBQCgFAeN9e0OtXRdXXuGultb4ENot3ltm3K0Ll8Mg3AyNij8EDRxurA2fQD3lq8LgG837y3Ruz4bjW1mOD3aIB7BaqcY34zZo9yX/ZduZ8XxuMfEegqNnZi52WtCgkRIIgqciPSD5e3z6mcOTYud2n0yW1220VF/dVQB+gxWG29zJ8vMQPCs54/r+s1hK7BF++XP+gfPlh5f7nP8Py2yruYMR2j3dW1ek0Nsj7vB1OoZHDSiO1sDchjJUj2Zgfw1ZYKjZuTNkTu332VHWagajS3lssUVGRgdsKAq7SmVEACIIx5VPlG50jJrYtvs07Anp3e3LtwXb9wBSVmFUZgFssSYJJjhRGJOUrKxhu7ubqsmBQCgFAKA6tRqUSN7Ks8biB/OgOuzr7TEKtxGJ4AYE/wNAQR1O6GcNZcgFtpVTkBiBzgkiGnAgn0EgdlzqT+Vl/qABIPHJJESB/vzFAcF6tcKhvu9z4jP1R5jAjI9faKAn6O+XUMVKGThucEj/wDdAd9AKAUAoBQCgPGe2XYnqNjW3dV01nf7wWL92VVlkg7TvaGHoRkZ48+c6cZq0kNyh6b9o2u0R7nW2Wuwx/4s27kDkAkQ8ciR+cRESpgoy20NXE9W0WtTWaZbmnueFwCD5qZ4YDggiCvsRVbKLpztJGp3LoHzLzLhxzgB9xQZ+kjH5+kRjMu33YHUnT7uwDvYYJbWc5NvcZOchiVkeYBEmaZ1fbv8wWTICCDwfKtAZX7K+iLpr/UDtW0WvbLVqTK2bZYI/iM7XLEzxP8AC/w8lKmne75N0ei12MigFAKAUAoBQCgFAVv9mks7G6xJDqMnw7ypx4uRAA4xHGZA6j0y7u/47bd27PIzIABx6ZPpgDMgdi9NuDb+3fBk8wRIMZb5E5kHM0BZ0AoBQCgFAKAUAoCJ1XptrU2ns3kD23EMD/MehHIIyDQHhvaL7NNZ00/e9Fda9sbJtoRcUSPqVZFxP3vL1WJjScFJWYaJNv7aYtDfpQbvqLu1CPM5UsD7Z+arngNdHoa2Nd2K7d2eoSgU2ryiTbYzI/eVoG4DzwCPTzqNWw7p68GrVjWVHBntX1WxZ6nph3k6m4psm1k/s2O/djwowZQZMbl3CDCxZYBzV1bT9zZG7qzNhQCgFAKAUAoD4aAhdG1N25aDX7PcXJMpuDQJwZHqK505SkryViRiqdKnUcaU80dNbW+RTXlQs4S5cXb3zMVAGd2QdsMxDXGj49cnoRzrvGyZBvXRO1WkHMbh6ZBBPr6HMVkFno+p2kAUu7FnIBYHncAVn2JGZzOJrALigFAKAUAoDhdJCkjmDFAY37K+1dzqGmd7oO62wQkgCWKKzfTiATjAMEAgkSdY3tqDa1sBQCgIVrpFhXa4ti0ruZdhbUMx9SQJP50B579ovZZdKydV0VsJesOGu21ELcRvAxgcNDGSPIkmSBXOpTU4uL5DVyi0v2x2iv7TS3A0xFu4rD9W2kH2j86rZYCV9JGmUuewvZ+xrtZc6uHugd4O5tkAQVtIjF+ZzIABHEycRPw9NwppS3Nkep13MigFAKAUAoBQCgFAfIoDh3Kzu2jcODGf1oDntHpQH2gFAKAUAoBQEPpvS7NjeLFtLYuObj7RG5jyx98UBMoBQCgFAKAqup9mtHqG339LYusBG57asf1ImgO7ovRrOkt91p02W9xbbJMFjJiSTE+XlQE+gFAKAUBwvNCk+gmgOdAKA//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6564" name="AutoShape 4" descr="data:image/jpeg;base64,/9j/4AAQSkZJRgABAQAAAQABAAD/2wCEAAkGBxQTEhQUEhQWFBUXGB4ZGBgYFx8eIRwfHhwcGx0cICAZHSkgGxomHhwcIjEhKCorLi8uHSA0ODMsOCguMSwBCgoKDg0OGhAQGywmICQvLCwtLC0sLCwsLCwsLCwvLCwsLCwsLCwsLCwsLCwsLCwsLCwsLCwsLCwsLCwsLCwsLP/AABEIAPYAzQMBEQACEQEDEQH/xAAcAAEAAwADAQEAAAAAAAAAAAAABAUGAgMHAQj/xABGEAACAQMDAQcBBQUGBAMJAQABAhEAAyEEEjEFBhMiQVFhcTIHFEKBkSNSobHwFWJygpLBM0NT0aKz0yQ0VHN0stLh4hb/xAAbAQEAAgMBAQAAAAAAAAAAAAAABAUBAgMGB//EADcRAAIBAgUCAwYFBAEFAAAAAAABAgMRBBIhMUEFURNhcSKBkaGx8AYUMsHRI0Lh8VIkMzRicv/aAAwDAQACEQMRAD8A9xoBQCgFAKAUAoBQEZNfaNxrQuIbixuTcNwkSJEyJAJoCP1Pq62WVNly67AttthcAECSXZQMnAmTBiYNDaMHLYhv2iM40uoI8j+zAJ9M3ZHyRGPic2Zv4M+xVX+0moGt0lhgi9+zSiKWhVRmM3GiTIXwhBGcnErCdPItTZVg5CgFAKAUAoBQCgFAVHarqL6fTPdt7d4KAbgSPFcVTgEeRPnXHEVHTpua4OGJqulSlNcfyYtu3GrAJ/YYH/Tb/wBSquPUqjaVl8/5KmPVKraVl8/5PQ+7ufvr/o//AKq6L08q6t9pestX71pU05Fu66Am28kI5UExd5xVfUxkozcUloexwX4boV8PCq5yTkk+P4Nv2A6/d1uma7eCBhcKDYCBAVT+JiZknzqVQqOpDMyg6rgoYPEOlFtqyevmaauxWigFAKAi6PqVq6XFq4twphtpmCZESMTIOPasJp7AkXHCgsxAAEkngAcn4rIOnQ661eXfZuJdWY3IwYT6Sp5oCJ1TrAssqi1cumNzd2AdqggbiJljkwqgsdrQPXKVzDkluYbS6gPbdntXLbpqb9xWaUuQHe4txQ6zsKQoBEYjyxm2hKpuMoWLTSawAu533HO3cWILwMBQAowu5jtgGS2JMUOsEo7Heepn9ycgABsmVVvMAcMPPmsm+Yg6/rCP4P2ilStwMqbipRkdZU+KDIBETG4eHmo2IxVGgl4srXNJtSTiW+k7YCFF6xdVsAsgDrPsFY3I/wAuP41Eo9VwtaeSMtdeHwRnRmicnanS/iuG15ftke1J9B3qrJ+Kmxq05bSXxNXTkt0WOh19q8u6zcS6vEowYT6eE810NCTQCgFAKAUAoDO9v/8A3K5/jt/+alRMd/2JffJDx/8A40/d9UeZuMH4NUNP9cfVHnKf616o9ur1J68/N/aM/wDtmq/+ovf+Y1Udf/uS9T6p0rTBUv8A5R6n9kpjQn/5zf8A2pVpgV/SR4X8TP8A6+XovobjUoGRg2FKkEzGIznyqQUpn2viFYXXIYJPg5ZT3307gVYhbm7EZAP0gUB3ae6O8Xc/FxgJUQxuEXhkOcAFVB9WHxQETqiMl1LSXmDXCzvsGVtzcMydwUszKm7khMZErUdax8sHh88LZnor/N28jpThmZ86Xdt6S6weLdprdtLbE+BRakBGJ+k+MkEnIB4jNb+G8dTnTnTm/bcnJ35vbb4bG9aDvfgsO1Oomy+nQFr1+2yKAPpDDabjHgIu6eZMQJOK9Ulcjykoq7OhNDet3Lps3URLzK7bre5lIRbZ2ncBBVE5BgyczA3cbsjRq5VaxTp02+3Urb3bl5ltWnhxCrcDEbFubQFZgWu+EKMLbaZNFGzMzqZolh1UXe/twRshiAOcQDkjIO7j1VaSJGCXtMjm49sqbt1VQtHiIHJuQuQMx3cfDfnpKSjq2WtOlUm7RTfOnY5Mt+RkDJ9MgsjRx5LvUf5SfbJpqZpbV8QHYFwSHIjJk5GB588ZmvFdXUY4uWZ3va2+hpC9i66ZYBAc5OQB6Zg/njn+j3w9ONGmlD+5Jt99NvRfXfi3enG/tM7era4WLF28RuFq2zkAxO0Fo9uK7Qjnko9zpJ2TZmfsw65qdZd1WoIVVburaMqgKIuGUDN/xGCsx5JzgCQKv8PRVKNkVVWo5yuzf2tTfkyykb2IIa3lA4x/i2hv1GeQO5zO9dY85ZQC0glkjb3ckYMyGkn2HpQForfqOaA5UAoBQFJ2x0Vy9pWS0u9tyHbIGA4JyxA4HrXDE03UpOMd3/JGxlOVSjKEd3b6owrdl9Z/8O3+u1/6lVVPAVYzTdtGufMpqfT66mm1yuUemfeW/wCjc/W3/wDnV4eiPGOrdh+oPfvuumJV7txl/aWuGcsP+ZjBqrq4WpKbaR73A9ewVLDwpyk7pJPRm+7BdLvabSd3fTu37xmiVOCFgypI8qscJBwp5ZHkOvYunicW6tJ3Tt5bJGxZQRBEj0rcgnmL9qr7tea190VFu3Eh9OzQEdpki8ssT4yYjxceddo0045rm8IObUY7vQqb3Vb11lu99cLEblawTbRSCqgC0SwaIBm5vggZiAM01TnFOOt+TpWoToTdOorSW6NL2b6hcub3uI73XID3CABClQqwB4YVy0efiP4oHz78T05/mvafspaL3O/zVvgdKOiLrXWu8HcyQLoKsRyFg7o/vRgfM+VQOgYCOLxaUnpH2n52asvjv5DE1PDhch9nk1I1GoN5B3YVbaXGgM+xrgXC42bCrYjxO2Mwv06KsVNSSlY0U1ucj7NYMlH1O6RcbxhWAXaDmVhjxySWBmMwozWj3LHCOMYN31Ieo073bYN37vcUQ4wSuM7pJPlNc504zVpK5ZUq1Sn7UJW047HHU9WJ3BFgHAYmCPeI/hP6eVPiOu0KU3BJu3Kta/3yc7ya0IANeOq1Z1Zuc3dvk2WmhO6S42sPMGT8Hg/ECPkGr2hKM6EHHZK3v3fxvdetuDpSe6JuD7g112Z13KDsZvS91K1qD3jG7ZuKVwBbdmFsyoEMu2SYPAyfK+wji6SylViE1N3NTYZHYAq0Ftw8UQW7p8QgP/NYRP0qQcExJOJ17kNtZ3le6XAKnaLoYXPwcoqE7uckYnIF/p9IEZ2BMvlpPmJz8xA+FX0oCRQCgFAKAUBW9a61b0otm6Gi4zKComNtq5dJIGY2224BMxigI79p9OCACxYm34dpDAXNu0kMBjxCQJIniaA7x1C3eVXtMHXyYTBwDiecEV1prcj13sWdciQeUarotyz1W/Zt2QtjUzqEecSFtLdwJgbzxAyfQ4jYzqdPAUXUqK6vZJctnSCbehbXuyaMBkSMfSRjmBDev6xXmYfjBqT/AKKy8JPX6W+RInSlJ5pSu/Msek9DtafKL4sy0nz2z58eEfpXn+p9XrY+V52UVsl/PL+7G8KaiTNY20B/3GDH44Y/6S1b9BxCoY+m29H7Px0XzsaYiOam0SOoa1rbWlW09wXH2ll4QfvN7f16A/T6lTJbRu7sVuHw0asKknOMcquk95eS8/vzXWnVDAmxeH+Sc4/hMifb3re5Hy+ZM01/eCdrLBiGEf78Vkw1YgdoNTtTaPqeRPouN38wPznyqD1HFflsPKpzx6vYkYannnrsZxbjBdgYhJJ2wPMyRMTE/wA68jDrmJhS8NW2tfW/13LfIV5sXeN/4WEzn0U8RMZODkmq/PT7dv8AP32M2Ye1dh5YfQYIJHiliD7CNuM8H88qVO605+Wn+fvbGpF6h1O3p1Z77yudoXxFhuPkORGwGcSJPqZWFjXk3HD3T5eyXv4d72tr2NZNL9RlP7U6hqnuXunrqFs24JRApgx5qs75iYhq9Ng8HKNJQq+09ddf31ODrO/s6EW91XqNll1OoN5Vv7kS4dyFYwdgQqVEgHYfC0TDFZEl0XTj/S/36nWjUpSqf9RfLrtve2lvee99P11+5ZtXVVGFxA4zEBl3D55AqYQyw0b3SW71VA/CVPPPPpGP6xWASqAUAoCD13qH3fTX7+3f3Np7m2Y3bFLRMGJiJigKLS9t7e39tbdGHebgoLAC3uydyqwJ2mAVHl5EEgdz9tLEGA27MKYyRuESCR+HkTAP5UBAvdrNPeNoXbG4ciSp23GAtxg5UrejcswGMgZgDp6P1jRN3ZOnW27BWkFYWLenuSS5WSC9seEE+EGsvQLUsuh6mw2mt/dlZLal12sACDulp2kjJJOPWutFbkXEvYkdo+rPbv6awjrbN8XCGKbpNsKdoyAJBYyf3Y86p+q4yphMP4sI3s1e/CfPxsveTacVJ2ZWaZmVne4t69dOC5iNoZoCgBVUZmAJOJJia8Lj8bVx0k6k42Wy2tf4/NkuEVDY7v7TPeW07m7DlgWK4XaAZb0BmBUD8uskpZ46W0vvfsSqdJTpynmSy20e7v29CwqMciv1lnczgzLWwUG6ASpO5cnaQQVwec17j8K+DVozpyinKMlLZX4t8GvmQMW5Raa22JjtqC0qABMwxHGCBIkiRuBOYMRImvZalboQk195Wa272w/dyNxUBSFSWIUyFnvDB9okca5tbcnTJpmtoc7WsvXC5tspWRAVrZKgo5gnj6inrgGs3MONtzlrNJfuhVbaIZzOPVthx+HZ4fWWBPBrliKCr0pU5bPQzSqKEsyM9rNJMo4IIOROR+Y8oPNeCxWDq4Kpll7nbRr9vQuIVI1I3R0HQr6t/q+D/tUZVnbj4G9ii7W9DuXbQSyxl2S2+5zGxrg9Bk7is/3Zqy6TXi8RGM16ac2t9Pmb1a8lhnRSVr3vz8exM6J9im26Tqb6m0OBaUqzfJb6R8STPIr2disueo9E6Fp9IhTTWltKYmBlo4LMfEx9yTWTB8670HT6xFTU2xdVW3gEkQYInwkHgkfnQE7T2FRVRFCqoCqoEAACAB6ACgOygFAKAUB8ZQQQRIOCDQHRf0VtwVZFIYEHHkwhv1GDQGf6lrrtnUrat6ZHsBbPi2N4e8e8LkFVYGAlvwwPqknIoCHp+0F5zaYaNrayJXu2JEvaBYHaIGy45IiZB9DQHfo+0dxu7J0LqCfF9UrMKCo7rxYInjE8xQEnR69r1lHaydOZYbDPlEESq4I9qkUOSFi+Pf8AsU/2mdEbW2rZsMbeosOWRt5XBO1l3D6WMBgf7vIBNRKkIzjlkrrsycnYgdkurXU0emXUBrl1iy7i+4sN77W3Z3eAAzORBnNfOOpYSm8VV8JpRXbbZX+ZMhJ5VcsbPaVWjwHJVYBkywniPIwPznyqLLASV9e7+DNs5wudoGwUQmVDbQNx4kzHGMjzIBI9DmOCW0nzbt9+fZ6PuMx23Or+Iq9tSA5X6h5BG4K5MOP41iOHcUpQk07fyuH5DN3JNvqQsb1Kwkt3bEgKDsL7DmQJDEYjMele3/D/AFRVqKoVJXqJPvqr6a+W3cr8Vh/azLYy76ovkiSzAkn1OZ9j/KqPGVqlTETm5a6rTsuPT6nqKFKNOlGEURB1cIdwcoV3Assgyu4kY5+njM+9bYaeIoSvSbV7ejWlr/H3GlaFGrG1RJ7lva7XXVBUsrFeWKGZkrELA+oETH/eriHXK2VZoJv1tpvtrx5/wVkukUXLSTt+/wDs773aZbhG+whBwYeWGSPC0DIPl/GpEuuUW8soPLzt9O3v9xxXSaiV4zV/kQbmqIJUKT5ySBicTHn6xj/bzuIo4Sc3OlO0ezTv7vL1at8CZDC11aMkr976EHqXVlt22e9tFviSTnIWMcZPPlzis4ehTlUSp582+lrrm/2zaphnCLlKS+Buuw3VTd0lpiWcFriq7NJIDvskky3gAycnzmvaUlNU4qbu7avuU7tfQ01dDAoBQCgFAKAUAoBQCgONxwokmAPM0B0/ex6PH+Bv5RP8KAh9WcEIQZBnI/KpOH5IGO/t9/7HR2vtKNFq227osu5A5O1Dj5IkfnUVq6syeiLpzbuKty3DK0OrDzkYP6V8jrKdOcoO+l18yxVmrnZ3KzMZmfzODXLPK1jNip671L7uFFsDe3rJG0T7+pj9atOn4WNdSqVr5V20vJ+57K7+Hc1k7aIwvWe3Cpchn8QmUtgkCed+YPlg54MV6LC9Ni4exSvHvJ6v0dlbvol6nNzin7TI2g7S98DtbezHeySCd2VmGEjwx/D0rpOlKlpKKsrpaaJPdKz59+uu7O9XwoVf6E8yWz2e3Z9ti40mp3Db3RLegPMTEZ9P6jNQ6uEU/bpSVktfLu9ePPXtvYl08bFQ/qbkjU6JdrDu5JMlTPJMn4Pnj8uaiPPCUXm0a0a2a+9GntySYTpVYOUdfIjXLaiSbJnk+P8AvFuPkk8UTb0zfL3fQ2a/9fmc3DLBWwCdy/jHpk/kAP1rCs/1T4fH3ud6EKcm8/s6ac69iY6JImJ9z7/964Jy4MWiVvXukpqLa2idouXrSFh5bryKSAcedWPSZP8ANwT8/oyJj0vAk15fU9S7P9Dt6TT2rCSRbH1Hknzb5MnHvXtjzZaUAoBQCgFAKAUAoBQCgOnVWyQNsSpkA8H2P68+RANAQhabvze2Pm2Le3weTFpnf7xFAcr2hZgMqDJJGYExgY9snzMnzrrSqKF7kXE0JVbW4JmqsB0ZG4ZSp+CINciUeFnofV+jMRpwdRpyfw296sSIk21PeW2PsYJjJqqx3ScPjNai17rf79UzpCo47Fr2e7Z61xeGptW1dX2g7WWMeJSpYkkHBzgmDkEV57GdGwdCaV5Purr620uSKdSUii7X9evteW3aUNeuD8IOBwNonnDGSYEEmrLp2Cp1IJJNQjsr3u3q7uy8lttbU0qTyvzNR2V+zjR2lUahfvV1p3kFtqYBO1Ug/iSHaSwJYBRXpLIjFD2n+zZAHvaDvUe0wAstJLELuYWifHuUAttO6RBDeVaTgpKzMoo+n9rgqnvwy3E/Eg5Ixxyj+3HPxVJV6dOnUzUnp5/R90SFUTVpHp/TNRb1llLy8NMMvsSCMjifIjBrzWKzYKrKmtYy1yvjXye6to09Vbh2NadSVKV4vUiavoh7zf4mwIIj8LBhIJ5kDjkeldKeIoThZNQ7p3e6to0tvXbzJ8MenrUWum3qR7fR4I2i5OPKB9OycgAGIzjgelbSb5nC3fMnzfZNt+5Pckfm8OldN/Dyscr/AEbYoDElTiJkfSRtMjI24949eSq06qlKk9Y6u6tdXXtK22vD1S54WmHxUakskla+38P7/wAx73TwQYd1O0qGmSJyDnkhoIPOOa508TKElJJaNP4FhKhGUWn2a+J6R2b6wNTZDGFurC3Un6XjPyp5U+YIr3lCtCtTVSD0Z5irTlTk4y3Ra11OYoBQCgFAKAUAoBQCgFAKAUAoD43BjmgPzRYTqo2acWLofasRp23RxPilQMZYjmeKrn02jKbnJPXXc6+LK1kerfZv2Ku6W1cvahtusukGZ3bFGQjQYaT9QBiAoBBUGp8IRhHLFWRybubzS6YIsD8/5/kJJxwK2B1dQ0AuKYJRipUOuCAYmCIPkP0FAZ7tf2A0uvId17q6CJuIILKCJVvJsYBOR8SDiwMJ2b6Te6Z1N9Ezb7F62btpvUrAn2aJVvWFOMV5n8SYaLoqtynb3P8Az+5stzeEV4s3KnW3rlruxuZ97BJW3MEj6jnAmplKNOpmdkrK+r+R3w+GdZStJLKm9Xa9uF5ndf0bsPEwMGVER6iCfz5j9a2w+Jp021Z2krNrfdPT4arlco0o1fCmppXsUus3o6rtEHmWC/oxIEngAGc+UGL/AKRgqNespOSlFa229zT1/bzZYYjqKlTtDRs4aXvxqV2qbTYAvW3nwldxDSndus7l2yxmG2qDuF/T6bOjic9GVoN+1Hj3e/4emhEqYmNSllqK7WzNvoe0BQhNXtWSFW8uEYnAVgSTacnABJBxBkhaspQaITNDWhgUAoBQCgFAKAUAoBQCgFAKAUAoBQCgFAV3aHrNvR6d9RenYm2Y58TBByQOWFYbsrgyX2n6pbH3DXRKWr2x2j6bd62VJPnEhDHqBUDqmGeJws6a349Vr89jKJVzWgMF2sSQCIiDIY4z6Kf0r5zGi2s1/vT+Tc67HUVcgKGJORiMeHxZPHiX3M4FbSoSiry+99PkzB8TqaEqBPiJAMYJDbY+cE+4BIrLw8lfy/i/357grOsvbuIjBd8yAZIwrQwx5nIn0Jqz6dDwpylU1UbNx73214S39bI6UqbqStc4WLllWDWlCHE7y3tHEiBH8q99Qx+Grfomu2uju/UxOjUjui4u96QwKIQRBByDOIPt88/nidqch2a1GpsXhbukHT3HZLSyWNvwll8TZ2nay7TMEqFgCKiZZ3lmSS4JGIjQUYeE3e3tX/5eXkbBNZbPDqcKcMOGJCn4YggepBrBGA1lv99eY+oc4x85H6j1oD6mqQkAOpJ4APsD/JlP5j1oDuoBQCgFAKAUAoBQCgFAKAUAoDo1usS0he4wRREk8CTH6e9AUXbqxY1Gl+63rptjUlUR1G6GBDoT5bdyqJMA7gJBIrWTSsm9wiw630VNRpLulb6XtlJ9DHhb5BAPyK2eoRiexSlun6Xvllu6CncJkKSF55EAGvmnU/YxlRQf9z27vc6LYue5X91eZ4HPr81Bzy7sAWVz4VzzgZ8s+uAKzml3MFF1XVyzIAoUN6ZJGCZ8uI+PPNXWHisPGMt5Sjy9FF7K3Omuui7XRNw9C/ttlTduPugJK7eZHMxEfGaRjG172Za5IeFnze1e2W3He5pOndTc2VZrTGAQSMztJE4z5en5V9CwtbxaEJvlI89Ujlk0Sb2+7bYBdjqVZN3G9SroTH4dwAPwa7tXRoXvTNDZvWUuorKLqK8SZB8TCfRgXP5gelRDBMs9LtqxZZBJYnPO7aW/Xav6e5kBp+l20YMogrx+ir6Ywi/0aAnUAoBQCgFAKAUAoBQCgFAKAja7X27QBuEiTAAUsxPOFUFjjOBQGd6x1R2a05sOtq2z3CzEfStq6JZZlZJXaM+chSIrNgRusdj31Fnpi71U6S5Zd9wPiCKoIEcNisPcGV7Rfag9vU39OWe0tu46BrVlS3gkCXuXCCGME/sscScmoeJlirWoKPGrb9+lv39xkxvZ7V6vpZ0+p1gutptTZlFW4HBEIykKX8MKRjGDHqKg9U6WsTSywUVK972t66pX1CfJ65otWl22ly225HUMp9Qf5H2rwdSlKlNwmrNaM2Od+5tUnmP98fzrfDUHXqxprS7BkNe103GMAHeZEgiJ9Ynj2HI5r0NegqShF6pRSTt5v1XuvwWWGuoWRDUX45HA/d52if8AxT/Dy44N0fu/f+Dv7ZZ9K1V5LiCT3ZLbhg+ZIIHptHlmTNXXR8dJTVJy9lK/pp39WQ8VSVs1tfv9jQ3tUTAtnHJbB8pAH85/oWXVOrRwiUY2c3x5d2Vk6lti47GaibT2ifHauNM+auxuIRH4YYr8ow8q2wOK/M0FUe/Nu/3ZmYu6NBUs2FAKAUAoBQCgFAKAUAoBQCgFAZHpmtt3buouOyd6rm2SCCFVcqqN+JYlj6MXBjbA2WwLJ2RgQxUgyCCRxBkH8p/KayDr0vVRY6Zb1FyW2aZHYk5PgBJJyeeTn860YM/0jsx07qmmbVPp13al3LXF3KxKXGTcu4zb3bJMRMmRkilgWf2g6fQrowddaD2kIRDwULDaCG5TgZ+JrWcssW7X9NweWdnup2Ok6nV6e7qWuWQy92BaaZKK5cgSqyHC4MkqTAxVB1vptTFODpRV1u7padu+hlM23TerWtYO8tNutiBE5DZPiXyPEA/NR8F094NPPZzfK4XZNr6HWCuStRpw4IMT5H0qanpZ6rsdU2ndFda6e5OQAPWf5RP8YqBDp0FO8pXjfa2rXZ7W91yTLEtqyWpNuWVQKVhcgFsTB9yI5qdKUlCWRa2dlw7bKy1fl5kGq2o3RFsaplIQoN58Ub185JMDyBgGBya8/iqn5ifiN2tps+P33IcoyknUtpte2l+1zo6Yl+xrH1am6wcBWslwV2LEhR+8T4l9wQTDk1YdO6nDD5abtl5aTvrz7vpsIySNjp9MdRbD2tVvUi4AwBmWDCGEgqyOx8JAI2gESK9ZGSautUdienTbgQqLknHiMz9IXg448XpPlFZBxudLcggXCsiBDMYG0qDk5ZSd0nkxPAgC3oBQCgFAKAUAoBQCgFAKAxmnCJdu2Wtuom41q2weCilFaGypUsUIUGQCo9QMoHInbaLC3tZitsKXME3CqqCRkJvcTGcH3rILp+z9ttD9ycsbfciyWGGgLtkeQOJrUGU7f9KvaXplmx0tH8F0KFSS0OtwbvUnvHVp8jDYigNR2r7O29fpX014sqttO5CJBUggiQR7fBNAZJOwHTtfqL+p3XHBi2yBioFxQJeVM5Qp4eMmRJgLAy3UezTdD1a6gO1zQ3ZtuxEshglA4UeLIwwHBYRMbo+IpZ46bm8HZmj0/VF1CLc0rpdXdDEHjEwQchuMGDnyqscMrtI73vsdVnqdxnKJsZl+tcSp8M/iyo8Q+SPkvY7naeHrQhGcotJ7Phktb1wgbx3eTwARByASZiBAJxJn4rlXc4xvRipPs+3lqru/+mRKspx1SOL6KG3KqBgmxGPI5wfbg/qMTXnJ4l1ZOU3u7tLb7/3qzgsVVVF0c3sN3a8+59m/nFsZxk+3t81p/S8zhoc7V69YPfWiBcO3vLf4LpGNpxKtEgOMjwzuAirbpONqwrKjD2ot7crz8u74950pZnLLE1mg7TWLkKzGxc/6d6FP+UyVf/IWr2BInSnB2kjNdM7S3rvWdRbLBdJYtFCSYXfKMDMwWIJ/Ifrqr3uaGt0/XdO7qiXVctIUrJViASVDjwloBO0GYBximeN7X1BY1sBQCgFAKAUAoBQCgFAZTXs1vX+JpW6gg3IERIFuyQfFkFmUifEDuMQuUDuvNv1FiwFJz3zGMBbZEZ/e7wpA9Nx8qMGlrAFAKAoeyHZldAl9Ecut3UPfEgAjeFG0xhsrzA54oCZ2h6Ja1lhrF8E22IJ2mDKkMMj3AoDyHVdPToWu2M7tpdVblXYSVZG/FtiQN3IH4xjBNRMTRc1odISsy+0OkRWa/ZQFrjSWBkFC0yuYkiD6VW5EnqWVbH161GNKbvGO3uVl8iVuumJXwndOBIGI84JPn8nmJO2iIZ329P4RJKtAkBiQD5xMyJrjOjSm/agn7lf5f7ObowfBA1OnvXGIVyigQ0eoBgrBkfVJHsonmd8D0mmpucknH+2+u+99NbcfybYbB5pNvY69anch7rGY2mQWZgA5kCRMFSFmR71cqNOhB5Ukt9EW+GwWaooU0k397lz2c0TNcJuEOgTh5P1fSdpEboBk45MATiJ1GqlSSV9fvUhYu6kovj4GkTp1kGRatg+yL/2qjc5PlkWyMn2k65ePUtJobVo7NyX7lyCfCrE4jCqCsFj67fPNn02ir+J6mk3wa231sFAxQrIUwSOG3Q3suJnyB9quTkc/7ZSSMSCg5533WtYkAwCs+9AStDrFuqSsiGKkHn1B+CpDD2YUBJoBQCgFAKAUBwS6pJAIJUw0HgwDB9DBBj3FAdPU9MlyzcS7HdspDTHBGTnGKAwFnthp9MLLWxdu3NVqbNvfeUKzW3UbHUqAuwA/SYIYuSok1wp4qnVbVNptNprtbf72fc3lTlFXkekV3NBQCgFAKApu1PZnT6+13WoWYyjjDIfVT5eUjg+YNAeIX+pazotx9JcRLtpWJts25dwbPgbIAPJWDDbs1Fq4dTdzpGdjW6Ptxo2srde6tonBtsZcEcjaskj+8BGagyoTTtY6qcbXJv8A/pNIVRvvNna5IUm4BJESM8HPB9a18KfYzmRc6HQbhuYsNxJImNw4U+q4jPn+lXuFo5aUblZVx9SEpQpvQ+6joKuZ3sPz9OM8/wAa7ukjWPVK6Xtagdn7SjwbpxM3GgjzBjGQW8sSY865V8NGpBrnh9jlHG1HPNN3RN0XT7LDghjMr3hMR4TzBjHp515fEKpSm4vjmxawakkyXd0llyqGC1seGHIdBgYZSHWYHnmuUZ1Ie2rrz4/g2snoclOot/S631/duQrx7Oggx5ArJ8286sKPU3tUXvX8Gjh2JGl61aZhbYm1dPFu5Csf8Odr/KFhVpTrQqK8Xc0cWlcsq6GBQCgFAKAUBR9turPpNDf1FsAvbUESJ5YDiRPPE1iTstDKMP8AZ1fuaIao6wXHuXXDW1S27bhLMcxstyznDMIzMVWUeqYPI550uWub/vtxc7zw9XNaxddR1L6lwbyhbaxstTu8XJd8QSMBRmIJmT4fP9V6z+YSp0LqPPDfl6fUnYfCZHee5E6vpt9pgoUuvjSV3eJcjEjmIkEHPIqowWIdCvGp2avrbQk1YZ4OJuOj9QW/ZS6vnIIIIhgSrKQRIIYEflX0mE4zipRd09mULTTsybWxgUAoBQCgOu/ZV1KuoZTgqwBB+QcGgPJLH2YaLWX79zTah006vs7tE+l4DMFZ8G1DKVwRnBiK1TUldfdtDLGl+xFBefvNQXsFCFIXbcV5G0nlWAG6eJkYrNjB29luuPpNNqtPqwWu9PYIcgbrbZtNLeW2ffaB5138bLTcrXsRYYJVsTGnmUVLl7L7+prbXUmZVYWmKsAQQQcE44/r8s11jPMk7bkKdNRk43Ts7eXuJemulp3IUjiTzz/X51tc5tJFV1nqNrbtU+MvtBEiGU5E4M4Ix/KouKnFU3cn4CjKVVPhFJouoIrI6GY8YiRIz5xwc/P51StN3UvT79D0E4qUbI0NjqWm1A7y6wtsIX6yPxYgkCcyMcHnMVElRnDSGq9P9kSUbPUk6PRaS5cF1AHZrbIJkgoG8XhbBAYgTFcJqcX7XB2/M1PB8C/s3vbz+pNXTvZzpzK+dlidv+Q5Ns+2VxECd1TcP1GUNKmq+f8AkiuHYkr1u1/zN1k+feqVA9t//DJ+GNW0K9Of6ZI5tNFlXYwKAUAoDOfaK+3purbOLc4MHBB5HHzWlSOaLXczF2Zg+hdZbqWjulCdNck29yndtMAhgcSIPsefmvA4rCxwGJipLPHez0vx5l1TqOtTdtGW9jRXVCg3yxAUElB4iFAJ5gSRJj1qHKrTk28lt+dtf2OihJcnfZsuD4rm4em0Dyjy981pKcGtI295sk+WXfY28Q2osnhXF1P8N0GQffvEuH4ZfSvcdCr+Jg4r/i3H9/oyoxkMtV+eppquCKKAUAoBQCgMp9nXZu5obF5LpBa5qLlwR+7hE/VUDR5THlRaIGroD82dR6dd1N7v9fbvWFuXbi3b7Wbzd0tpFuKQrE5YsyegA8IGRWTVpLkn9I7ZL0q3f0tpH1BS9c8VxgiLDFIVRuMeHccjxE/J6RqZUR6tDxJXPQuwfa9eoWmJUW71sgXEBkQfpZZztMEZ4IPsT2hLMiHWpeGyb1rpKskqoJDbyMyeTjPIJJj5jmuWIpudNqJ2wVaNOqnPbYx1pFQt3niySGUNEEkhSZy07ifnmqK09Uz1dWVBuLpJ7K/OvJIa9YCwZAk4hucyR78nHzS0jl7JPPaTS6Cybl1GLlybQXl9y5Ek4H1MZxkESYFc50Z1mlF+pFrRyvNwdfZn7T/vd9LPcJa3W3PivfjBO1FlRv3CDjOTjw551cD4cXK/y4OCnc3B1j/9Fzkjy8iM/BBxUXIu5tcjdN1r6dNtxCLC4VhzaWJhh+K2vAcZAjcMM1XGHx0XaE3r37/5OcodjRg1Ymh9oBQHC9aV1KuoZTyCJB+QeaA881Vi7b6pqw0Cxct2rloCOVUW34yMqMfBHnXlPxNTj/TqW11XuLHASeqJ1eULI43Jg7cmDA9T5VtG11cwyt+yRtQtu5qNdu3appWfJbatjaPoH1QvPhY/P0zC0KdGkoUlpv635vzcoKk5Sk3I2464hZVCtLKrZjG51twc4YM2RmIPtMg0OdnrCtwrZYKJ9dgfkYiPMTPlyJA+f23bhiQwCjdxyuBIg5HP+k+0gWQNAfaAUB06vUC2u4+oH5sQo+BJGfKgImp6wluQwMqATERBYKxmc7dysfZhEnFAUHa61Z19g2L3epaDK7soEwjkEZ+n6SxwSFVvOgOzQ9M0Fq6zLpLa3e8cm4yBn3HvXLhjJIOxog4mIEEADIdU7Q6LRdWu3roe3950tpiQpYBt9xXDKkkPCIODBVvWulOSW5GxNOU0spt7eutNbF4XENpgGD7htIPBk4qTdFbZ3sU3XlXvFKxJU7o/LaT7xPz+VVnUVGyfJedIc7ST2K8nyHJ4qrSuXOuy3Knsb04dS6m991nT6LwKrDDXpMnPkImD+7b9TVlh6eWN+5W4iblK3Y0nbn7MLOud79pzZvtG4nxI5AAErypgASp9yCa72OBg9b9nHVNGh1du8rXbfiYWblwvAyY3KO891PInB4PKVGMlawuer9k+sfe9HY1HhBdPEFMgMMMB7SDXnK9Pw6jidk7o7+xGsF7RWriTsbf3ciIti44tj4CBRXpqakoJS3srnF7l7W5gUAoDyjVdeI63q9I1sQ2x1uDnFm0dp/u5b4JPrXl/xDhc0fHzbWVuNeV9/QsMFUs8lty/mvIlmN1ZsCb9md/vun2rxH/EuX3EiMNfuFf/AAxX0/DUfBowp9kkefqSzTcjUG0voP0rsaBrSmZUGecUB92j0oD6BQH2gBNAcWI84oD5C+2KA+7R7UB0DUpMZ5I+kxI8p4mgKTtP2Q0fUVQ30O4CUuIdrgHMT5jMwQRNAeXj7J9c1x9KdQBorbd5bdjuBJmP2YYEP6kwMkiZrN3axpkje597EA21v6XUN+00t1k2g/h5VgeWWd0cYjFVuLbjK6W5b4OMZxebg07FVkgszJ5YyTgDj3qJ4jatZa+v8kxUoxd7vQtOwfSi2i0t9otO+6/cULy11+83ciG27RJnAA8qu4pRikuEUM5OUm3yaC10llJ2ahgCdxAAPPuSTHHJnHNZNTnpOmMjAnUXGgCVMZA48pA/nPxAHlPaLsr1Lp967d6W9xtO7G6VQq2w8lTbM7/QFVJiAeJPCrQhU/UrmyZ6x2YtBNHpkGNti2I9IRRx5V3ZqWdAKAUBherX0Os1LDi2LdpuPr27yc+RS5ZE/wB32rx/4jalXhBb2u/jp9GWeC0g2yM3UrY/F8449a8+sPUfBM8SJ16/Vj7veuKcLbczxwpPnW9Gk/GhB8tfUzKayto1XYXSd107RpwRp7c/JQE/xJr6czz6L2sAUAoBQCgPjrIIPBxQEC108z4iCCM/MFQf9JoD5b6ec7iDIM/4jif0xQHOxpGU7pBOT/mPJ+IEUB2WtGASTk7iRkwJ9uJoDpTRMCn0+Hb/AAEHyz+tAfP7PO0AQPCAfchgfTigPK/tCvJ07qCX2tfs9Va23mUYDKxhgYhmCHIwYGPeNiKTqLTglYWsqctdmXKaU+EyD5n38xVS2XaWx16fpxQhkIRgQQQZGCSRtI27WnKx/GDXaOJnFqzOE8LCSd1a/JquzWte61xXCi7bG4lcKwubtsDJX6DIJMQIq0o1fEjmKevRdKeVly2kJLfT4p8X4hKxArqcTimiMiQoEqYHGARPHJn+FAcP7PMCCBAg/qT6e9AWVAKApu1/XBotJd1JXcE2iCT+N1ScAnG6Y84rWTaTaV2ZSuzzrsz2kTU6nUgjbdut3wI+l0CraBU/3dmw+pE+Zjx/4iozdVVk7xXs+j3s/W9yzwUlly87kb7R+uHSW7DoCXNzB3bV8ImGjLA/uyPPOKidHwixE5xk9LdrvXt29SZLF/l07RTzK2vHmvMo+p9tRrNBcsoCmrulbQtAE7t7qDtYiIZZEHIJj0NWOF6LOhjYS3gtb+dtLr1t5EGpilKk1ye+aCzstW0/dRV/QAV6wrTvoBQCgFAKAUAoBQCgIup1BV0ULhpJYzAI2wuPxGTH+E0BGs9VJaGtsohycH8JQpGM7keY8iCMwaAiv1u7MCw07ASOYfvCjL5TESDgEQZEigIfaPTDX6a5prlrF0bQ0Ei22wMj+JQcXDHA4zGaBMxXZzqZbS2dyOWCBGgT40G158h4lI55qlrU7TZf0Kt6a0LEdQxPd3f9H+1csnmjr4i7MsOyesb7+VgqtzTmARB3WnEk+oAugCPMtVjgtE4+8q+oayize1OK8UAoBQCgI3UtBbv2rlm6u63cUqw9QceWQffyoDwHrPZPWdMutcsbt92++n04Rd5NsjvQQDJ3eUH924c81FxOEp4iOSorq9/h3OkKkoO6NT9nfR9fqdWmr6hb/YojBEuoF8TADctsiQYmWaOcSONcHgKGFT8NWvzyZq1pVP1M0bfZbpF1trV2ZtbLneNZABQkSV2g5tw8GBIxAA5qYcjd0AoBQCgFAKAUB8ZgBJMD1NAfaAUAoDi7AAkkADJJ8qAoOzXalNZe1dpE2/drndkk/Ud1xTiIA8EiCcMODIAF1rdWlpDcuMFVeT/AAAZJJgADJJAFYbS3MpNuyPKtB0jZrNZcttcGmv8AjW28rtdyS8Cces4wwH4aq8XUpztl3LjA06lN3loUPUek67V320GgBSxZVd7s5UEuN/ifLEZgKoPBkREdMHQi45nqadTxlWpVd38DVfZZ9nuo6fqbt3UNbIFru7fduWU72DOYZVKkbF8s7vOrBKxUt3PUKyBQCgFAKAUAoBQCgFAKAUAoBQCgFAYf7Wug6rWaW3a0gBbvvHLADY1u5bJO7yG8ExmJjNYauDa2UhVHoAKyDnQHmnX+02uu6bXto7bm7ptZ3NsW1ZiyrhjCgE8glc5GZGKxqCn7fa/qI11/TLizqbWyxv8AoyLC3DO6EKuWAJU5uQfCQV1lv6g3fYPssmgsDG29ct2jfgyu9LYViPQE7ifck1uDq+0m076NWsXFS4t+0yE/i8YUgesqx/Ka51bZHm2OtHNnWXcq7jhQSSABkk4AHqT6VRWueivbVkr7Ner29S2sa1lFuIm7yaFkkfrHwAfOrnC03CnZ9yhxdWNSreJt6kEYUAoBQCgFAKAUAoBQCgFAKAUAoDo1mrS0he4wVREk+5AA+SSBHvRuwK/rPWTb8FhBevYOySoC8ks4UhJUHbPJjykjlVrRpq8jDZX63tFcugDQbHY22dmuKxCMNu22wBWHJLSpMrtMjNc6+JjTV1qb08jmlN2V9XvZd7HLoXXrgt201693eLFSwWLZJJKeKSASIHP1Y5IBzQxMKqXfsbV1TjUkqTvG+j2ui41PV7Fttly9aRv3WdQc8YJ8673RzI17tBp1kI4vN+5Z8Zn324WfViB6mtZ1IQ/U7AxHaIff/u73b1uz93urqLaiy7GRBCu24SMEGADMeniiSxkk9I/Mxc4dsut3LaLfL2r4V9120zOid0v4UQHbccmIZ93iOAOF5+NKs3F3S4t+5jcz3Rb2pd9OUGncfdg92Sd9s3jd1CbfQEXUBxB2n0rbF5YxUXfRL0LLAqW6S/cuNf0oa4/dLjkOALht2bihmUFRLBx9G44xyPYbsYOkm3Pg3x1Z2UDe9C6YdLat2bFm3atqx3AGcQPFJyzk8kyce+LErCS13UiIRD6yYz5gZOPf08qA7NNcvyu9Ej8RB4wcx8xigJ9AKAUAoBQCgFAKAUAoBQCgFAeN9e0OtXRdXXuGultb4ENot3ltm3K0Ll8Mg3AyNij8EDRxurA2fQD3lq8LgG837y3Ruz4bjW1mOD3aIB7BaqcY34zZo9yX/ZduZ8XxuMfEegqNnZi52WtCgkRIIgqciPSD5e3z6mcOTYud2n0yW1220VF/dVQB+gxWG29zJ8vMQPCs54/r+s1hK7BF++XP+gfPlh5f7nP8Py2yruYMR2j3dW1ek0Nsj7vB1OoZHDSiO1sDchjJUj2Zgfw1ZYKjZuTNkTu332VHWagajS3lssUVGRgdsKAq7SmVEACIIx5VPlG50jJrYtvs07Anp3e3LtwXb9wBSVmFUZgFssSYJJjhRGJOUrKxhu7ubqsmBQCgFAKA6tRqUSN7Ks8biB/OgOuzr7TEKtxGJ4AYE/wNAQR1O6GcNZcgFtpVTkBiBzgkiGnAgn0EgdlzqT+Vl/qABIPHJJESB/vzFAcF6tcKhvu9z4jP1R5jAjI9faKAn6O+XUMVKGThucEj/wDdAd9AKAUAoBQCgPGe2XYnqNjW3dV01nf7wWL92VVlkg7TvaGHoRkZ48+c6cZq0kNyh6b9o2u0R7nW2Wuwx/4s27kDkAkQ8ciR+cRESpgoy20NXE9W0WtTWaZbmnueFwCD5qZ4YDggiCvsRVbKLpztJGp3LoHzLzLhxzgB9xQZ+kjH5+kRjMu33YHUnT7uwDvYYJbWc5NvcZOchiVkeYBEmaZ1fbv8wWTICCDwfKtAZX7K+iLpr/UDtW0WvbLVqTK2bZYI/iM7XLEzxP8AC/w8lKmne75N0ei12MigFAKAUAoBQCgFAVv9mks7G6xJDqMnw7ypx4uRAA4xHGZA6j0y7u/47bd27PIzIABx6ZPpgDMgdi9NuDb+3fBk8wRIMZb5E5kHM0BZ0AoBQCgFAKAUAoCJ1XptrU2ns3kD23EMD/MehHIIyDQHhvaL7NNZ00/e9Fda9sbJtoRcUSPqVZFxP3vL1WJjScFJWYaJNv7aYtDfpQbvqLu1CPM5UsD7Z+arngNdHoa2Nd2K7d2eoSgU2ryiTbYzI/eVoG4DzwCPTzqNWw7p68GrVjWVHBntX1WxZ6nph3k6m4psm1k/s2O/djwowZQZMbl3CDCxZYBzV1bT9zZG7qzNhQCgFAKAUAoD4aAhdG1N25aDX7PcXJMpuDQJwZHqK505SkryViRiqdKnUcaU80dNbW+RTXlQs4S5cXb3zMVAGd2QdsMxDXGj49cnoRzrvGyZBvXRO1WkHMbh6ZBBPr6HMVkFno+p2kAUu7FnIBYHncAVn2JGZzOJrALigFAKAUAoDhdJCkjmDFAY37K+1dzqGmd7oO62wQkgCWKKzfTiATjAMEAgkSdY3tqDa1sBQCgIVrpFhXa4ti0ruZdhbUMx9SQJP50B579ovZZdKydV0VsJesOGu21ELcRvAxgcNDGSPIkmSBXOpTU4uL5DVyi0v2x2iv7TS3A0xFu4rD9W2kH2j86rZYCV9JGmUuewvZ+xrtZc6uHugd4O5tkAQVtIjF+ZzIABHEycRPw9NwppS3Nkep13MigFAKAUAoBQCgFAfIoDh3Kzu2jcODGf1oDntHpQH2gFAKAUAoBQEPpvS7NjeLFtLYuObj7RG5jyx98UBMoBQCgFAKAqup9mtHqG339LYusBG57asf1ImgO7ovRrOkt91p02W9xbbJMFjJiSTE+XlQE+gFAKAUBwvNCk+gmgOdAKA//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66566" name="Picture 6" descr="http://www.italysource.com/map_italy_lg.gif"/>
          <p:cNvPicPr>
            <a:picLocks noChangeAspect="1" noChangeArrowheads="1"/>
          </p:cNvPicPr>
          <p:nvPr/>
        </p:nvPicPr>
        <p:blipFill>
          <a:blip r:embed="rId2" cstate="print"/>
          <a:srcRect/>
          <a:stretch>
            <a:fillRect/>
          </a:stretch>
        </p:blipFill>
        <p:spPr bwMode="auto">
          <a:xfrm>
            <a:off x="2590800" y="2667000"/>
            <a:ext cx="4572000" cy="3962400"/>
          </a:xfrm>
          <a:prstGeom prst="rect">
            <a:avLst/>
          </a:prstGeom>
          <a:noFill/>
        </p:spPr>
      </p:pic>
      <p:cxnSp>
        <p:nvCxnSpPr>
          <p:cNvPr id="9" name="Straight Arrow Connector 8"/>
          <p:cNvCxnSpPr/>
          <p:nvPr/>
        </p:nvCxnSpPr>
        <p:spPr>
          <a:xfrm flipH="1">
            <a:off x="5181600" y="3429000"/>
            <a:ext cx="3276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8534400" y="3200401"/>
            <a:ext cx="1447800" cy="646331"/>
          </a:xfrm>
          <a:prstGeom prst="rect">
            <a:avLst/>
          </a:prstGeom>
          <a:noFill/>
        </p:spPr>
        <p:txBody>
          <a:bodyPr wrap="square" rtlCol="0">
            <a:spAutoFit/>
          </a:bodyPr>
          <a:lstStyle/>
          <a:p>
            <a:r>
              <a:rPr lang="en-US" sz="3600" dirty="0"/>
              <a:t>Venice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3276" y="712268"/>
            <a:ext cx="10410524" cy="1193533"/>
          </a:xfrm>
        </p:spPr>
        <p:txBody>
          <a:bodyPr>
            <a:normAutofit/>
          </a:bodyPr>
          <a:lstStyle/>
          <a:p>
            <a:r>
              <a:rPr lang="en-US">
                <a:solidFill>
                  <a:srgbClr val="FFFFFF"/>
                </a:solidFill>
              </a:rPr>
              <a:t>Venice</a:t>
            </a: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1" y="1603716"/>
            <a:ext cx="10696874" cy="4994031"/>
          </a:xfrm>
        </p:spPr>
        <p:txBody>
          <a:bodyPr>
            <a:normAutofit lnSpcReduction="10000"/>
          </a:bodyPr>
          <a:lstStyle/>
          <a:p>
            <a:pPr>
              <a:buNone/>
            </a:pPr>
            <a:r>
              <a:rPr lang="en-US" sz="2400" b="1" dirty="0">
                <a:solidFill>
                  <a:srgbClr val="FFFFFF"/>
                </a:solidFill>
              </a:rPr>
              <a:t>What was the relationship between the Venetians and the Turks at that time?</a:t>
            </a:r>
          </a:p>
          <a:p>
            <a:r>
              <a:rPr lang="en-US" sz="2400" dirty="0">
                <a:solidFill>
                  <a:srgbClr val="FFFFFF"/>
                </a:solidFill>
              </a:rPr>
              <a:t> The large and wealthy island of Cyprus had been under Venetian rule since 1489. Together with Crete, it was one of the major overseas possessions of the Republic.</a:t>
            </a:r>
          </a:p>
          <a:p>
            <a:endParaRPr lang="en-US" sz="2400" dirty="0">
              <a:solidFill>
                <a:srgbClr val="FFFFFF"/>
              </a:solidFill>
            </a:endParaRPr>
          </a:p>
          <a:p>
            <a:r>
              <a:rPr lang="en-US" sz="2400" dirty="0">
                <a:solidFill>
                  <a:srgbClr val="FFFFFF"/>
                </a:solidFill>
              </a:rPr>
              <a:t>The war,  began with the Ottoman invasion of the Venetian-held island of Cyprus. The capital Nicosia and several other towns fell quickly to the considerably superior Ottoman army, leaving only Famagusta in Venetian hands. </a:t>
            </a:r>
            <a:br>
              <a:rPr lang="en-US" sz="2400" dirty="0">
                <a:solidFill>
                  <a:srgbClr val="FFFFFF"/>
                </a:solidFill>
              </a:rPr>
            </a:br>
            <a:endParaRPr lang="en-US" sz="2400" dirty="0">
              <a:solidFill>
                <a:srgbClr val="FFFFFF"/>
              </a:solidFill>
            </a:endParaRPr>
          </a:p>
          <a:p>
            <a:r>
              <a:rPr lang="en-US" sz="2400" dirty="0">
                <a:solidFill>
                  <a:srgbClr val="FFFFFF"/>
                </a:solidFill>
              </a:rPr>
              <a:t>Christian reinforcements were delayed, and Famagusta eventually fell in August 1571 after a siege of 11 months. Two months later, at the Battle of Lepanto, the united Christian fleet destroyed the Ottoman fleet, but was unable to take advantage of this victory. The Ottomans quickly rebuilt their naval forces, and Venice was forced to negotiate a separate peace, ceding Cyprus to the Ottomans and paying a tribute of 300,000 ducats.</a:t>
            </a:r>
          </a:p>
        </p:txBody>
      </p:sp>
    </p:spTree>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7" y="474146"/>
            <a:ext cx="10515593" cy="1197864"/>
          </a:xfrm>
        </p:spPr>
        <p:txBody>
          <a:bodyPr>
            <a:normAutofit/>
          </a:bodyPr>
          <a:lstStyle/>
          <a:p>
            <a:r>
              <a:rPr lang="en-US" dirty="0"/>
              <a:t>Cyprus</a:t>
            </a:r>
          </a:p>
        </p:txBody>
      </p:sp>
      <p:cxnSp>
        <p:nvCxnSpPr>
          <p:cNvPr id="73" name="Straight Connector 72">
            <a:extLst>
              <a:ext uri="{FF2B5EF4-FFF2-40B4-BE49-F238E27FC236}">
                <a16:creationId xmlns:a16="http://schemas.microsoft.com/office/drawing/2014/main" id="{EDF5FE34-0A41-407A-8D94-10FCF68F1D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7238"/>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69634" name="Picture 2" descr="http://www.cypruscarrental.net/wp-content/uploads/2012/01/where-is-cyprus-location-map2.gif"/>
          <p:cNvPicPr>
            <a:picLocks noChangeAspect="1" noChangeArrowheads="1"/>
          </p:cNvPicPr>
          <p:nvPr/>
        </p:nvPicPr>
        <p:blipFill rotWithShape="1">
          <a:blip r:embed="rId2" cstate="print"/>
          <a:srcRect t="11921" r="-2" b="6647"/>
          <a:stretch/>
        </p:blipFill>
        <p:spPr bwMode="auto">
          <a:xfrm>
            <a:off x="835153" y="2002117"/>
            <a:ext cx="6215794" cy="4171569"/>
          </a:xfrm>
          <a:prstGeom prst="rect">
            <a:avLst/>
          </a:prstGeom>
          <a:noFill/>
        </p:spPr>
      </p:pic>
      <p:sp>
        <p:nvSpPr>
          <p:cNvPr id="3" name="Content Placeholder 2"/>
          <p:cNvSpPr>
            <a:spLocks noGrp="1"/>
          </p:cNvSpPr>
          <p:nvPr>
            <p:ph idx="1"/>
          </p:nvPr>
        </p:nvSpPr>
        <p:spPr>
          <a:xfrm>
            <a:off x="7301132" y="337625"/>
            <a:ext cx="4670474" cy="6046229"/>
          </a:xfrm>
        </p:spPr>
        <p:txBody>
          <a:bodyPr anchor="ctr">
            <a:normAutofit/>
          </a:bodyPr>
          <a:lstStyle/>
          <a:p>
            <a:pPr>
              <a:buNone/>
            </a:pPr>
            <a:r>
              <a:rPr lang="en-US" b="1" dirty="0"/>
              <a:t>Where is Cyprus?</a:t>
            </a:r>
          </a:p>
          <a:p>
            <a:r>
              <a:rPr lang="en-US" dirty="0"/>
              <a:t>Cyprus is the third largest </a:t>
            </a:r>
          </a:p>
          <a:p>
            <a:pPr>
              <a:buNone/>
            </a:pPr>
            <a:r>
              <a:rPr lang="en-US" dirty="0"/>
              <a:t>and third most populous</a:t>
            </a:r>
          </a:p>
          <a:p>
            <a:pPr>
              <a:buNone/>
            </a:pPr>
            <a:r>
              <a:rPr lang="en-US" dirty="0"/>
              <a:t> island in the Mediterranean, </a:t>
            </a:r>
          </a:p>
          <a:p>
            <a:pPr>
              <a:buNone/>
            </a:pPr>
            <a:r>
              <a:rPr lang="en-US" dirty="0"/>
              <a:t>and a member state of the</a:t>
            </a:r>
          </a:p>
          <a:p>
            <a:pPr>
              <a:buNone/>
            </a:pPr>
            <a:r>
              <a:rPr lang="en-US" dirty="0"/>
              <a:t> European Union. It is located south of </a:t>
            </a:r>
            <a:r>
              <a:rPr lang="en-US" b="1" dirty="0"/>
              <a:t>Turkey</a:t>
            </a:r>
            <a:r>
              <a:rPr lang="en-US" dirty="0"/>
              <a:t>,</a:t>
            </a:r>
          </a:p>
          <a:p>
            <a:pPr>
              <a:buNone/>
            </a:pPr>
            <a:r>
              <a:rPr lang="en-US" dirty="0"/>
              <a:t>west of Syria and Lebanon, northwest of Israel,</a:t>
            </a:r>
          </a:p>
          <a:p>
            <a:pPr>
              <a:buNone/>
            </a:pPr>
            <a:r>
              <a:rPr lang="en-US" dirty="0"/>
              <a:t>north of Egypt and east of Greece.</a:t>
            </a:r>
            <a:endParaRPr lang="en-US" b="1" dirty="0"/>
          </a:p>
          <a:p>
            <a:endParaRPr lang="en-US" dirty="0"/>
          </a:p>
        </p:txBody>
      </p:sp>
    </p:spTree>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5858" y="5110423"/>
            <a:ext cx="10906061" cy="671540"/>
          </a:xfrm>
          <a:noFill/>
        </p:spPr>
        <p:txBody>
          <a:bodyPr vert="horz" lIns="91440" tIns="45720" rIns="91440" bIns="45720" rtlCol="0" anchor="ctr">
            <a:normAutofit/>
          </a:bodyPr>
          <a:lstStyle/>
          <a:p>
            <a:pPr algn="ctr"/>
            <a:r>
              <a:rPr lang="en-US" sz="4100"/>
              <a:t>How Far is Cyprus from Venice?</a:t>
            </a:r>
          </a:p>
        </p:txBody>
      </p:sp>
      <p:sp>
        <p:nvSpPr>
          <p:cNvPr id="3" name="Content Placeholder 2"/>
          <p:cNvSpPr>
            <a:spLocks noGrp="1"/>
          </p:cNvSpPr>
          <p:nvPr>
            <p:ph idx="1"/>
          </p:nvPr>
        </p:nvSpPr>
        <p:spPr>
          <a:xfrm>
            <a:off x="645858" y="5855843"/>
            <a:ext cx="10906061" cy="458470"/>
          </a:xfrm>
          <a:noFill/>
        </p:spPr>
        <p:txBody>
          <a:bodyPr vert="horz" lIns="91440" tIns="45720" rIns="91440" bIns="45720" rtlCol="0">
            <a:normAutofit/>
          </a:bodyPr>
          <a:lstStyle/>
          <a:p>
            <a:pPr marL="0" indent="0" algn="ctr">
              <a:buNone/>
            </a:pPr>
            <a:r>
              <a:rPr lang="en-US" sz="2400"/>
              <a:t>Venice is 1,315.6 </a:t>
            </a:r>
            <a:r>
              <a:rPr lang="en-US" sz="2400" b="1"/>
              <a:t>miles</a:t>
            </a:r>
            <a:r>
              <a:rPr lang="en-US" sz="2400"/>
              <a:t> from Cyprus</a:t>
            </a:r>
          </a:p>
        </p:txBody>
      </p:sp>
      <p:sp>
        <p:nvSpPr>
          <p:cNvPr id="75" name="Rectangle 74">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2"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562" y="640091"/>
            <a:ext cx="8182876"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2710" name="Picture 6" descr="http://i17.photobucket.com/albums/b62/fodorono/Venice%20history/06cyprusloss.jpg"/>
          <p:cNvPicPr>
            <a:picLocks noChangeAspect="1" noChangeArrowheads="1"/>
          </p:cNvPicPr>
          <p:nvPr/>
        </p:nvPicPr>
        <p:blipFill rotWithShape="1">
          <a:blip r:embed="rId2" cstate="print"/>
          <a:srcRect r="1" b="5192"/>
          <a:stretch/>
        </p:blipFill>
        <p:spPr bwMode="auto">
          <a:xfrm>
            <a:off x="2170029" y="804672"/>
            <a:ext cx="7851943" cy="3554676"/>
          </a:xfrm>
          <a:prstGeom prst="rect">
            <a:avLst/>
          </a:prstGeom>
          <a:noFill/>
          <a:effectLst/>
        </p:spPr>
      </p:pic>
      <p:sp>
        <p:nvSpPr>
          <p:cNvPr id="72706" name="AutoShape 2" descr="data:image/jpeg;base64,/9j/4AAQSkZJRgABAQAAAQABAAD/2wCEAAkGBxQSEhUUEhQVFRUWFhcXGBgXGRcYGRoVFxscHBgXGBgcHCggGBomGxYYIjEhJSktLi4uGCAzODMsNygtLisBCgoKDg0OGxAQGzQkICYsLCwvLCwtLCwsNCwsLCwsLCwsLCwsLCwsLCwsLCwsLCwsLCwsLCwsLCwsLCwsLCwsLP/AABEIAJsBRQMBEQACEQEDEQH/xAAbAAEAAQUBAAAAAAAAAAAAAAAABQECBAYHA//EAEIQAAIBAwIDBQUFBgQEBwAAAAECAwAEERIhBTFBBhMiUWEHMnGBkRQjQlJiFTNyobHRJFPB8BY0Q4IlY4Oio7Lh/8QAGwEBAAMBAQEBAAAAAAAAAAAAAAMEBQIBBgf/xAA2EQACAgEEAAQEAwgBBQEAAAAAAQIDEQQSITEFE0FRFCJhcTKBkTNCUqGxwdHw4QYVI2LxJP/aAAwDAQACEQMRAD8A7hmgGaAZoBmgK0AoBQCgFAKAUAoBQCgFAKAUAoBQCgFAKAUB5XFwkalpGVFHNmIUD4k7UBqPbzjk1u1k0DDupZSkjDDAgoTHv0yw51LTGMrEpEOolKNTlHtEe/aG4P48fACtVaSpehhvXXP1PJuNzn/qNXS01fscPV3P948v2nN/mP8AWuvJr9jnz7f4mZtt2lnQYyG/iG/1qKejrlz0TQ190eM5JSx7Wg7Srj1X+1VrNC/3GW6vEk/2iJAdp7f8x+hqD4S32LXx9HuR112uG4SPI6En/Sp4aD+JlWfiS6iiNl7SznkwUeQFWVo6kVZa+59Mx/27cf5p/lXXw1XsR/GXfxD9u3H+a38qfDVew+Mu/iKjj1x/mGnwtXsPjLv4j1/4kuPzj6CufhKvY7+Ou9x/xLcfnH0FPhKvYfH3+4/4luPzj6CnwlXsPj7/AHM207WPqAkVSOpGxHrUNmhjjMSevxKecSXBt0MoYAqcg7gisxxaeGbEZKSyjWO2XGZbVk0MAJ43hiyM4vDgwn1BBfb9AodEG3Gb3urx1eXVG0kcTOLfuC6zLGo2bvc4JzqUDn6UBjx9uLh5JcEIFEqFWX91KhtUct5qjyynyIx0oDP4hxK6SdLeO6kuMGUsYEthIukRELL3jqhx3hPhwcMu3WgN/VthQF9AKAUAoBQCgFAKAUAoBQCgFAKAUAoBQCgNB9saBrW3VxmM3cIcH3SpDYDemcV3Wk5LJxa2oNrs53wOyuJolhnkkjt7eZu5hGBkq5YMx5lRnAq5p9Ll7pej4M/Va3bFQjzlcm1VpmKKAUBc0ZHMEfEEUUk/U6cZLtFpGOdE89HjTXDKgeX+x50yeYyFUnYbn0o2l2epZ4QdSDggg+RGD9DRNPoNNdlK9PBXgFAKAUAoBQG+dknzbjrgkVj6ziw+g8PeaiWntkfTrVW0sGXIBww5MM8iPOqpdI254JaR95N9nh1EMzsI11N+I5ONySM0PYxcmkvU4/d+0CUzPJHBbKHLZBjBZlbSG1vzJYIgP8I8qrebLPB9bHwHTqGJN59zOv8Aia3sEUVpZQWyJqZpZIo2UMT4khTHJmHiY4q/p6JXLPSPkPE5x0N0qW8tf35/oSnYGa4PFHEszSE22uYbiJWLARLGnJVADCl9XlNRyQae7zo78cZ4OqBqhLBUGgK0AoBQCgFAKAUAoBQCgFAKAUAoBQCgNW9pvDXuOGXMcQy+jUBjJOghiB5EgbUBo/DZxJDG6nIZFPn03/nW/XJSgmj5a6DjZJP3MmuyMUBfDHqZV/MwH1NeTeItnUVmSRtt1HqYqe8AM0YxJ7ulScmIfLesuLwsr29Pr7mxYsvDz2u/p7GIeHpIpdwA0jK2oauUkm2/u+70qTzZwliL6/siLyITW6Xrj+bK2Fqmtg0ZhUoU5klg76F57qSBz9c15ZOW1Yln1/lkVVw3vMdq6++XgjeHahOxWPOnVlFPiA906M7lhzqzY06km+/X/JVobja3GPWeP8EoLBWZjKTJjQviB1qhUtltP4hyyfKq3mySSjx39mWvJi297z191nPZhXvD0jt9WBq8GG8W+rJ5nY+HyqWq2UrVzwQ20xhTnHPBCVdKAoBQCgFAKA3nscuIMnqxrI1rzZwbvhyxUT9VDQLZFyMGgORe0DsLDbJ9qh1BO8TvI8jZHbGYyd8gkHBztXCpi5c9GyvHtTXU4pJtLhsvhhVFCqMKuwr6SEFCKjHo/P777L7ZW2vMn2yOn4yeHXa3YGVeCSF13wXUFoc4/Vt/3Vm6+GGpmn4ZZmLh+hSxtbgsbk3EkN3KTIzRsTGC3KMxNlWUDA8+dSQ0Kday+SOzxGUbXtXynSewXH3vLcmYKJ4pGilC8ta8mA6BlIPzrOlFxbTNaMlKKkvU2WuToUAoBQCgFAKAUAoBQCgFAKAUAoBQHlcOApyQBy3258hQHFuzIxbqPJ5R9JX2ra0n7JHzuuX/AJ5EtVgqCgAoC4yHzP1NeKKXodbpe41nGMnHlk4+lNq9jzc+shpCdySfmenKm1ewy32yiuQcgkHz6/WvdqxjATaeUyveHfc789zv8fOvNqfoNz9ywThsgNq07Eas4+WdqLa3wevclzkrXqORQCvQK8AoABRnuDo3C7PRCi5xgb/E1h22bptn0lFfl1qJJVCWBQHOfa64DWAc/dG4bXn3NQT7vV0zq5Z61LRjzFkg1O7ypbe8EbW8fMlsiAjBAI2O4zuOR+NeNJ9nqbXTK0PCNXjP7OvEnV/BOVSeHmWQbCZAN9SZ39DWZrq0mpepteG2ycXD0XqdpjbIzVA0y6gFAKAUAoBQCgFAKAUAoBQCgFAUNAcp9pTSXV6lm5C20caXBA1BpWJZcZB2CnB+YNWNNUrJ4ZV1d7qryuzGsbNIUEaAhVzzJJ3OSSTzOTWxCChHajAsslZLdLsyK6IxQCgFAKAx769SFC8jaVH1J6BR+InyFc2TVa3SJK6pWS2xRiW11eTFe44dOVb3XkxGuOhOdwKovXr0Rox8Lf70iasuxHEJyBdTRW8efEtvqaQj8okPu/EDNV56yyXHRbr0FMHnv7kpxj2dRju34f3dvLGpQ5UssqHciXB1M2d9fPc1DXbKuW5Fi2mNsdsiHufZ7ePGZmlUXSSq0Uau4hES+9GfNm3Oojau56icpbiOGlrjW4JfmWnhPEXOhLMI355ZE7seo0ks3wwKty1/HCKMPC3n5pcGRF2Y4meaWi+veSNn1xpFR/Hz9kSf9rrz+JmSOxd+ec9qP/TlP89dcvXWeyOl4ZV7s9IOw12T95eRqP8Ay4N/q7Efyrx6206Xh1P1Mm37ByIysL6VipBw8cRUgHkQFB/nUfxVr4bJfgqE8qJu2KgLRfQCgMXiNhHPG0cqLIjDDKwyCKA5He20nDpXgmWZ4B4oJwjyDuj+CVlB0sp2yeYxWhptWorbMytZoZSlvqX3Rlwyq6hkIZWGQQcgg9Qa0YyUllGRKLi8NYZIW/CpGGojQuCctsNvLzqOV8IvHbJ4aeclnpEJxWyMqeBikqeKKQHDI45EHyPI/GvL6lZHHqNNe6p59PU2Lsd25nkuI7O9hCStGXWRGDKwQeIuPwk7nyrHsqlW8SPoKroWrMDfbW7SQZjdXHmrBh9RUZKe2aArQCgFAKAUAoBQCgFAKAUAoDzuJQiszHCqCxPkBuTQHHjx1eJ3Ju0wIolaCJR75VmBaST8udI0r0HxrR0FfO/Jk+J28KvH1yZtaJkCgFAKAV6DCv8AiAjKoqtLNJtHEgy7nz/So6sdhUF18alz2WdPpp3S469zbeyHYkxuLq+0yXP4FG8cA8oweb+b86x7LJWPLN+mmFUdsf1N3AqMlK0AoBQCgFAKAUAoBQGLZ30chdY2DGNtDjqrAZwfkRQGVQCgLWXNAco7TcGHDblWjGLS6fGOkNy24x5I/wDI/Grmju2y2Ppmfr9Opw3rtf0JPh/EMZSRjpO+TlsEDAyOo9B5Cr1tOfmh2ZlN2Plm+DKvrdJB4Sq4wzYXmCPeYjYMeYQVFXOUHzyS2wjNfLwarx3gyzgqxZHXIV18LgHmPgRzBqa2qN0ee/chp1E6JPH6EBNZrbd41pIbd448Zid0ZnQDGuPTobLEfWqVtNfS9DSp1FvEn039MI37gntSjCovEIZbaQABpCuqEt56lyUB57jaqcoSj2i/GyE/wvJ0O3nV1DIQysAQwOQQeRBHMVydnpQCgFAKAUAoBQCgFAKAUBQigNF7a9iUZWurJBFdxjUAnhWZRuY5FGxyOR6Gu65uEso4srjZHbJGr8L4gs8ayJnB2IOxVhsykeYNblVisipI+auqlVNxkZddkQr0DFAYl/dFSkcamSeU6Yox+JupJ/Cg5k1BfdGpc9lnTaZ3yx6G99juyS2imSRhLdSD72XH/wAcY/DGOg68zWLKcpvMuz6KEIwW2PRtArk6FAKAUAoBQCgFAKAUAoDlq8WPDuKTyyA/ZrplErAfupV8KO36CCAT0qxbTiKnHoqUahOUoS7T4+x1BGzVctl1AKAi+0fBUvLaW3k92RcZHNWG6uPUMAflQHK+EXDkPFMMTwOYpR+peTj0ZcH51taa3zIfVHzuso8qzjpk3w++MZ3Gpd/D6nG49dq7tq39cEVVzg+eV7EtKUlUse7JwCSdsAfhPVUGw6kmqiUq3zkuScLFnj/f7GucStDkqQCy7jDEAnGR4l3xg+VW+Jxyv8FNZrnt/wCTANq+BiOHxDEoYsxI5e9jxbeYrnY/b7nfmRT7f0xwe/Cb664aD9lImtgdX2eTJdF/EIHz8SFO3wqnfo8cwf5GhpvEM/LYsfU6ZwLtFb3i6oJVcj3l5Ovo6HdTVDGDUTzySwoBQCgFAKA09+0kyiW5cwi1ikuIjFhu/JgZk1I2dLOzpshAGlgdW24F0/blUYI1vMHBcSLmI90I3hQsTrww/wARGRpycZ22oDwHbrXMsUUDgi5WGTvCikIRL4wurI/ckjPQg0BantGjKsy28zaS+rSYjhI0SQvnXgjTINhvkEUBSHttICxkhbAkmjWNNBZ9NwkCHWXAU5fcEfPbcDLh7cxtpPcTBfCsjHu8RSOzqkbePLEtGRlcgal6UBiyduxhHaGSFApkkV9BcxNC0sbJoYjcqRg75FAanx220RTcQtm7lHlxJbSx6vv86S8bqwADDB6j4b1JDUzoXB1V4ZDX3Rrk8fUg7LtWMMZlwFUtlOuOmCedWaPEnJ4mv0O/F/8ApVaWpW6ebazhqX19UTvCbLiN5GkkFtFDFJgrJPJk6DyYRqMnbfBIzXUtfJ9IxoeGRT+aWTYIfZZCR97c3Ts28hEmhXbphQPAAeQHzzVN2zeeezQVNax8q4Jvsp2MismaTXJPMw097LgsIxyRcbKPPzrmUnLtnUYRjxFYNnFeHQoBQCgFAKAUAoBQCgFAKA5x2xtleaVGGVcYYeYI3rY0y3UqL6Pn9Y3DUOUeyGseK31iFMMxuoEGDBKBr7sdI5Rg6gOQbNVrdC4rMHku0eIqbUbFhnT+BcXiu4UmhYMjjPqD1Vh0YHYiqBpkjQFDQGmds+yLTP8AarQhLlVwyn3J0H/TfybybpUlVkq5ZiRXUxtjtkada8SV20MDFMBlopBpdfrsw9RWvVqIWLvkwLtLZU+Vle5I287ISVOMjB5Hb51LKKkuSGM5Q5RL8FC48LASMMYPPIYEEZ20Fcg1Wv3Z5/D/AL/qLem244fP1/3owOI2hRzyIPiyvIauQ9KmqsUoor21OMjCqYhMK84cHYSIzRTL7k0ezqfX8y+anY1Bbp4WLks6fVTpl3lexs/Ae3hVkg4gojdiFWdMmGQnYZ6xMdtjtk7Gsi2mVb5N2nU13L5Xz7G/5qInFAKAUBD3HZm1eR5HgRmcMGzkqda6WOjOnUV2LYyR1oC2PsxaqoUQjAVl3Lk4dkdssWyxLRIck58IoC1uytplj3K5d1djl/eUsVxv4Rl3OkbHU225oCy37JWaAqsCgMGUjU5yGUIw3blpRR6ADFAew7M2uov3Iyzazu/va1fIGrA8aK23UUBZJ2XtiQwiCuoYKwLbF9W+M4YgyMQTnGo4xQEFxi14dwq0TvYtY2jVRlnlkaPu9IUnG6ZGOQHLFMDKXZo8kM12GWTXa2oOYrZSGOeZkmkOS7Enlnarteh3x+fgqR8aekujOlZx3/gwm4ZBZo8tw2tSCuNPMN0xnc4rqvRVabM5vJY8Q/6h1HicVRVBQWU3zl8f0PSx4bxNIv8Aw+K/jiOCmqaIrg8tMbZwuDtuKqTdf7qZxWrf32vyyda7DRXi2iftBg05LE+7kLnwhtOxbHPFRkxsFAKAUAoBQCgFAKAUAoBQCgFAc77TyBrl8dMD5itrSrFSPnda83Noi6slQjoons5vtVmCHzmWEEhJ1/ENPISdQ3nVDU6VNbomlpNbKL2T69zq3Z7jcN5As0DalbmPxKw5o4/CwPSss2ySzQCgIzjfZ62vFC3MKSgciw8Q+DDcfI0BqvGvZ3YRQyyx2rSOkbMsYmmUMVGQBhtjXuWebV7Gj9h5W7kyaz4pGKrqZmhHLuizb5HrWro47q2pPJh6+W25bVg2+TipMWjSASMM3mOf1O30qVUYnuyQPUt17cEdU5WFAQ3bBv8ACSg8m0qx56VZgC2PMA5qvrHillvQLN6O1WcelEUEsAqjJ5nA5msU+iPegFAKApmgKOwAydhQHNu0Xa+W4neCwmCRR6Q9wgVy0rHHdRlgUGNsnfn0qeqnenJ8JFa+/wAtqEVmTZCXnCnkldrueaWZSFDq5j7sADAj7ohRzyT1zVzT6aqcM9lDU6y6E8cLH8zIjuOIJpKcQm04OgSxRMrAbbtpBfHU5zXC0lcm1GXJJ8fbGKlOHD9T0bt1erMis0DpHgziOJgzMR4IVyx8bc8DkASdhVWyrZPanllyrUKyG9ravqQV/wAWuLu9WS4RpXiUtHa26953Abm8rci+P/ypa1GmalPn6ENrlqK3Gvhe7/sS0HDeJ3BJt7dIo9QUNc5V/wBT6Oq9MVJPXSz8q4IavDI4zN8/QmrH2aySKRf3byqc5jhVYkI8mONR+oqtO+yaxJl2vTVVvMUdBtbZY0VEAVEUKoHIKBgAfKoSc9qAUAoBQCgFAKAUAoBQCgFAKAUBzHi376T+I1vU/s0fMX/tJfcxakIRXoIy84TqZ3hmlt3kGmQxMVEi/rHLOPxc6qXaSFjz0XaNdZUtva+pcz31tERZ3kx0jKRS6JQT+XW41YPxqCzQ4jmDLVHiTclGa/M6b2S7QJe26yDZ/dkQ7Mkq++pHx/lis9rDwzVTTWUTYNeHoIoDSu0XYBZJWuLST7NO3vjGqGU+ckfn+ob1JXbKt5iRW0wtWJI0+/lubT/nbWRRnHewAzRn1OPEvzFX69cnxNGXb4ZJfgefuethfxTrqhkVx+k5x8RzFXYWRn+FmfZVOt4ksGTXRGQvbI/4OY8iACD5MGGk/AGq+r/ZPJb0OfPjg7XZ50JqOo6VyR1OBkisU+iPegFAKA597S+0l3C8dtZBVlkjkl71sHCxkAqqkEFiSK7hXKbwiOyyNazLroyzxSG+4Pqk+/72EK8aOsbtMBlowSRpfKnb0rgkOYcC4sVEcSK0kJcxgGMpJFjpIVGh8HY4wavaa+SxBrKMzV6WHNieGjbY49wqqSSdlUZJPoK0ZyjXHL4RkwhO2WI8sumhZCFcMpAyFYnYHIB05wDz6Zrip1TblFckt3nQioTfHsa61p31z3NgM3MrYmkGWWBNtch/CshG3mdqp6iyEJPZ+J+pf0lVtkUrfwLpe/3/AKnYuz3Bre0j7q3VVxjURjWzfmkPMsfM1nmqSuKArQCgFAKAUAoBQCgFAKAUAoBQCgFAKA5jxX99J/Ea3qf2aPmL/wBpL7mLUhCKAUAr0ERxXgSyN3sbNFcDBWRWYbjqyg+Lbaqt2ljY8rsu6bWzqxF8xNp7Idq7o3/2S8eOQSwmSNo49GGQ+JTucjG+fSsy6l1Pa2bGm1Cvi5JYOiioSwUNAcy7Qdtb1rmVLBYO6t20MZMkzSAAsike6BnGfOpqtPOxNx9Ctfqq6Woy9S1Z+FcTKiRTZXx8I2MMwcdEb3ZRnpvmo2pQfKwybdCyPuiHieS3ne0uye9Vj3LldInixkMDyLDkQPKtPS6nf8snyY+t0ez561x6lO0do0ttIkfv4DJ08aEMvP1FT6iDnW4oq6WxV2xk+jofZXtpbXiqqvonAw8EmEkDDn4T7w9RmsTDPpU01lGzA14CtAKA5z7TbaRLi2uwjNDHHLHMUBZkDlSHKjfQCu5HKp9Naq7FJ9FbV0u2pxXZqk/C0my8TqI51HegKrpJpOUkXosinkwrQnpoWtTizLq1llEXXJdErBCqDCKFBJJA23PM/GrUIKCxHgoznKbzJ5ZeZihDKSCM4IOCNj16bf1qO5R2/Ms/Yl0+7f8ALJR+rLIVI3LOxOCS51N8z6V7VVGuOInl907ZZl9uDCtuD3arKkDSrazO0zLCmh228SiY48J8l8RrNshSrMt8eyNiq291JKPKXbJb2Q20aXV/gFJMxYXcgw4OmTJ3Zi2rJPlVe5KM8Is6eTlWm3z6nUgajJitAKAUAoBQCgFAKAUAoBQCgFAKAUAoDmfGkxPID+Y1u0PNaPmdQmrZfcw6lIBQCgFAKAj+K8MEul1Zo5o945VJDKeeNua55ioL6I2x+voWdPqZUvjr1JLh/a/iEU9ubuS3MMkgikCIV0ahhX1k75bH1rMt0s647mbNGthdNwSN87Y8QW3sbmVydKwv7pwckYAU9Dkjeq5bOYdnrPubaJDjOgFj5u27E+ZJNbtEVGtJHzOpsc7W2e/ErBJ00SDIyCCNmVhyZTzBFdWVRsWJI5qunU90WYUtjdPJb97c9/FA7OpkX70ZXTo1DZl671ThonCxST4L9niCsqcGuWS9aBlkZxjhyTDxr4ttEgHjRs4yCBq6g5BGNJ86p6mtzknjj+5e0lqri+eV9eMG9+zLjb3Fr3c7ZuLdjDKTzbT7sn/cuDWTKLi8M3Yz3pSXqbhXh0KAtdAQcjORQHFeKdzbX/2ayE+gSMs0TITFGXGsSRSdBnbQfParmkss3KK5Rn66qpwc3wzKM5yCQVQZDah12C4OfX/eK0d7bTxhc5/sZPlxUWs5fGP55/Po9xIM46/A425jPIkeXSu1OLe3PJH5clHc1wXEV19DgvllkZo2MkmYTmPxbKcFdhyOxxvVZ6Op+hbjr7l6mp9pBFIAY5SJXkELTrIyrGXbJaYqfdBJIHLPlVXUQqjWtvLRe0tl8rXv4T5/+Hd+EkdzGBIJcKq95kHUQMFsjzqgahl0AoBQCgFAKAUAoBQCgFAUNAaB237S3C3cdnav3REffSyaVfwklUQKeRJGTnpyqairzZYK+pvVEN2M+hKeznjk93byNcaWaOeSISINKyKh94L03yPlUcliTSJoS3RTNsrk6FAc57R/8zJ8a3NN+yR83rP20iNqYrCgFAKAUAoDzuIFkUo6hlYYIPIivJRUlhnUJuElKPZMezyUXFvdWFz96IXMYDnJa2cao8nmcA4z6VhWw2TcT6amzzK4y91/P1ITtn2fPCU+0WpBtMxq8Dliysx0643OcDcZBqSjUSrePQh1OkhcsvhnsD/v41tJ5WT55rDwVoeCgFARl7wsmUXEErQXC4w6k6WC8hIucMKrX6WNnPTLum1sqvlfKNw7B9spruaW2uY41eJVIkRiBLnqsbb42zkEisicHCWGbtc1OO5G9A1ydmDxtJmt5RbMqzGNhGzchJg6SfTNAcp4Xw2awDScQtJ5deO8kSTvgZM47xivixjAxpwKmjPC+V4Ks68yzKO7+xJxRxzkPZurI42jaT7xXX318Q9RgE551bp1MoL5+V7lK/SRm/8Ax/K/ZmMBz5jDZK8sSAaSWXo2NquQjXJ+ZEoTnbCLql0XGpSExRCANGkkBco+WLq6kAKWz4kYFtWqqdtU1OLjlo0KL63XNTwm/oQMFpFEkkRiu0uA8gjaBY2SaFm1KshcFPCS25wapyqsjNxiuy/C6myuMpvo6B7K57KKNrW3eQT5MsiTjRJk8yFHhKjGPBtVaUXF4awXIyjJZizoArw9K0AoBQCgKZoCtAKAUBQmgILtj2iWxtjLpDuWVI0LadTuwUDPkM5OAdhXqWXg8bwsnNI7a4kkeW6uJTKznT3MsiIsfRAoIG3wrTq0UcfOY93iMnJOrou+xJFHKVyGZWLSMxdycHBZycnFWFVCuL2opu+dtic36m9+y5SOFWepQp7oHA6gk4Y+pG5+NYZ9KbZQCgOb9oGzcSY/NW5plitHzWrebpEfUxXFAKAUAoBQFGo2l2Cz2cT9/wAVkmhDGEWoRpMEKzaxpwSPFjesbVWRnZmJ9FoqpV1Yl7le0faKbiXf2yBYbVJGhlYgPLJpO4UHaMZHPc0o0/m8+h5qtYqOF20IYgihV5KAB8BWwkksIwJNyeWX10cnilyDI0YzqVVY+WH1Y/8Aqa5UucHTi1FSLP2jFt97HuSB4l3I2IG+53H1rzfH3OvKnnpll1xCJVfU6eAeIZXIPQEE8z5GubJx2vLO6q7N0WkRFxxiNXimjwWspY5GXKoXjkXkhBxgg+7y8NUblGVW2H7po6bdC5yn+9nr6dlfaF2t4jdCFrZJLSOPLuVmXqRoMhGMYH4Tkb9aqOmaWWXlqa28J5ZM3ntDubpRDbPbRltKtKsmqVRjxsqFQMnfGOVdxocmkmjmep2Jtxf6HtH29urFEW77m4GAoKkpM+/vEHwnbny3pdp/KWWzzT6tXPCTPbtpd8LmjmlhkQXYQsDGzLqdceF8eCRsbYOahjKUeV0TzjGXD7LZOId9GraVZmCFZgdLaAOTDk+22eY+VacaZJqVb4fODFnqIyi4Wr5lxkx45uQbSCQTgHlg4wcjmeY51Yha3JxksFe2iMYKcJZT/U9sVKVzzlkwVGG8Rxt5Dc74IXOMfOuLXPGIdktShnNnKXoY8ksUN5aXMi6I452BfvMlFdNIDsw8UZbcjpkVm6mmxRUpPJr6O+uUnCCxwdX4PxaG6iEtvIskZzhlO2QcEehqkaJnUBTNAVoBQHP5/aK5kkEFm8scbtGWMioxdDhsIQfDnqTU0KJzWYor2aqquW2TwzGHbbiBOfs1qF/KZXLY9WC4z8qmWhtx6ED8SpTJLhvtFi1iO8ja0diArMQ0LE+Uo2B9GxVeyqdb+ZFqq+u1fIzZ+K8Zhto+8lcKvTqWJ5BQPeJ9Khckuy3TRZdLbWsv/e2aPxzt5MhACJbBgWRZQ8s7KOogj3UH9VeJzl+FFuVWjo/az3P/ANeF+pqdxc317LFLcaU7oOYyyL+PbBQE748+VXaNLfndnH3RnarxLwtxcPKk/tPH/BkNeTRbyxh1HN4s5HqVP+lW3fdVzZHK91/gox0Hh+re3S2uEvSNmOftIy9STRHSco6lcj1GD8DvVqM42RzF8MyLqLdLbsujiS5x/j3Np9mHGS8BtJcCe0Cxn9cWPu5R6EbH1BrCnBwe1n0VVisipL1N4rk7FActvXzI5PVjX0FaxFI+WteZt/U8a6IxQHnNOqDLsqjzYgcufOvHKMe2dRhKbxFZMPh/GoJyVikBI3wcrkHqM41D1FRwvrm8JktmmtrWZIkD59KlyiFHg17GAWMiYXmdS4Hx3rlzivU6Vc28YZHXHaGAwTSROsvdoSVB8+WfT1qGWog4ScXnBYhpLVZFTWMs2vgPFk4Rwyyjl1zyyrmOOMAklxr0rnACKGxk1jKOXhH0MppLczXeFQODNLKoWSeZ5mUHIXV7q56kDGT51s6Wp1ww+z5/W3q6zMekZ9WCmKAjZrFzM7rIoWRER1KkthdW6sGGDhz0NRuD3ZTJo2R2KLXTIQdlXXSgdSpjkRnKE4UrGoABY4bSh3GwxyxVf4ZotvWJ5eDNTs4e+MjSBl1htJToH1aeePTlv1rt6bMst8Eb1nyYSw/ueNv2cdANMgADBQWTUpkEZVgRryBocaeWCPlUMYJTcM8/YsTnKVat28dcPnvOT07I8OsI7uSC/gJDyRrbvIrGNm04Ops6fE3IHaqV8HGbXoaOmtVlaecs6nx7sHY3YXvYFUqAFaP7tgByGVxkehqEnOWdsOz0HDpo4EupGaUa0S5RJIM6sBTJzjyds4wM71JGyS+v35I5VRl9Ptwe8EMNwksEkTRsCplhbwlGx4SuOnkwrRpVN0Wsd9mPfLUUSTb66ZJtGUA0LkKAAg22/py/p61YcXHDj0uMFWM1LKn2+clioV2dtSrl9Tqp3znfbSVAJGMchUcoOW6E+sdksLFFRsr/ABN42+mP+QtzGiquschj15bjHxH1qRWVwilkjlVbOTltx2e80IZSpyAdtiVPyI3FStZ4IIyw8oxL1kTV3oDRvjYhm3A3yDsFAGc7cjUFjjD8fK/UsVKc8bHiSz9DF7C9rY7WdzHGO5urlEbcII8KVDjozH3mHILjrWTbiTcorCN2jMYxhJ5lg6FP7RrFXlRZe87mJpXZAWTC/hD8i5OwHnUROazxj2g30kai1szC+7O0pVxo5qEwRkkZz5VP8PZ7Fd6ulcbjc+wXHXvbKK4kUK7Bg2ORZSQSB0BxyqAsElxfjMFqhkuJVjQY3Y+ewAHMnPlQHJOFTrJNePGdUL3TvG2CNQYAtgHybatXQ52MxPEseYsexJ1eM08rqNGRlkAZCDqDbgjrmuJ7dr3dElKsdiVf4nwiE4dYSOscguZ4whPcDIkKRnljvAcelZdOjVq8xvCfS+h9R4h4o9F/+KrnGN8veXqvsiWsbIRajqeSRzmSVzqkc9Cx+GwA2FaVNMa1hHzN+pldLMv0M63tnkzoXIX3m5Ko6lm5DHM9a8t1EId9ntOmnZ0sL3PK5iQ7AiQZDatJA25BQTnGdyTzqOEbLHus4Xov8ktjqqjtr5b7f9kRN4n2d++TZGIEq9N+UgHQjrUVsfh5+bDp/iX9zW0Vn/cqPg7nmcVmuT747i36/Q9eJz/Z3hvELK0Mid4y75tmYd6rD8S6d/SvdbWpQ3rsz/DrHC3y30/T6nZLa5WRVdGDIwDKynIIPIg+VZRtntQHK7n32/iNfQw6PlZ/iZ510cCvAeHYy2sru6uPt3dtNE+iGCbGkRAA94qnZ2Zs7+WKxNTNyseT6PR1xhUnH1XJ0Ti3ZWzutJnt4pCq6VJXBVfJSOQ+FQFoih7NOHdYCR5GSUj6aq9yzzC9jNXsNw5WRxZ24MY8J0DbHU9CfU15g6yc1TF5PdXMmlg7yW8YUAKLeNtIxjmSQTmtLRUpwcn68GP4jqGrFGPpyX8O4LHCwZTIxVdCd45fu4/yJn3RVmrS11vKKd+ssuWJdElVgqivAKAUAr0CvAUxTCBj8StVlidH3UqeXMEbgjyIIzXFsVKDTJKZuFilHs2fsj2zjHDrOW+lSN5vu1LH94VJUP8ApyACc8s1gH1R6+0vs0buBZYkV57c60BAxJGR95CfRhy9QK9i8NM5lHcsGj9nYoDGJbdNAkG+c6vDtpOTnY5GK2tPGvbugsZPndVK3dssecEm7gDJOAOZPSp28csrJbngxDcYJMrAK2FVDjGd9gebEjfA28s1ArO9749Cy6sbfL77b/t+RfDKTgrG2nA0knHvHxeA+7jAJ89q6glu3Rj+ZzZJqOyU+svHf8y7uiu4yxyefkxySfPHTyrlwcMyj8zZ75isxCfypeuCpdWHdvpyy+JM52PMeo51Jui/ll37EajKL3x6T7MWXgdu3dgxKViBCL+EZxnK8jy61y9PW8ZXR0tTas89mKvZiEO0oVu7aRQy6sJ3mNSAIB4lGM77CqjqpV6jh5fJeV98tM5ZSXX1JoGtEyiOt+GyRgxxXdzHCWL90j4AYnJKuPEoyeQOKpPQwbzk0F4lYoJY5LbfgiCUzSs9xLkaZJjrZVAwApPL41JVpYQeeyO7W2WrHRKVYKYoCP48fuH6ZAHyJANVda2tPLH0/qbHgEU/Eas+mX+aTJG0t2dljjGWIwo6YHU+SjqalssjVAz4QnqbX9W22bvw/srAiDvF7x9OGJLYJ6lVz4flWRLUWSbeTdhpaopLaj04zcW8EXcuNKSKyhUXO2N+Ww5jc9a5hXOx/LyzuyyFcfm4RoQHxx01EE46aiNs4rcr3bVu7Pm7djm9nR43kYaNweRU/wBK5uipVyT9mTaG2VWqrnHtSj/U8uGyf4dGbf7sEjzAG4+gqPTSzRGUvYn8UrUPELoR9JvH6m5eyeBl4bCWPhkLyxr+SKRiyRj0ANYz5ZtpYXJuVeHppXFezMutmjAZSc4zvWpTrIbUpdmJf4fZubhyjX5oWQ4YEH1GKuQnGaymULK5QeJIsrs4MPiHDIZxiWNXxyJG4+DDcVFOqE/xIlqvsr/CynD7ufhxEls0ksI/e2zsXJXq0LNurgdM4OKpajSJLdA09Lr25bbPXpm7WvtI4c+nM5jLY2ljkjwT0YsuB9az2muzUUk+mTnHYO/tZkTcyROFweZZTpwR8t68PTk3Zpx9mjQLoaId06EYKSJs4I887/OtvTSUq1g+c1kJRue71JSrBVJvhXC0eNHfPvnVv+DkB8S2BVK6+UZtL2/mX6NPGcFJ+/P2/wDp4zcHxvrAG5IA1FQcaeuW94DpXsdT6YOZaX1z/voe0nCUyQCRzC+p1BBn01BjXK1EsJv/AH/eDqWmjlr/AH2/rk8RwcZx3owSoBxnJIJOcHbAGa6+K4/Cc/CJPG4pHwfKhhJhSeZXHhwx1Yzn8J6V69TiTWDlaXMVLPBRuDnSWDg7DSMbnIU4xnY+IedFqk3jA+FeM5PQ8FwQDIBnSBtvk6tsA/pJ5158VldHXweO5EPirnpyU+ma3c9l8oUMjSRRxziGIgeBpRk4bmfFuKz/AIJLLz6dGmvEXLbHGOVyZlt2tu7l7VILoxlLIGZVVSBODpKyqwzyA26VTopdk9hoanUeTX5naLeycMscLRzKo0yNpIIIYHcnb9RNaWljKMXGXozI10oSmpw9Ubo/CUcAKNOB42Y75ABZWQ4w2SMYOMVF8Q1nes/77nfw64cOPr/wYlxwrRGWyMK2kDAwRkgFTnP4T0qaFylJRS9CGdDjFzz64+/JGtECc75+NSyrTluIY2uMdqS/QujjAGBXUYqKwjyc3N5Y0DOcDPn1r3Czk53PGM8FGlAYKeZzjn05/CvHJJpHqhJptehcCcBSfCpZgPIvzJ8zjb4VHClRsc/cmnqHKqNeOF/MrUpXFAKAUAoDG4jbd5E6fmUgfHp/Oor6/MrlD3Rc8O1Xwurru9Ivn7dMkuw3HkQlpNgwCPsCUlTIOeuCMcs1nTUr4qa76a+ps3Vx0WpnU/wyalB+8Wbhc9q7dQcMXIGwUHBPkGIxn51CtPY3jAeqqS/EahxXiTXD63IAGyqDkKOpz1J8609PplUs+pjarVSveEuEYtWSpgj+NXGmMqu7yHQoHPJ5n5Cquss217Y9y4Rr+CaZWalWz/BX88n9ul+bMmOBVjCH3VTSf4QN/wCWanjBQrUfRIz775X3yu9ZSb/Vm6ey5WHC7TVn934c89GTo/8Abivn10fTM2uvTwpQHhc2iyDDqGHrXUZOPRxOuM1iSIC+7JKTmNivodxVyvXNfiRn2+GxlzB4NfueBzo2NBb1XcVdhqa5LOcGfPR3ReNuSxOCznlE39K9eoq/iRz8Jc/3TGuuHvukkZIPMFcg11urmu0cbLK36pnlwq/4hYR93bxpcQKSUjk1pIi89CuAQQOmRtWdbpecweTXo1yaSsi0/cwOz3D5kjZpkYSyyySvnc5dsjJ+GBVvSpQrw3yUNbPzbcxXGCT+zv8Alb6GrG+PuVNkvY9o2mUYHeAeW/r/AHP1rhqtvLwdp2LhZKrLOMYMg0jA57DyH0FebauuD1TtXuU1Tb/vN/j0Or+pJr3bV9ButznktlmlzlmfOSd88yMZ+m1eqFfpg8crM85C3EhAUM+AMAb4xgj+hP1r1115zgbrMY5MqC2uX90SYJBPMbjGD/IfSopSoj3gljXqJcJMzTwa8O5Jz6t/vzP1qLz9OuCb4XUvkx37NXAHuD5GpVq6n6kfwFy9DDbhkw5xv9KkV1b9SF6e1dxZjjh5Vie6IY8zpwT8TjeidecrB442Yw8lotio90gYA5YG2fIc9+deVwhDO1/zPbbJ2Ycl0sdGSl3MSuHcsNlwSSAen8q98qpLlHissk+Gy2aSTGly+BvpOef+yfrXqjDO5CTnjbI84YGc4VST6CupSjFZbOY1yk8RRnDgNx/lmofiav4ib4S7+ExZrCVDho2HyNSRthLpkcqbI9xMLxFypVlC43IGG/h6jGa44lYn7HabjU4rnd/LB61OVxQCgFAK8AoBXoNX44sIuGNyDo7pTFpzqMuo69GP+pjRjriqdkYKfK9OPuaNVls6oqMuU8c+i/wYnGbQhrsBm0JAZkXfaWYEMc9caScdC5rycfml7Yyvuz2qaxBtLOcP7Ix7vhUqd2O6jbW0jrCGcxjTD+bGdRO/lmo5VySWV36fkSxthJvl8YWeM9/7+QjmATuw7M0gsu7yGDOFbx4HTGN/LG9dZ42/Y8azLc1wtxndm9AunAAYkSEvhldTr92ZTkat/Cw6CuqFHzOiPUSn5PeFxlZ4ZMdqnZbOcrnPdkDH6tv9am1LxUyto0nfHJ2HhMAjgiQDASNFA+CgVhn0hmUBSgK0BQ0BSh4K8Z6WmuyNvkpTAkwKHZXFDhih0hTB6KHhayA8wPoK9I2UEYHID6CvDw9FrwliXCvDoGgKV6ctltMHLZZIgIwQD8RXqbT4PLOjHh4fGj61QBsYyPKunOUuGzxVQjykZDRg8wD8RmuVwuD3Cb5KxxgcgB8Bij5CSyelcIlLTXSOZHk0Snmo+gr1N+5HNLPRiz8Jhbcxr9KkV9iXZHPT1fwkZNweHP7sfU/3qxC+x+pUlpqvYs/ZEP5B9T/eunfZ7nPw1XsP2RD+QfU/3p59nuPhqvYfsiH8g+p/vXSun7j4ar2KHhEP5B9T/evfOn7nvw1XsRfFbJEHhXHzP96mrsk+2V76YRxhEdNCuOQ6V1veUV1FYZi/2/vUknz+RHFcfmVrrOMHiSaZaRv86jy8o7fGTNsowSoIG538z8+deNvLJFFbYm8W9lGkeFRcY6gH+tZFsm8ts2qYRjhJEktRFovoD//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72708" name="AutoShape 4" descr="data:image/jpeg;base64,/9j/4AAQSkZJRgABAQAAAQABAAD/2wCEAAkGBxQSEhUUEhQVFRUWFhcXGBgXGRcYGRoVFxscHBgXGBgcHCggGBomGxYYIjEhJSktLi4uGCAzODMsNygtLisBCgoKDg0OGxAQGzQkICYsLCwvLCwtLCwsNCwsLCwsLCwsLCwsLCwsLCwsLCwsLCwsLCwsLCwsLCwsLCwsLCwsLP/AABEIAJsBRQMBEQACEQEDEQH/xAAbAAEAAQUBAAAAAAAAAAAAAAAABQECBAYHA//EAEIQAAIBAwIDBQUFBgQEBwAAAAECAwAEERIhBTFBBhMiUWEHMnGBkRQjQlJiFTNyobHRJFPB8BY0Q4IlY4Oio7Lh/8QAGwEBAAMBAQEBAAAAAAAAAAAAAAMEBQIBBgf/xAA2EQACAgEEAAQEAwgBBQEAAAAAAQIDEQQSITEFE0FRFCJhcTKBkTNCUqGxwdHw4QYVI2LxJP/aAAwDAQACEQMRAD8A7hmgGaAZoBmgK0AoBQCgFAKAUAoBQCgFAKAUAoBQCgFAKAUB5XFwkalpGVFHNmIUD4k7UBqPbzjk1u1k0DDupZSkjDDAgoTHv0yw51LTGMrEpEOolKNTlHtEe/aG4P48fACtVaSpehhvXXP1PJuNzn/qNXS01fscPV3P948v2nN/mP8AWuvJr9jnz7f4mZtt2lnQYyG/iG/1qKejrlz0TQ190eM5JSx7Wg7Srj1X+1VrNC/3GW6vEk/2iJAdp7f8x+hqD4S32LXx9HuR112uG4SPI6En/Sp4aD+JlWfiS6iiNl7SznkwUeQFWVo6kVZa+59Mx/27cf5p/lXXw1XsR/GXfxD9u3H+a38qfDVew+Mu/iKjj1x/mGnwtXsPjLv4j1/4kuPzj6CufhKvY7+Ou9x/xLcfnH0FPhKvYfH3+4/4luPzj6CnwlXsPj7/AHM207WPqAkVSOpGxHrUNmhjjMSevxKecSXBt0MoYAqcg7gisxxaeGbEZKSyjWO2XGZbVk0MAJ43hiyM4vDgwn1BBfb9AodEG3Gb3urx1eXVG0kcTOLfuC6zLGo2bvc4JzqUDn6UBjx9uLh5JcEIFEqFWX91KhtUct5qjyynyIx0oDP4hxK6SdLeO6kuMGUsYEthIukRELL3jqhx3hPhwcMu3WgN/VthQF9AKAUAoBQCgFAKAUAoBQCgFAKAUAoBQCgNB9saBrW3VxmM3cIcH3SpDYDemcV3Wk5LJxa2oNrs53wOyuJolhnkkjt7eZu5hGBkq5YMx5lRnAq5p9Ll7pej4M/Va3bFQjzlcm1VpmKKAUBc0ZHMEfEEUUk/U6cZLtFpGOdE89HjTXDKgeX+x50yeYyFUnYbn0o2l2epZ4QdSDggg+RGD9DRNPoNNdlK9PBXgFAKAUAoBQG+dknzbjrgkVj6ziw+g8PeaiWntkfTrVW0sGXIBww5MM8iPOqpdI254JaR95N9nh1EMzsI11N+I5ONySM0PYxcmkvU4/d+0CUzPJHBbKHLZBjBZlbSG1vzJYIgP8I8qrebLPB9bHwHTqGJN59zOv8Aia3sEUVpZQWyJqZpZIo2UMT4khTHJmHiY4q/p6JXLPSPkPE5x0N0qW8tf35/oSnYGa4PFHEszSE22uYbiJWLARLGnJVADCl9XlNRyQae7zo78cZ4OqBqhLBUGgK0AoBQCgFAKAUAoBQCgFAKAUAoBQCgNW9pvDXuOGXMcQy+jUBjJOghiB5EgbUBo/DZxJDG6nIZFPn03/nW/XJSgmj5a6DjZJP3MmuyMUBfDHqZV/MwH1NeTeItnUVmSRtt1HqYqe8AM0YxJ7ulScmIfLesuLwsr29Pr7mxYsvDz2u/p7GIeHpIpdwA0jK2oauUkm2/u+70qTzZwliL6/siLyITW6Xrj+bK2Fqmtg0ZhUoU5klg76F57qSBz9c15ZOW1Yln1/lkVVw3vMdq6++XgjeHahOxWPOnVlFPiA906M7lhzqzY06km+/X/JVobja3GPWeP8EoLBWZjKTJjQviB1qhUtltP4hyyfKq3mySSjx39mWvJi297z191nPZhXvD0jt9WBq8GG8W+rJ5nY+HyqWq2UrVzwQ20xhTnHPBCVdKAoBQCgFAKA3nscuIMnqxrI1rzZwbvhyxUT9VDQLZFyMGgORe0DsLDbJ9qh1BO8TvI8jZHbGYyd8gkHBztXCpi5c9GyvHtTXU4pJtLhsvhhVFCqMKuwr6SEFCKjHo/P777L7ZW2vMn2yOn4yeHXa3YGVeCSF13wXUFoc4/Vt/3Vm6+GGpmn4ZZmLh+hSxtbgsbk3EkN3KTIzRsTGC3KMxNlWUDA8+dSQ0Kday+SOzxGUbXtXynSewXH3vLcmYKJ4pGilC8ta8mA6BlIPzrOlFxbTNaMlKKkvU2WuToUAoBQCgFAKAUAoBQCgFAKAUAoBQHlcOApyQBy3258hQHFuzIxbqPJ5R9JX2ra0n7JHzuuX/AJ5EtVgqCgAoC4yHzP1NeKKXodbpe41nGMnHlk4+lNq9jzc+shpCdySfmenKm1ewy32yiuQcgkHz6/WvdqxjATaeUyveHfc789zv8fOvNqfoNz9ywThsgNq07Eas4+WdqLa3wevclzkrXqORQCvQK8AoABRnuDo3C7PRCi5xgb/E1h22bptn0lFfl1qJJVCWBQHOfa64DWAc/dG4bXn3NQT7vV0zq5Z61LRjzFkg1O7ypbe8EbW8fMlsiAjBAI2O4zuOR+NeNJ9nqbXTK0PCNXjP7OvEnV/BOVSeHmWQbCZAN9SZ39DWZrq0mpepteG2ycXD0XqdpjbIzVA0y6gFAKAUAoBQCgFAKAUAoBQCgFAUNAcp9pTSXV6lm5C20caXBA1BpWJZcZB2CnB+YNWNNUrJ4ZV1d7qryuzGsbNIUEaAhVzzJJ3OSSTzOTWxCChHajAsslZLdLsyK6IxQCgFAKAx769SFC8jaVH1J6BR+InyFc2TVa3SJK6pWS2xRiW11eTFe44dOVb3XkxGuOhOdwKovXr0Rox8Lf70iasuxHEJyBdTRW8efEtvqaQj8okPu/EDNV56yyXHRbr0FMHnv7kpxj2dRju34f3dvLGpQ5UssqHciXB1M2d9fPc1DXbKuW5Fi2mNsdsiHufZ7ePGZmlUXSSq0Uau4hES+9GfNm3Oojau56icpbiOGlrjW4JfmWnhPEXOhLMI355ZE7seo0ks3wwKty1/HCKMPC3n5pcGRF2Y4meaWi+veSNn1xpFR/Hz9kSf9rrz+JmSOxd+ec9qP/TlP89dcvXWeyOl4ZV7s9IOw12T95eRqP8Ay4N/q7Efyrx6206Xh1P1Mm37ByIysL6VipBw8cRUgHkQFB/nUfxVr4bJfgqE8qJu2KgLRfQCgMXiNhHPG0cqLIjDDKwyCKA5He20nDpXgmWZ4B4oJwjyDuj+CVlB0sp2yeYxWhptWorbMytZoZSlvqX3Rlwyq6hkIZWGQQcgg9Qa0YyUllGRKLi8NYZIW/CpGGojQuCctsNvLzqOV8IvHbJ4aeclnpEJxWyMqeBikqeKKQHDI45EHyPI/GvL6lZHHqNNe6p59PU2Lsd25nkuI7O9hCStGXWRGDKwQeIuPwk7nyrHsqlW8SPoKroWrMDfbW7SQZjdXHmrBh9RUZKe2aArQCgFAKAUAoBQCgFAKAUAoDzuJQiszHCqCxPkBuTQHHjx1eJ3Ju0wIolaCJR75VmBaST8udI0r0HxrR0FfO/Jk+J28KvH1yZtaJkCgFAKAV6DCv8AiAjKoqtLNJtHEgy7nz/So6sdhUF18alz2WdPpp3S469zbeyHYkxuLq+0yXP4FG8cA8oweb+b86x7LJWPLN+mmFUdsf1N3AqMlK0AoBQCgFAKAUAoBQGLZ30chdY2DGNtDjqrAZwfkRQGVQCgLWXNAco7TcGHDblWjGLS6fGOkNy24x5I/wDI/Grmju2y2Ppmfr9Opw3rtf0JPh/EMZSRjpO+TlsEDAyOo9B5Cr1tOfmh2ZlN2Plm+DKvrdJB4Sq4wzYXmCPeYjYMeYQVFXOUHzyS2wjNfLwarx3gyzgqxZHXIV18LgHmPgRzBqa2qN0ee/chp1E6JPH6EBNZrbd41pIbd448Zid0ZnQDGuPTobLEfWqVtNfS9DSp1FvEn039MI37gntSjCovEIZbaQABpCuqEt56lyUB57jaqcoSj2i/GyE/wvJ0O3nV1DIQysAQwOQQeRBHMVydnpQCgFAKAUAoBQCgFAKAUBQigNF7a9iUZWurJBFdxjUAnhWZRuY5FGxyOR6Gu65uEso4srjZHbJGr8L4gs8ayJnB2IOxVhsykeYNblVisipI+auqlVNxkZddkQr0DFAYl/dFSkcamSeU6Yox+JupJ/Cg5k1BfdGpc9lnTaZ3yx6G99juyS2imSRhLdSD72XH/wAcY/DGOg68zWLKcpvMuz6KEIwW2PRtArk6FAKAUAoBQCgFAKAUAoDlq8WPDuKTyyA/ZrplErAfupV8KO36CCAT0qxbTiKnHoqUahOUoS7T4+x1BGzVctl1AKAi+0fBUvLaW3k92RcZHNWG6uPUMAflQHK+EXDkPFMMTwOYpR+peTj0ZcH51taa3zIfVHzuso8qzjpk3w++MZ3Gpd/D6nG49dq7tq39cEVVzg+eV7EtKUlUse7JwCSdsAfhPVUGw6kmqiUq3zkuScLFnj/f7GucStDkqQCy7jDEAnGR4l3xg+VW+Jxyv8FNZrnt/wCTANq+BiOHxDEoYsxI5e9jxbeYrnY/b7nfmRT7f0xwe/Cb664aD9lImtgdX2eTJdF/EIHz8SFO3wqnfo8cwf5GhpvEM/LYsfU6ZwLtFb3i6oJVcj3l5Ovo6HdTVDGDUTzySwoBQCgFAKA09+0kyiW5cwi1ikuIjFhu/JgZk1I2dLOzpshAGlgdW24F0/blUYI1vMHBcSLmI90I3hQsTrww/wARGRpycZ22oDwHbrXMsUUDgi5WGTvCikIRL4wurI/ckjPQg0BantGjKsy28zaS+rSYjhI0SQvnXgjTINhvkEUBSHttICxkhbAkmjWNNBZ9NwkCHWXAU5fcEfPbcDLh7cxtpPcTBfCsjHu8RSOzqkbePLEtGRlcgal6UBiyduxhHaGSFApkkV9BcxNC0sbJoYjcqRg75FAanx220RTcQtm7lHlxJbSx6vv86S8bqwADDB6j4b1JDUzoXB1V4ZDX3Rrk8fUg7LtWMMZlwFUtlOuOmCedWaPEnJ4mv0O/F/8ApVaWpW6ebazhqX19UTvCbLiN5GkkFtFDFJgrJPJk6DyYRqMnbfBIzXUtfJ9IxoeGRT+aWTYIfZZCR97c3Ts28hEmhXbphQPAAeQHzzVN2zeeezQVNax8q4Jvsp2MismaTXJPMw097LgsIxyRcbKPPzrmUnLtnUYRjxFYNnFeHQoBQCgFAKAUAoBQCgFAKA5x2xtleaVGGVcYYeYI3rY0y3UqL6Pn9Y3DUOUeyGseK31iFMMxuoEGDBKBr7sdI5Rg6gOQbNVrdC4rMHku0eIqbUbFhnT+BcXiu4UmhYMjjPqD1Vh0YHYiqBpkjQFDQGmds+yLTP8AarQhLlVwyn3J0H/TfybybpUlVkq5ZiRXUxtjtkada8SV20MDFMBlopBpdfrsw9RWvVqIWLvkwLtLZU+Vle5I287ISVOMjB5Hb51LKKkuSGM5Q5RL8FC48LASMMYPPIYEEZ20Fcg1Wv3Z5/D/AL/qLem244fP1/3owOI2hRzyIPiyvIauQ9KmqsUoor21OMjCqYhMK84cHYSIzRTL7k0ezqfX8y+anY1Bbp4WLks6fVTpl3lexs/Ae3hVkg4gojdiFWdMmGQnYZ6xMdtjtk7Gsi2mVb5N2nU13L5Xz7G/5qInFAKAUBD3HZm1eR5HgRmcMGzkqda6WOjOnUV2LYyR1oC2PsxaqoUQjAVl3Lk4dkdssWyxLRIck58IoC1uytplj3K5d1djl/eUsVxv4Rl3OkbHU225oCy37JWaAqsCgMGUjU5yGUIw3blpRR6ADFAew7M2uov3Iyzazu/va1fIGrA8aK23UUBZJ2XtiQwiCuoYKwLbF9W+M4YgyMQTnGo4xQEFxi14dwq0TvYtY2jVRlnlkaPu9IUnG6ZGOQHLFMDKXZo8kM12GWTXa2oOYrZSGOeZkmkOS7Enlnarteh3x+fgqR8aekujOlZx3/gwm4ZBZo8tw2tSCuNPMN0xnc4rqvRVabM5vJY8Q/6h1HicVRVBQWU3zl8f0PSx4bxNIv8Aw+K/jiOCmqaIrg8tMbZwuDtuKqTdf7qZxWrf32vyyda7DRXi2iftBg05LE+7kLnwhtOxbHPFRkxsFAKAUAoBQCgFAKAUAoBQCgFAc77TyBrl8dMD5itrSrFSPnda83Noi6slQjoons5vtVmCHzmWEEhJ1/ENPISdQ3nVDU6VNbomlpNbKL2T69zq3Z7jcN5As0DalbmPxKw5o4/CwPSss2ySzQCgIzjfZ62vFC3MKSgciw8Q+DDcfI0BqvGvZ3YRQyyx2rSOkbMsYmmUMVGQBhtjXuWebV7Gj9h5W7kyaz4pGKrqZmhHLuizb5HrWro47q2pPJh6+W25bVg2+TipMWjSASMM3mOf1O30qVUYnuyQPUt17cEdU5WFAQ3bBv8ACSg8m0qx56VZgC2PMA5qvrHillvQLN6O1WcelEUEsAqjJ5nA5msU+iPegFAKApmgKOwAydhQHNu0Xa+W4neCwmCRR6Q9wgVy0rHHdRlgUGNsnfn0qeqnenJ8JFa+/wAtqEVmTZCXnCnkldrueaWZSFDq5j7sADAj7ohRzyT1zVzT6aqcM9lDU6y6E8cLH8zIjuOIJpKcQm04OgSxRMrAbbtpBfHU5zXC0lcm1GXJJ8fbGKlOHD9T0bt1erMis0DpHgziOJgzMR4IVyx8bc8DkASdhVWyrZPanllyrUKyG9ravqQV/wAWuLu9WS4RpXiUtHa26953Abm8rci+P/ypa1GmalPn6ENrlqK3Gvhe7/sS0HDeJ3BJt7dIo9QUNc5V/wBT6Oq9MVJPXSz8q4IavDI4zN8/QmrH2aySKRf3byqc5jhVYkI8mONR+oqtO+yaxJl2vTVVvMUdBtbZY0VEAVEUKoHIKBgAfKoSc9qAUAoBQCgFAKAUAoBQCgFAKAUBzHi376T+I1vU/s0fMX/tJfcxakIRXoIy84TqZ3hmlt3kGmQxMVEi/rHLOPxc6qXaSFjz0XaNdZUtva+pcz31tERZ3kx0jKRS6JQT+XW41YPxqCzQ4jmDLVHiTclGa/M6b2S7QJe26yDZ/dkQ7Mkq++pHx/lis9rDwzVTTWUTYNeHoIoDSu0XYBZJWuLST7NO3vjGqGU+ckfn+ob1JXbKt5iRW0wtWJI0+/lubT/nbWRRnHewAzRn1OPEvzFX69cnxNGXb4ZJfgefuethfxTrqhkVx+k5x8RzFXYWRn+FmfZVOt4ksGTXRGQvbI/4OY8iACD5MGGk/AGq+r/ZPJb0OfPjg7XZ50JqOo6VyR1OBkisU+iPegFAKA597S+0l3C8dtZBVlkjkl71sHCxkAqqkEFiSK7hXKbwiOyyNazLroyzxSG+4Pqk+/72EK8aOsbtMBlowSRpfKnb0rgkOYcC4sVEcSK0kJcxgGMpJFjpIVGh8HY4wavaa+SxBrKMzV6WHNieGjbY49wqqSSdlUZJPoK0ZyjXHL4RkwhO2WI8sumhZCFcMpAyFYnYHIB05wDz6Zrip1TblFckt3nQioTfHsa61p31z3NgM3MrYmkGWWBNtch/CshG3mdqp6iyEJPZ+J+pf0lVtkUrfwLpe/3/AKnYuz3Bre0j7q3VVxjURjWzfmkPMsfM1nmqSuKArQCgFAKAUAoBQCgFAKAUAoBQCgFAKA5jxX99J/Ea3qf2aPmL/wBpL7mLUhCKAUAr0ERxXgSyN3sbNFcDBWRWYbjqyg+Lbaqt2ljY8rsu6bWzqxF8xNp7Idq7o3/2S8eOQSwmSNo49GGQ+JTucjG+fSsy6l1Pa2bGm1Cvi5JYOiioSwUNAcy7Qdtb1rmVLBYO6t20MZMkzSAAsike6BnGfOpqtPOxNx9Ctfqq6Woy9S1Z+FcTKiRTZXx8I2MMwcdEb3ZRnpvmo2pQfKwybdCyPuiHieS3ne0uye9Vj3LldInixkMDyLDkQPKtPS6nf8snyY+t0ez561x6lO0do0ttIkfv4DJ08aEMvP1FT6iDnW4oq6WxV2xk+jofZXtpbXiqqvonAw8EmEkDDn4T7w9RmsTDPpU01lGzA14CtAKA5z7TbaRLi2uwjNDHHLHMUBZkDlSHKjfQCu5HKp9Naq7FJ9FbV0u2pxXZqk/C0my8TqI51HegKrpJpOUkXosinkwrQnpoWtTizLq1llEXXJdErBCqDCKFBJJA23PM/GrUIKCxHgoznKbzJ5ZeZihDKSCM4IOCNj16bf1qO5R2/Ms/Yl0+7f8ALJR+rLIVI3LOxOCS51N8z6V7VVGuOInl907ZZl9uDCtuD3arKkDSrazO0zLCmh228SiY48J8l8RrNshSrMt8eyNiq291JKPKXbJb2Q20aXV/gFJMxYXcgw4OmTJ3Zi2rJPlVe5KM8Is6eTlWm3z6nUgajJitAKAUAoBQCgFAKAUAoBQCgFAKAUAoDmfGkxPID+Y1u0PNaPmdQmrZfcw6lIBQCgFAKAj+K8MEul1Zo5o945VJDKeeNua55ioL6I2x+voWdPqZUvjr1JLh/a/iEU9ubuS3MMkgikCIV0ahhX1k75bH1rMt0s647mbNGthdNwSN87Y8QW3sbmVydKwv7pwckYAU9Dkjeq5bOYdnrPubaJDjOgFj5u27E+ZJNbtEVGtJHzOpsc7W2e/ErBJ00SDIyCCNmVhyZTzBFdWVRsWJI5qunU90WYUtjdPJb97c9/FA7OpkX70ZXTo1DZl671ThonCxST4L9niCsqcGuWS9aBlkZxjhyTDxr4ttEgHjRs4yCBq6g5BGNJ86p6mtzknjj+5e0lqri+eV9eMG9+zLjb3Fr3c7ZuLdjDKTzbT7sn/cuDWTKLi8M3Yz3pSXqbhXh0KAtdAQcjORQHFeKdzbX/2ayE+gSMs0TITFGXGsSRSdBnbQfParmkss3KK5Rn66qpwc3wzKM5yCQVQZDah12C4OfX/eK0d7bTxhc5/sZPlxUWs5fGP55/Po9xIM46/A425jPIkeXSu1OLe3PJH5clHc1wXEV19DgvllkZo2MkmYTmPxbKcFdhyOxxvVZ6Op+hbjr7l6mp9pBFIAY5SJXkELTrIyrGXbJaYqfdBJIHLPlVXUQqjWtvLRe0tl8rXv4T5/+Hd+EkdzGBIJcKq95kHUQMFsjzqgahl0AoBQCgFAKAUAoBQCgFAUNAaB237S3C3cdnav3REffSyaVfwklUQKeRJGTnpyqairzZYK+pvVEN2M+hKeznjk93byNcaWaOeSISINKyKh94L03yPlUcliTSJoS3RTNsrk6FAc57R/8zJ8a3NN+yR83rP20iNqYrCgFAKAUAoDzuIFkUo6hlYYIPIivJRUlhnUJuElKPZMezyUXFvdWFz96IXMYDnJa2cao8nmcA4z6VhWw2TcT6amzzK4y91/P1ITtn2fPCU+0WpBtMxq8Dliysx0643OcDcZBqSjUSrePQh1OkhcsvhnsD/v41tJ5WT55rDwVoeCgFARl7wsmUXEErQXC4w6k6WC8hIucMKrX6WNnPTLum1sqvlfKNw7B9spruaW2uY41eJVIkRiBLnqsbb42zkEisicHCWGbtc1OO5G9A1ydmDxtJmt5RbMqzGNhGzchJg6SfTNAcp4Xw2awDScQtJ5deO8kSTvgZM47xivixjAxpwKmjPC+V4Ks68yzKO7+xJxRxzkPZurI42jaT7xXX318Q9RgE551bp1MoL5+V7lK/SRm/8Ax/K/ZmMBz5jDZK8sSAaSWXo2NquQjXJ+ZEoTnbCLql0XGpSExRCANGkkBco+WLq6kAKWz4kYFtWqqdtU1OLjlo0KL63XNTwm/oQMFpFEkkRiu0uA8gjaBY2SaFm1KshcFPCS25wapyqsjNxiuy/C6myuMpvo6B7K57KKNrW3eQT5MsiTjRJk8yFHhKjGPBtVaUXF4awXIyjJZizoArw9K0AoBQCgKZoCtAKAUBQmgILtj2iWxtjLpDuWVI0LadTuwUDPkM5OAdhXqWXg8bwsnNI7a4kkeW6uJTKznT3MsiIsfRAoIG3wrTq0UcfOY93iMnJOrou+xJFHKVyGZWLSMxdycHBZycnFWFVCuL2opu+dtic36m9+y5SOFWepQp7oHA6gk4Y+pG5+NYZ9KbZQCgOb9oGzcSY/NW5plitHzWrebpEfUxXFAKAUAoBQFGo2l2Cz2cT9/wAVkmhDGEWoRpMEKzaxpwSPFjesbVWRnZmJ9FoqpV1Yl7le0faKbiXf2yBYbVJGhlYgPLJpO4UHaMZHPc0o0/m8+h5qtYqOF20IYgihV5KAB8BWwkksIwJNyeWX10cnilyDI0YzqVVY+WH1Y/8Aqa5UucHTi1FSLP2jFt97HuSB4l3I2IG+53H1rzfH3OvKnnpll1xCJVfU6eAeIZXIPQEE8z5GubJx2vLO6q7N0WkRFxxiNXimjwWspY5GXKoXjkXkhBxgg+7y8NUblGVW2H7po6bdC5yn+9nr6dlfaF2t4jdCFrZJLSOPLuVmXqRoMhGMYH4Tkb9aqOmaWWXlqa28J5ZM3ntDubpRDbPbRltKtKsmqVRjxsqFQMnfGOVdxocmkmjmep2Jtxf6HtH29urFEW77m4GAoKkpM+/vEHwnbny3pdp/KWWzzT6tXPCTPbtpd8LmjmlhkQXYQsDGzLqdceF8eCRsbYOahjKUeV0TzjGXD7LZOId9GraVZmCFZgdLaAOTDk+22eY+VacaZJqVb4fODFnqIyi4Wr5lxkx45uQbSCQTgHlg4wcjmeY51Yha3JxksFe2iMYKcJZT/U9sVKVzzlkwVGG8Rxt5Dc74IXOMfOuLXPGIdktShnNnKXoY8ksUN5aXMi6I452BfvMlFdNIDsw8UZbcjpkVm6mmxRUpPJr6O+uUnCCxwdX4PxaG6iEtvIskZzhlO2QcEehqkaJnUBTNAVoBQHP5/aK5kkEFm8scbtGWMioxdDhsIQfDnqTU0KJzWYor2aqquW2TwzGHbbiBOfs1qF/KZXLY9WC4z8qmWhtx6ED8SpTJLhvtFi1iO8ja0diArMQ0LE+Uo2B9GxVeyqdb+ZFqq+u1fIzZ+K8Zhto+8lcKvTqWJ5BQPeJ9Khckuy3TRZdLbWsv/e2aPxzt5MhACJbBgWRZQ8s7KOogj3UH9VeJzl+FFuVWjo/az3P/ANeF+pqdxc317LFLcaU7oOYyyL+PbBQE748+VXaNLfndnH3RnarxLwtxcPKk/tPH/BkNeTRbyxh1HN4s5HqVP+lW3fdVzZHK91/gox0Hh+re3S2uEvSNmOftIy9STRHSco6lcj1GD8DvVqM42RzF8MyLqLdLbsujiS5x/j3Np9mHGS8BtJcCe0Cxn9cWPu5R6EbH1BrCnBwe1n0VVisipL1N4rk7FActvXzI5PVjX0FaxFI+WteZt/U8a6IxQHnNOqDLsqjzYgcufOvHKMe2dRhKbxFZMPh/GoJyVikBI3wcrkHqM41D1FRwvrm8JktmmtrWZIkD59KlyiFHg17GAWMiYXmdS4Hx3rlzivU6Vc28YZHXHaGAwTSROsvdoSVB8+WfT1qGWog4ScXnBYhpLVZFTWMs2vgPFk4Rwyyjl1zyyrmOOMAklxr0rnACKGxk1jKOXhH0MppLczXeFQODNLKoWSeZ5mUHIXV7q56kDGT51s6Wp1ww+z5/W3q6zMekZ9WCmKAjZrFzM7rIoWRER1KkthdW6sGGDhz0NRuD3ZTJo2R2KLXTIQdlXXSgdSpjkRnKE4UrGoABY4bSh3GwxyxVf4ZotvWJ5eDNTs4e+MjSBl1htJToH1aeePTlv1rt6bMst8Eb1nyYSw/ueNv2cdANMgADBQWTUpkEZVgRryBocaeWCPlUMYJTcM8/YsTnKVat28dcPnvOT07I8OsI7uSC/gJDyRrbvIrGNm04Ops6fE3IHaqV8HGbXoaOmtVlaecs6nx7sHY3YXvYFUqAFaP7tgByGVxkehqEnOWdsOz0HDpo4EupGaUa0S5RJIM6sBTJzjyds4wM71JGyS+v35I5VRl9Ptwe8EMNwksEkTRsCplhbwlGx4SuOnkwrRpVN0Wsd9mPfLUUSTb66ZJtGUA0LkKAAg22/py/p61YcXHDj0uMFWM1LKn2+clioV2dtSrl9Tqp3znfbSVAJGMchUcoOW6E+sdksLFFRsr/ABN42+mP+QtzGiquschj15bjHxH1qRWVwilkjlVbOTltx2e80IZSpyAdtiVPyI3FStZ4IIyw8oxL1kTV3oDRvjYhm3A3yDsFAGc7cjUFjjD8fK/UsVKc8bHiSz9DF7C9rY7WdzHGO5urlEbcII8KVDjozH3mHILjrWTbiTcorCN2jMYxhJ5lg6FP7RrFXlRZe87mJpXZAWTC/hD8i5OwHnUROazxj2g30kai1szC+7O0pVxo5qEwRkkZz5VP8PZ7Fd6ulcbjc+wXHXvbKK4kUK7Bg2ORZSQSB0BxyqAsElxfjMFqhkuJVjQY3Y+ewAHMnPlQHJOFTrJNePGdUL3TvG2CNQYAtgHybatXQ52MxPEseYsexJ1eM08rqNGRlkAZCDqDbgjrmuJ7dr3dElKsdiVf4nwiE4dYSOscguZ4whPcDIkKRnljvAcelZdOjVq8xvCfS+h9R4h4o9F/+KrnGN8veXqvsiWsbIRajqeSRzmSVzqkc9Cx+GwA2FaVNMa1hHzN+pldLMv0M63tnkzoXIX3m5Ko6lm5DHM9a8t1EId9ntOmnZ0sL3PK5iQ7AiQZDatJA25BQTnGdyTzqOEbLHus4Xov8ktjqqjtr5b7f9kRN4n2d++TZGIEq9N+UgHQjrUVsfh5+bDp/iX9zW0Vn/cqPg7nmcVmuT747i36/Q9eJz/Z3hvELK0Mid4y75tmYd6rD8S6d/SvdbWpQ3rsz/DrHC3y30/T6nZLa5WRVdGDIwDKynIIPIg+VZRtntQHK7n32/iNfQw6PlZ/iZ510cCvAeHYy2sru6uPt3dtNE+iGCbGkRAA94qnZ2Zs7+WKxNTNyseT6PR1xhUnH1XJ0Ti3ZWzutJnt4pCq6VJXBVfJSOQ+FQFoih7NOHdYCR5GSUj6aq9yzzC9jNXsNw5WRxZ24MY8J0DbHU9CfU15g6yc1TF5PdXMmlg7yW8YUAKLeNtIxjmSQTmtLRUpwcn68GP4jqGrFGPpyX8O4LHCwZTIxVdCd45fu4/yJn3RVmrS11vKKd+ssuWJdElVgqivAKAUAr0CvAUxTCBj8StVlidH3UqeXMEbgjyIIzXFsVKDTJKZuFilHs2fsj2zjHDrOW+lSN5vu1LH94VJUP8ApyACc8s1gH1R6+0vs0buBZYkV57c60BAxJGR95CfRhy9QK9i8NM5lHcsGj9nYoDGJbdNAkG+c6vDtpOTnY5GK2tPGvbugsZPndVK3dssecEm7gDJOAOZPSp28csrJbngxDcYJMrAK2FVDjGd9gebEjfA28s1ArO9749Cy6sbfL77b/t+RfDKTgrG2nA0knHvHxeA+7jAJ89q6glu3Rj+ZzZJqOyU+svHf8y7uiu4yxyefkxySfPHTyrlwcMyj8zZ75isxCfypeuCpdWHdvpyy+JM52PMeo51Jui/ll37EajKL3x6T7MWXgdu3dgxKViBCL+EZxnK8jy61y9PW8ZXR0tTas89mKvZiEO0oVu7aRQy6sJ3mNSAIB4lGM77CqjqpV6jh5fJeV98tM5ZSXX1JoGtEyiOt+GyRgxxXdzHCWL90j4AYnJKuPEoyeQOKpPQwbzk0F4lYoJY5LbfgiCUzSs9xLkaZJjrZVAwApPL41JVpYQeeyO7W2WrHRKVYKYoCP48fuH6ZAHyJANVda2tPLH0/qbHgEU/Eas+mX+aTJG0t2dljjGWIwo6YHU+SjqalssjVAz4QnqbX9W22bvw/srAiDvF7x9OGJLYJ6lVz4flWRLUWSbeTdhpaopLaj04zcW8EXcuNKSKyhUXO2N+Ww5jc9a5hXOx/LyzuyyFcfm4RoQHxx01EE46aiNs4rcr3bVu7Pm7djm9nR43kYaNweRU/wBK5uipVyT9mTaG2VWqrnHtSj/U8uGyf4dGbf7sEjzAG4+gqPTSzRGUvYn8UrUPELoR9JvH6m5eyeBl4bCWPhkLyxr+SKRiyRj0ANYz5ZtpYXJuVeHppXFezMutmjAZSc4zvWpTrIbUpdmJf4fZubhyjX5oWQ4YEH1GKuQnGaymULK5QeJIsrs4MPiHDIZxiWNXxyJG4+DDcVFOqE/xIlqvsr/CynD7ufhxEls0ksI/e2zsXJXq0LNurgdM4OKpajSJLdA09Lr25bbPXpm7WvtI4c+nM5jLY2ljkjwT0YsuB9az2muzUUk+mTnHYO/tZkTcyROFweZZTpwR8t68PTk3Zpx9mjQLoaId06EYKSJs4I887/OtvTSUq1g+c1kJRue71JSrBVJvhXC0eNHfPvnVv+DkB8S2BVK6+UZtL2/mX6NPGcFJ+/P2/wDp4zcHxvrAG5IA1FQcaeuW94DpXsdT6YOZaX1z/voe0nCUyQCRzC+p1BBn01BjXK1EsJv/AH/eDqWmjlr/AH2/rk8RwcZx3owSoBxnJIJOcHbAGa6+K4/Cc/CJPG4pHwfKhhJhSeZXHhwx1Yzn8J6V69TiTWDlaXMVLPBRuDnSWDg7DSMbnIU4xnY+IedFqk3jA+FeM5PQ8FwQDIBnSBtvk6tsA/pJ5158VldHXweO5EPirnpyU+ma3c9l8oUMjSRRxziGIgeBpRk4bmfFuKz/AIJLLz6dGmvEXLbHGOVyZlt2tu7l7VILoxlLIGZVVSBODpKyqwzyA26VTopdk9hoanUeTX5naLeycMscLRzKo0yNpIIIYHcnb9RNaWljKMXGXozI10oSmpw9Ubo/CUcAKNOB42Y75ABZWQ4w2SMYOMVF8Q1nes/77nfw64cOPr/wYlxwrRGWyMK2kDAwRkgFTnP4T0qaFylJRS9CGdDjFzz64+/JGtECc75+NSyrTluIY2uMdqS/QujjAGBXUYqKwjyc3N5Y0DOcDPn1r3Czk53PGM8FGlAYKeZzjn05/CvHJJpHqhJptehcCcBSfCpZgPIvzJ8zjb4VHClRsc/cmnqHKqNeOF/MrUpXFAKAUAoDG4jbd5E6fmUgfHp/Oor6/MrlD3Rc8O1Xwurru9Ivn7dMkuw3HkQlpNgwCPsCUlTIOeuCMcs1nTUr4qa76a+ps3Vx0WpnU/wyalB+8Wbhc9q7dQcMXIGwUHBPkGIxn51CtPY3jAeqqS/EahxXiTXD63IAGyqDkKOpz1J8609PplUs+pjarVSveEuEYtWSpgj+NXGmMqu7yHQoHPJ5n5Cquss217Y9y4Rr+CaZWalWz/BX88n9ul+bMmOBVjCH3VTSf4QN/wCWanjBQrUfRIz775X3yu9ZSb/Vm6ey5WHC7TVn934c89GTo/8Abivn10fTM2uvTwpQHhc2iyDDqGHrXUZOPRxOuM1iSIC+7JKTmNivodxVyvXNfiRn2+GxlzB4NfueBzo2NBb1XcVdhqa5LOcGfPR3ReNuSxOCznlE39K9eoq/iRz8Jc/3TGuuHvukkZIPMFcg11urmu0cbLK36pnlwq/4hYR93bxpcQKSUjk1pIi89CuAQQOmRtWdbpecweTXo1yaSsi0/cwOz3D5kjZpkYSyyySvnc5dsjJ+GBVvSpQrw3yUNbPzbcxXGCT+zv8Alb6GrG+PuVNkvY9o2mUYHeAeW/r/AHP1rhqtvLwdp2LhZKrLOMYMg0jA57DyH0FebauuD1TtXuU1Tb/vN/j0Or+pJr3bV9ButznktlmlzlmfOSd88yMZ+m1eqFfpg8crM85C3EhAUM+AMAb4xgj+hP1r1115zgbrMY5MqC2uX90SYJBPMbjGD/IfSopSoj3gljXqJcJMzTwa8O5Jz6t/vzP1qLz9OuCb4XUvkx37NXAHuD5GpVq6n6kfwFy9DDbhkw5xv9KkV1b9SF6e1dxZjjh5Vie6IY8zpwT8TjeidecrB442Yw8lotio90gYA5YG2fIc9+deVwhDO1/zPbbJ2Ycl0sdGSl3MSuHcsNlwSSAen8q98qpLlHissk+Gy2aSTGly+BvpOef+yfrXqjDO5CTnjbI84YGc4VST6CupSjFZbOY1yk8RRnDgNx/lmofiav4ib4S7+ExZrCVDho2HyNSRthLpkcqbI9xMLxFypVlC43IGG/h6jGa44lYn7HabjU4rnd/LB61OVxQCgFAK8AoBXoNX44sIuGNyDo7pTFpzqMuo69GP+pjRjriqdkYKfK9OPuaNVls6oqMuU8c+i/wYnGbQhrsBm0JAZkXfaWYEMc9caScdC5rycfml7Yyvuz2qaxBtLOcP7Ix7vhUqd2O6jbW0jrCGcxjTD+bGdRO/lmo5VySWV36fkSxthJvl8YWeM9/7+QjmATuw7M0gsu7yGDOFbx4HTGN/LG9dZ42/Y8azLc1wtxndm9AunAAYkSEvhldTr92ZTkat/Cw6CuqFHzOiPUSn5PeFxlZ4ZMdqnZbOcrnPdkDH6tv9am1LxUyto0nfHJ2HhMAjgiQDASNFA+CgVhn0hmUBSgK0BQ0BSh4K8Z6WmuyNvkpTAkwKHZXFDhih0hTB6KHhayA8wPoK9I2UEYHID6CvDw9FrwliXCvDoGgKV6ctltMHLZZIgIwQD8RXqbT4PLOjHh4fGj61QBsYyPKunOUuGzxVQjykZDRg8wD8RmuVwuD3Cb5KxxgcgB8Bij5CSyelcIlLTXSOZHk0Snmo+gr1N+5HNLPRiz8Jhbcxr9KkV9iXZHPT1fwkZNweHP7sfU/3qxC+x+pUlpqvYs/ZEP5B9T/eunfZ7nPw1XsP2RD+QfU/3p59nuPhqvYfsiH8g+p/vXSun7j4ar2KHhEP5B9T/evfOn7nvw1XsRfFbJEHhXHzP96mrsk+2V76YRxhEdNCuOQ6V1veUV1FYZi/2/vUknz+RHFcfmVrrOMHiSaZaRv86jy8o7fGTNsowSoIG538z8+deNvLJFFbYm8W9lGkeFRcY6gH+tZFsm8ts2qYRjhJEktRFovoD//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C72A49-D668-46DB-9AA5-74B66F39A8B3}"/>
              </a:ext>
            </a:extLst>
          </p:cNvPr>
          <p:cNvSpPr>
            <a:spLocks noGrp="1"/>
          </p:cNvSpPr>
          <p:nvPr>
            <p:ph type="title"/>
          </p:nvPr>
        </p:nvSpPr>
        <p:spPr>
          <a:xfrm>
            <a:off x="2311147" y="365760"/>
            <a:ext cx="7569706" cy="1288238"/>
          </a:xfrm>
        </p:spPr>
        <p:txBody>
          <a:bodyPr anchor="ctr">
            <a:normAutofit/>
          </a:bodyPr>
          <a:lstStyle/>
          <a:p>
            <a:pPr algn="ctr"/>
            <a:r>
              <a:rPr lang="en-IE" dirty="0"/>
              <a:t>The Source of ‘Othello’</a:t>
            </a:r>
          </a:p>
        </p:txBody>
      </p:sp>
      <p:sp>
        <p:nvSpPr>
          <p:cNvPr id="3" name="Content Placeholder 2">
            <a:extLst>
              <a:ext uri="{FF2B5EF4-FFF2-40B4-BE49-F238E27FC236}">
                <a16:creationId xmlns:a16="http://schemas.microsoft.com/office/drawing/2014/main" id="{A2234D8D-7C35-4E81-BC3B-FFB3C3BF542B}"/>
              </a:ext>
            </a:extLst>
          </p:cNvPr>
          <p:cNvSpPr>
            <a:spLocks noGrp="1"/>
          </p:cNvSpPr>
          <p:nvPr>
            <p:ph idx="1"/>
          </p:nvPr>
        </p:nvSpPr>
        <p:spPr>
          <a:xfrm>
            <a:off x="2165569" y="1956816"/>
            <a:ext cx="7860863" cy="4024884"/>
          </a:xfrm>
        </p:spPr>
        <p:txBody>
          <a:bodyPr anchor="t">
            <a:normAutofit fontScale="92500" lnSpcReduction="10000"/>
          </a:bodyPr>
          <a:lstStyle/>
          <a:p>
            <a:r>
              <a:rPr lang="en-GB" sz="3600" dirty="0"/>
              <a:t>Shakespeare delighted in taking old stories, adding his own particular brand of genius, and creating something new and better. He based Othello on a story in a collection of tales, called </a:t>
            </a:r>
            <a:r>
              <a:rPr lang="en-GB" sz="3600" dirty="0" err="1"/>
              <a:t>Hecatonimithi</a:t>
            </a:r>
            <a:r>
              <a:rPr lang="en-GB" sz="3600" dirty="0"/>
              <a:t>, written in 1565 by </a:t>
            </a:r>
            <a:r>
              <a:rPr lang="en-GB" sz="3600" dirty="0" err="1"/>
              <a:t>Giraldi</a:t>
            </a:r>
            <a:r>
              <a:rPr lang="en-GB" sz="3600" dirty="0"/>
              <a:t> </a:t>
            </a:r>
            <a:r>
              <a:rPr lang="en-GB" sz="3600" dirty="0" err="1"/>
              <a:t>Cinthio</a:t>
            </a:r>
            <a:r>
              <a:rPr lang="en-GB" sz="3600" dirty="0"/>
              <a:t>, an Italian. A short synopsis of the original story gives some indication of how Shakespeare merely borrowed stories and made them his own. </a:t>
            </a:r>
            <a:endParaRPr lang="en-IE" sz="3600" dirty="0"/>
          </a:p>
        </p:txBody>
      </p:sp>
    </p:spTree>
    <p:extLst>
      <p:ext uri="{BB962C8B-B14F-4D97-AF65-F5344CB8AC3E}">
        <p14:creationId xmlns:p14="http://schemas.microsoft.com/office/powerpoint/2010/main" val="318123333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894027"/>
            <a:ext cx="3494362" cy="4782873"/>
          </a:xfrm>
        </p:spPr>
        <p:txBody>
          <a:bodyPr>
            <a:normAutofit/>
          </a:bodyPr>
          <a:lstStyle/>
          <a:p>
            <a:pPr algn="r"/>
            <a:r>
              <a:rPr lang="en-US">
                <a:solidFill>
                  <a:schemeClr val="bg1"/>
                </a:solidFill>
              </a:rPr>
              <a:t>Cyprus</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865962" y="633046"/>
            <a:ext cx="6792628" cy="5472134"/>
          </a:xfrm>
        </p:spPr>
        <p:txBody>
          <a:bodyPr anchor="ctr">
            <a:normAutofit/>
          </a:bodyPr>
          <a:lstStyle/>
          <a:p>
            <a:r>
              <a:rPr lang="en-US" sz="2400" b="1" dirty="0">
                <a:solidFill>
                  <a:schemeClr val="bg1"/>
                </a:solidFill>
              </a:rPr>
              <a:t>In what way was Cyprus important in the 16</a:t>
            </a:r>
            <a:r>
              <a:rPr lang="en-US" sz="2400" b="1" baseline="30000" dirty="0">
                <a:solidFill>
                  <a:schemeClr val="bg1"/>
                </a:solidFill>
              </a:rPr>
              <a:t>th</a:t>
            </a:r>
            <a:r>
              <a:rPr lang="en-US" sz="2400" b="1" dirty="0">
                <a:solidFill>
                  <a:schemeClr val="bg1"/>
                </a:solidFill>
              </a:rPr>
              <a:t>century?  </a:t>
            </a:r>
          </a:p>
          <a:p>
            <a:r>
              <a:rPr lang="en-US" sz="2400" dirty="0">
                <a:solidFill>
                  <a:schemeClr val="bg1"/>
                </a:solidFill>
              </a:rPr>
              <a:t>The Island of Cyprus, has been a land of many conquests due to its proximity to the Middle Eastern countries and its strategic location at the cross-road of East and West. Aside from its location, which allowed the control of the Levantine trade, the island possessed a profitable production of cotton and sugar.</a:t>
            </a:r>
          </a:p>
          <a:p>
            <a:endParaRPr lang="en-US" sz="2400" dirty="0">
              <a:solidFill>
                <a:schemeClr val="bg1"/>
              </a:solidFill>
            </a:endParaRPr>
          </a:p>
          <a:p>
            <a:r>
              <a:rPr lang="en-US" sz="2400" dirty="0">
                <a:solidFill>
                  <a:schemeClr val="bg1"/>
                </a:solidFill>
              </a:rPr>
              <a:t>Cyprus has seen a succession of rulers, namely Assyrians, Egyptians, Persians, Romans, Arabs, Crusaders and Turks who ruled the Island as part of the Ottoman Empire, from 1571 until 1878. Cyprus has never been a Greek Island.</a:t>
            </a:r>
            <a:r>
              <a:rPr lang="en-US" sz="2400" b="1" dirty="0">
                <a:solidFill>
                  <a:schemeClr val="bg1"/>
                </a:solidFill>
              </a:rPr>
              <a:t> </a:t>
            </a:r>
            <a:endParaRPr lang="en-US" sz="2400" dirty="0">
              <a:solidFill>
                <a:schemeClr val="bg1"/>
              </a:solidFill>
            </a:endParaRPr>
          </a:p>
          <a:p>
            <a:endParaRPr lang="en-US" sz="2400" dirty="0">
              <a:solidFill>
                <a:schemeClr val="bg1"/>
              </a:solidFill>
            </a:endParaRPr>
          </a:p>
        </p:txBody>
      </p:sp>
    </p:spTree>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11147" y="365760"/>
            <a:ext cx="7569706" cy="1288238"/>
          </a:xfrm>
        </p:spPr>
        <p:txBody>
          <a:bodyPr anchor="ctr">
            <a:normAutofit/>
          </a:bodyPr>
          <a:lstStyle/>
          <a:p>
            <a:pPr algn="ctr"/>
            <a:r>
              <a:rPr lang="en-US" dirty="0"/>
              <a:t>Cyprus</a:t>
            </a:r>
            <a:endParaRPr lang="en-US"/>
          </a:p>
        </p:txBody>
      </p:sp>
      <p:sp>
        <p:nvSpPr>
          <p:cNvPr id="3" name="Content Placeholder 2"/>
          <p:cNvSpPr>
            <a:spLocks noGrp="1"/>
          </p:cNvSpPr>
          <p:nvPr>
            <p:ph idx="1"/>
          </p:nvPr>
        </p:nvSpPr>
        <p:spPr>
          <a:xfrm>
            <a:off x="2165569" y="1956816"/>
            <a:ext cx="7860863" cy="4024884"/>
          </a:xfrm>
        </p:spPr>
        <p:txBody>
          <a:bodyPr anchor="t">
            <a:normAutofit/>
          </a:bodyPr>
          <a:lstStyle/>
          <a:p>
            <a:pPr>
              <a:buNone/>
            </a:pPr>
            <a:r>
              <a:rPr lang="en-US" sz="3200" b="1" dirty="0"/>
              <a:t>What was happening in the countries close to Cyprus at that time? </a:t>
            </a:r>
            <a:endParaRPr lang="en-US" sz="3200" dirty="0"/>
          </a:p>
          <a:p>
            <a:r>
              <a:rPr lang="en-US" sz="3200" dirty="0"/>
              <a:t>Throughout this period there was a series of armed tax-revolts which often united both Greek and Turk against an especially greedy governor or an over-mighty community leader.</a:t>
            </a:r>
          </a:p>
        </p:txBody>
      </p:sp>
    </p:spTree>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E448BF-F845-41F2-BF83-2BE7A59EB7EC}"/>
              </a:ext>
            </a:extLst>
          </p:cNvPr>
          <p:cNvSpPr>
            <a:spLocks noGrp="1"/>
          </p:cNvSpPr>
          <p:nvPr>
            <p:ph idx="1"/>
          </p:nvPr>
        </p:nvSpPr>
        <p:spPr>
          <a:xfrm>
            <a:off x="132522" y="172279"/>
            <a:ext cx="11847443" cy="6685722"/>
          </a:xfrm>
        </p:spPr>
        <p:txBody>
          <a:bodyPr>
            <a:normAutofit fontScale="92500" lnSpcReduction="10000"/>
          </a:bodyPr>
          <a:lstStyle/>
          <a:p>
            <a:r>
              <a:rPr lang="en-GB" dirty="0"/>
              <a:t>The heroine, called </a:t>
            </a:r>
            <a:r>
              <a:rPr lang="en-GB" dirty="0" err="1"/>
              <a:t>Disdemona</a:t>
            </a:r>
            <a:r>
              <a:rPr lang="en-GB" dirty="0"/>
              <a:t>, falls in love with a Moor. Her family agrees reluctantly to her marriage with him, and the couple lives together in Venice for awhile. </a:t>
            </a:r>
          </a:p>
          <a:p>
            <a:r>
              <a:rPr lang="en-GB" dirty="0"/>
              <a:t>• The Moor (given no name) is sent to command the troops in Cyprus. The Moor and </a:t>
            </a:r>
            <a:r>
              <a:rPr lang="en-GB" dirty="0" err="1"/>
              <a:t>Disdemona</a:t>
            </a:r>
            <a:r>
              <a:rPr lang="en-GB" dirty="0"/>
              <a:t> travel there together, and it's in Cyprus that the ensign (Shakespeare's </a:t>
            </a:r>
            <a:r>
              <a:rPr lang="en-GB" dirty="0" err="1"/>
              <a:t>lago</a:t>
            </a:r>
            <a:r>
              <a:rPr lang="en-GB" dirty="0"/>
              <a:t>) plots against them. </a:t>
            </a:r>
          </a:p>
          <a:p>
            <a:r>
              <a:rPr lang="en-GB" dirty="0"/>
              <a:t>• The ensign is in love with </a:t>
            </a:r>
            <a:r>
              <a:rPr lang="en-GB" dirty="0" err="1"/>
              <a:t>Disdemona</a:t>
            </a:r>
            <a:r>
              <a:rPr lang="en-GB" dirty="0"/>
              <a:t>. He feels that her rejection of him comes from her love of the captain (Shakespeare's Cassio). Therefore, the ensign's plot is against </a:t>
            </a:r>
            <a:r>
              <a:rPr lang="en-GB" dirty="0" err="1"/>
              <a:t>Disdemona</a:t>
            </a:r>
            <a:r>
              <a:rPr lang="en-GB" dirty="0"/>
              <a:t>, not the Moor. </a:t>
            </a:r>
          </a:p>
          <a:p>
            <a:r>
              <a:rPr lang="en-GB" dirty="0"/>
              <a:t>• The captain loses his job when he attempts a fight with another soldier; he isn't drunk, and the character of Roderigo has no counterpart. </a:t>
            </a:r>
          </a:p>
          <a:p>
            <a:r>
              <a:rPr lang="en-GB" dirty="0"/>
              <a:t>• The ensign steals </a:t>
            </a:r>
            <a:r>
              <a:rPr lang="en-GB" dirty="0" err="1"/>
              <a:t>Disdemona's</a:t>
            </a:r>
            <a:r>
              <a:rPr lang="en-GB" dirty="0"/>
              <a:t> handkerchief (while she is holding his child) and places it in the captain's house. The captain finds it and tries to return it to Desdemona, but he leaves quickly when he hears the Moor's voice. </a:t>
            </a:r>
          </a:p>
          <a:p>
            <a:r>
              <a:rPr lang="en-GB" dirty="0"/>
              <a:t>• Together, the Moor and the ensign kill </a:t>
            </a:r>
            <a:r>
              <a:rPr lang="en-GB" dirty="0" err="1"/>
              <a:t>Disdemona</a:t>
            </a:r>
            <a:r>
              <a:rPr lang="en-GB" dirty="0"/>
              <a:t> by hitting her on the head with a sandbag, and then making the roof collapse to make it look like an accident, The Moor is eventually killed by a relative of </a:t>
            </a:r>
            <a:r>
              <a:rPr lang="en-GB" dirty="0" err="1"/>
              <a:t>Disdemona</a:t>
            </a:r>
            <a:r>
              <a:rPr lang="en-GB" dirty="0"/>
              <a:t>, and the ensign is tortured to death for another crime. The ensign's wife has known the story all along.</a:t>
            </a:r>
            <a:endParaRPr lang="en-IE" dirty="0"/>
          </a:p>
        </p:txBody>
      </p:sp>
    </p:spTree>
    <p:extLst>
      <p:ext uri="{BB962C8B-B14F-4D97-AF65-F5344CB8AC3E}">
        <p14:creationId xmlns:p14="http://schemas.microsoft.com/office/powerpoint/2010/main" val="974758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B5DFCDA-694D-4637-8E9B-038575194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952075" cy="6858000"/>
          </a:xfrm>
          <a:custGeom>
            <a:avLst/>
            <a:gdLst>
              <a:gd name="connsiteX0" fmla="*/ 9952075 w 9952075"/>
              <a:gd name="connsiteY0" fmla="*/ 6858000 h 6858000"/>
              <a:gd name="connsiteX1" fmla="*/ 108694 w 9952075"/>
              <a:gd name="connsiteY1" fmla="*/ 6858000 h 6858000"/>
              <a:gd name="connsiteX2" fmla="*/ 79127 w 9952075"/>
              <a:gd name="connsiteY2" fmla="*/ 6681235 h 6858000"/>
              <a:gd name="connsiteX3" fmla="*/ 0 w 9952075"/>
              <a:gd name="connsiteY3" fmla="*/ 5565888 h 6858000"/>
              <a:gd name="connsiteX4" fmla="*/ 2190696 w 9952075"/>
              <a:gd name="connsiteY4" fmla="*/ 145339 h 6858000"/>
              <a:gd name="connsiteX5" fmla="*/ 2339431 w 9952075"/>
              <a:gd name="connsiteY5" fmla="*/ 0 h 6858000"/>
              <a:gd name="connsiteX6" fmla="*/ 9952075 w 99520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2075" h="6858000">
                <a:moveTo>
                  <a:pt x="9952075"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9952075"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E4DB276E-BFF1-43F5-AB90-7ABA4B9A9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652017" cy="6858000"/>
          </a:xfrm>
          <a:custGeom>
            <a:avLst/>
            <a:gdLst>
              <a:gd name="connsiteX0" fmla="*/ 9652017 w 9652017"/>
              <a:gd name="connsiteY0" fmla="*/ 6858000 h 6858000"/>
              <a:gd name="connsiteX1" fmla="*/ 112827 w 9652017"/>
              <a:gd name="connsiteY1" fmla="*/ 6858000 h 6858000"/>
              <a:gd name="connsiteX2" fmla="*/ 76084 w 9652017"/>
              <a:gd name="connsiteY2" fmla="*/ 6638337 h 6858000"/>
              <a:gd name="connsiteX3" fmla="*/ 0 w 9652017"/>
              <a:gd name="connsiteY3" fmla="*/ 5565888 h 6858000"/>
              <a:gd name="connsiteX4" fmla="*/ 2157501 w 9652017"/>
              <a:gd name="connsiteY4" fmla="*/ 301488 h 6858000"/>
              <a:gd name="connsiteX5" fmla="*/ 2472310 w 9652017"/>
              <a:gd name="connsiteY5" fmla="*/ 0 h 6858000"/>
              <a:gd name="connsiteX6" fmla="*/ 9652017 w 965201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17" h="6858000">
                <a:moveTo>
                  <a:pt x="9652017" y="6858000"/>
                </a:moveTo>
                <a:lnTo>
                  <a:pt x="112827" y="6858000"/>
                </a:lnTo>
                <a:lnTo>
                  <a:pt x="76084" y="6638337"/>
                </a:lnTo>
                <a:cubicBezTo>
                  <a:pt x="25944" y="6288079"/>
                  <a:pt x="0" y="5930014"/>
                  <a:pt x="0" y="5565888"/>
                </a:cubicBezTo>
                <a:cubicBezTo>
                  <a:pt x="0" y="3514654"/>
                  <a:pt x="823309" y="1655711"/>
                  <a:pt x="2157501" y="301488"/>
                </a:cubicBezTo>
                <a:lnTo>
                  <a:pt x="2472310" y="0"/>
                </a:lnTo>
                <a:lnTo>
                  <a:pt x="9652017" y="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FE69BB3-BE46-4B46-9327-D6CE6C9CCB06}"/>
              </a:ext>
            </a:extLst>
          </p:cNvPr>
          <p:cNvSpPr>
            <a:spLocks noGrp="1"/>
          </p:cNvSpPr>
          <p:nvPr>
            <p:ph idx="1"/>
          </p:nvPr>
        </p:nvSpPr>
        <p:spPr>
          <a:xfrm>
            <a:off x="436098" y="309490"/>
            <a:ext cx="7724390" cy="5554366"/>
          </a:xfrm>
        </p:spPr>
        <p:txBody>
          <a:bodyPr anchor="t">
            <a:normAutofit lnSpcReduction="10000"/>
          </a:bodyPr>
          <a:lstStyle/>
          <a:p>
            <a:r>
              <a:rPr lang="en-GB" sz="3600" dirty="0"/>
              <a:t>By making the Moor the </a:t>
            </a:r>
            <a:r>
              <a:rPr lang="en-GB" sz="3600" dirty="0" err="1"/>
              <a:t>center</a:t>
            </a:r>
            <a:r>
              <a:rPr lang="en-GB" sz="3600" dirty="0"/>
              <a:t> of his tragedy, Shakespeare created a character of nobility and sympathy. (The Moor in the </a:t>
            </a:r>
            <a:r>
              <a:rPr lang="en-GB" sz="3600" dirty="0" err="1"/>
              <a:t>Cinthio</a:t>
            </a:r>
            <a:r>
              <a:rPr lang="en-GB" sz="3600" dirty="0"/>
              <a:t> tale is unsympathetic.) He transformed an ugly little tale of sexual jealousy into a character study of a good man who, for all his virtue, is caught in a trap of evil and can't escape. It was Shakespeare's genius to take the stuff of melodrama and transform it into tragedy of the highest. </a:t>
            </a:r>
            <a:endParaRPr lang="en-IE" sz="3600" dirty="0"/>
          </a:p>
        </p:txBody>
      </p:sp>
    </p:spTree>
    <p:extLst>
      <p:ext uri="{BB962C8B-B14F-4D97-AF65-F5344CB8AC3E}">
        <p14:creationId xmlns:p14="http://schemas.microsoft.com/office/powerpoint/2010/main" val="188664435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C5365-0185-49C5-803F-E8063850E6E7}"/>
              </a:ext>
            </a:extLst>
          </p:cNvPr>
          <p:cNvSpPr>
            <a:spLocks noGrp="1"/>
          </p:cNvSpPr>
          <p:nvPr>
            <p:ph type="title"/>
          </p:nvPr>
        </p:nvSpPr>
        <p:spPr>
          <a:xfrm>
            <a:off x="1106556" y="192157"/>
            <a:ext cx="9486900" cy="1371600"/>
          </a:xfrm>
        </p:spPr>
        <p:txBody>
          <a:bodyPr/>
          <a:lstStyle/>
          <a:p>
            <a:r>
              <a:rPr lang="en-IE" dirty="0"/>
              <a:t>Racism</a:t>
            </a:r>
          </a:p>
        </p:txBody>
      </p:sp>
      <p:sp>
        <p:nvSpPr>
          <p:cNvPr id="3" name="Content Placeholder 2">
            <a:extLst>
              <a:ext uri="{FF2B5EF4-FFF2-40B4-BE49-F238E27FC236}">
                <a16:creationId xmlns:a16="http://schemas.microsoft.com/office/drawing/2014/main" id="{CCED885F-992D-41CE-BE88-8374220C6E09}"/>
              </a:ext>
            </a:extLst>
          </p:cNvPr>
          <p:cNvSpPr>
            <a:spLocks noGrp="1"/>
          </p:cNvSpPr>
          <p:nvPr>
            <p:ph idx="1"/>
          </p:nvPr>
        </p:nvSpPr>
        <p:spPr>
          <a:xfrm>
            <a:off x="556591" y="1881809"/>
            <a:ext cx="11092070" cy="4784034"/>
          </a:xfrm>
        </p:spPr>
        <p:txBody>
          <a:bodyPr>
            <a:normAutofit/>
          </a:bodyPr>
          <a:lstStyle/>
          <a:p>
            <a:r>
              <a:rPr lang="en-GB" dirty="0"/>
              <a:t>In the 17th century, racism was an accepted part of public life; people of </a:t>
            </a:r>
            <a:r>
              <a:rPr lang="en-GB" dirty="0" err="1"/>
              <a:t>color</a:t>
            </a:r>
            <a:r>
              <a:rPr lang="en-GB" dirty="0"/>
              <a:t> were often thought of as "savage." Shakespeare would have encountered no societal pressures against presenting such ideas. Yet he doesn't actually portray Othello as inferior. </a:t>
            </a:r>
          </a:p>
          <a:p>
            <a:r>
              <a:rPr lang="en-GB" dirty="0"/>
              <a:t>Although Iago and Roderigo make him sound despicable in their disparaging first-act conversation, Shakespeare then shows Othello as a well-spoken and highly regarded military leader who has won the hand of an aristocratic woman. Iago's treachery is what ultimately tears him apart.</a:t>
            </a:r>
          </a:p>
          <a:p>
            <a:r>
              <a:rPr lang="en-GB" dirty="0"/>
              <a:t>Does Shakespeare mean to portray Othello as inferior? Or does he show Othello's internalization of the harsh prejudice against him, ultimately believing himself incapable of winning Desdemona's love? </a:t>
            </a:r>
            <a:endParaRPr lang="en-IE" dirty="0"/>
          </a:p>
        </p:txBody>
      </p:sp>
    </p:spTree>
    <p:extLst>
      <p:ext uri="{BB962C8B-B14F-4D97-AF65-F5344CB8AC3E}">
        <p14:creationId xmlns:p14="http://schemas.microsoft.com/office/powerpoint/2010/main" val="922885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BB79-56CA-4262-88A3-4D958E63A03D}"/>
              </a:ext>
            </a:extLst>
          </p:cNvPr>
          <p:cNvSpPr>
            <a:spLocks noGrp="1"/>
          </p:cNvSpPr>
          <p:nvPr>
            <p:ph type="title"/>
          </p:nvPr>
        </p:nvSpPr>
        <p:spPr>
          <a:xfrm>
            <a:off x="762001" y="803325"/>
            <a:ext cx="5314536" cy="1325563"/>
          </a:xfrm>
        </p:spPr>
        <p:txBody>
          <a:bodyPr>
            <a:normAutofit/>
          </a:bodyPr>
          <a:lstStyle/>
          <a:p>
            <a:r>
              <a:rPr lang="en-IE" dirty="0"/>
              <a:t>Setting</a:t>
            </a:r>
            <a:endParaRPr lang="en-IE"/>
          </a:p>
        </p:txBody>
      </p:sp>
      <p:sp>
        <p:nvSpPr>
          <p:cNvPr id="3" name="Content Placeholder 2">
            <a:extLst>
              <a:ext uri="{FF2B5EF4-FFF2-40B4-BE49-F238E27FC236}">
                <a16:creationId xmlns:a16="http://schemas.microsoft.com/office/drawing/2014/main" id="{DE90772F-5250-46F6-B9EA-7E0E379F8580}"/>
              </a:ext>
            </a:extLst>
          </p:cNvPr>
          <p:cNvSpPr>
            <a:spLocks noGrp="1"/>
          </p:cNvSpPr>
          <p:nvPr>
            <p:ph idx="1"/>
          </p:nvPr>
        </p:nvSpPr>
        <p:spPr>
          <a:xfrm>
            <a:off x="168812" y="2279017"/>
            <a:ext cx="5907731" cy="4445339"/>
          </a:xfrm>
        </p:spPr>
        <p:txBody>
          <a:bodyPr anchor="t">
            <a:normAutofit/>
          </a:bodyPr>
          <a:lstStyle/>
          <a:p>
            <a:r>
              <a:rPr lang="en-GB" dirty="0"/>
              <a:t>It's not surprising that Shakespeare chose Venice as the setting of a story filled with passion, jealousy, and </a:t>
            </a:r>
            <a:r>
              <a:rPr lang="en-GB" sz="3200" dirty="0"/>
              <a:t>sexual</a:t>
            </a:r>
            <a:r>
              <a:rPr lang="en-GB" dirty="0"/>
              <a:t> tension. For the Elizabethans, the Italians were wicked, murderous, and of loose morals. When playwrights of the day wanted to portray wickedness, they often created Italian characters causing problems in England, or set the plays in Italy. </a:t>
            </a:r>
            <a:endParaRPr lang="en-IE"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oup of people in a pool of water&#10;&#10;Description automatically generated">
            <a:extLst>
              <a:ext uri="{FF2B5EF4-FFF2-40B4-BE49-F238E27FC236}">
                <a16:creationId xmlns:a16="http://schemas.microsoft.com/office/drawing/2014/main" id="{41369594-18A9-4236-9941-A19A8C02BD9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16" r="5643"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89775845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person posing for a picture&#10;&#10;Description automatically generated">
            <a:extLst>
              <a:ext uri="{FF2B5EF4-FFF2-40B4-BE49-F238E27FC236}">
                <a16:creationId xmlns:a16="http://schemas.microsoft.com/office/drawing/2014/main" id="{1D202274-889E-4B56-A49E-BB0542E2ACD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702" r="-1" b="670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a:extLst>
              <a:ext uri="{FF2B5EF4-FFF2-40B4-BE49-F238E27FC236}">
                <a16:creationId xmlns:a16="http://schemas.microsoft.com/office/drawing/2014/main" id="{DE52D214-86A0-4A82-BF35-20FA2CDB2E22}"/>
              </a:ext>
            </a:extLst>
          </p:cNvPr>
          <p:cNvSpPr>
            <a:spLocks noGrp="1"/>
          </p:cNvSpPr>
          <p:nvPr>
            <p:ph idx="1"/>
          </p:nvPr>
        </p:nvSpPr>
        <p:spPr>
          <a:xfrm>
            <a:off x="5609220" y="140677"/>
            <a:ext cx="5939653" cy="6517268"/>
          </a:xfrm>
        </p:spPr>
        <p:txBody>
          <a:bodyPr anchor="t">
            <a:normAutofit lnSpcReduction="10000"/>
          </a:bodyPr>
          <a:lstStyle/>
          <a:p>
            <a:r>
              <a:rPr lang="en-GB" dirty="0"/>
              <a:t>Venice was particularly exciting to the English. The women there were </a:t>
            </a:r>
            <a:r>
              <a:rPr lang="en-GB" dirty="0" err="1"/>
              <a:t>rumored</a:t>
            </a:r>
            <a:r>
              <a:rPr lang="en-GB" dirty="0"/>
              <a:t> to be very beautiful, and very interested in making love. Venetian men were considered hot-tempered, aggressive, and easily jealous. An Elizabethan audience watching Othello would have been highly suspicious of Desdemona and her </a:t>
            </a:r>
            <a:r>
              <a:rPr lang="en-GB" dirty="0" err="1"/>
              <a:t>behavior</a:t>
            </a:r>
            <a:r>
              <a:rPr lang="en-GB" dirty="0"/>
              <a:t>. Running off to get married behind your father's back was simply not done. Because Desdemona was Venetian, however, audiences wouldn't have been too surprised. As for Iago, he probably represented the kind of villain Elizabethans thought ran rampant throughout Italy! </a:t>
            </a:r>
            <a:endParaRPr lang="en-IE" dirty="0"/>
          </a:p>
        </p:txBody>
      </p:sp>
      <p:sp>
        <p:nvSpPr>
          <p:cNvPr id="11" name="TextBox 10">
            <a:extLst>
              <a:ext uri="{FF2B5EF4-FFF2-40B4-BE49-F238E27FC236}">
                <a16:creationId xmlns:a16="http://schemas.microsoft.com/office/drawing/2014/main" id="{D822517C-60F3-4E7B-9C0E-734637CA7AF4}"/>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commons.wikimedia.org/wiki/File:Carpaccio_-_Portrait_of_a_Venetian_Woman,_ca._1505.png">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IE" sz="700">
              <a:solidFill>
                <a:srgbClr val="FFFFFF"/>
              </a:solidFill>
            </a:endParaRPr>
          </a:p>
        </p:txBody>
      </p:sp>
    </p:spTree>
    <p:extLst>
      <p:ext uri="{BB962C8B-B14F-4D97-AF65-F5344CB8AC3E}">
        <p14:creationId xmlns:p14="http://schemas.microsoft.com/office/powerpoint/2010/main" val="380023394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erson looking at the camera&#10;&#10;Description automatically generated">
            <a:extLst>
              <a:ext uri="{FF2B5EF4-FFF2-40B4-BE49-F238E27FC236}">
                <a16:creationId xmlns:a16="http://schemas.microsoft.com/office/drawing/2014/main" id="{A82C0747-1DA0-47D4-9EAE-F1E993ABD5F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978" r="26272"/>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8" name="Picture 7" descr="Logo, company name&#10;&#10;Description automatically generated">
            <a:extLst>
              <a:ext uri="{FF2B5EF4-FFF2-40B4-BE49-F238E27FC236}">
                <a16:creationId xmlns:a16="http://schemas.microsoft.com/office/drawing/2014/main" id="{823C0224-03DD-4A82-AE0B-91836A3F7069}"/>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9675" r="18753" b="1"/>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12" name="Picture 11" descr="A picture containing diagram&#10;&#10;Description automatically generated">
            <a:extLst>
              <a:ext uri="{FF2B5EF4-FFF2-40B4-BE49-F238E27FC236}">
                <a16:creationId xmlns:a16="http://schemas.microsoft.com/office/drawing/2014/main" id="{96C69522-62C9-4E65-B44A-D88B8F36382E}"/>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7895" r="4" b="1754"/>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Content Placeholder 2">
            <a:extLst>
              <a:ext uri="{FF2B5EF4-FFF2-40B4-BE49-F238E27FC236}">
                <a16:creationId xmlns:a16="http://schemas.microsoft.com/office/drawing/2014/main" id="{B0E80F5C-E870-43A9-BF60-54796723A170}"/>
              </a:ext>
            </a:extLst>
          </p:cNvPr>
          <p:cNvSpPr>
            <a:spLocks noGrp="1"/>
          </p:cNvSpPr>
          <p:nvPr>
            <p:ph idx="1"/>
          </p:nvPr>
        </p:nvSpPr>
        <p:spPr>
          <a:xfrm>
            <a:off x="6348042" y="422031"/>
            <a:ext cx="5260510" cy="5631635"/>
          </a:xfrm>
        </p:spPr>
        <p:txBody>
          <a:bodyPr anchor="t">
            <a:normAutofit fontScale="92500" lnSpcReduction="10000"/>
          </a:bodyPr>
          <a:lstStyle/>
          <a:p>
            <a:r>
              <a:rPr lang="en-GB" sz="3600" dirty="0"/>
              <a:t>One interesting note is that the name Iago is Spanish. (The Italian form is Giacomo.) Shakespeare gave his most evil character a Spanish name, probably because Spain was England's worst enemy. Italy may have been the home of romantic, exotic sin, but true evil, according to the Elizabethans, came from Spain! </a:t>
            </a:r>
            <a:endParaRPr lang="en-IE" sz="3600" dirty="0"/>
          </a:p>
        </p:txBody>
      </p:sp>
      <p:sp>
        <p:nvSpPr>
          <p:cNvPr id="6" name="TextBox 5">
            <a:extLst>
              <a:ext uri="{FF2B5EF4-FFF2-40B4-BE49-F238E27FC236}">
                <a16:creationId xmlns:a16="http://schemas.microsoft.com/office/drawing/2014/main" id="{364371DD-0041-49A2-A3A0-5A3FDB0336EA}"/>
              </a:ext>
            </a:extLst>
          </p:cNvPr>
          <p:cNvSpPr txBox="1"/>
          <p:nvPr/>
        </p:nvSpPr>
        <p:spPr>
          <a:xfrm>
            <a:off x="7565216" y="6870700"/>
            <a:ext cx="2307042"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www.youthvoices.live/2017/04/22/othello-act-1-graphic-novel/">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8" tooltip="https://creativecommons.org/licenses/by-sa/3.0/">
                  <a:extLst>
                    <a:ext uri="{A12FA001-AC4F-418D-AE19-62706E023703}">
                      <ahyp:hlinkClr xmlns:ahyp="http://schemas.microsoft.com/office/drawing/2018/hyperlinkcolor" val="tx"/>
                    </a:ext>
                  </a:extLst>
                </a:hlinkClick>
              </a:rPr>
              <a:t>CC BY-SA</a:t>
            </a:r>
            <a:endParaRPr lang="en-IE" sz="700">
              <a:solidFill>
                <a:srgbClr val="FFFFFF"/>
              </a:solidFill>
            </a:endParaRPr>
          </a:p>
        </p:txBody>
      </p:sp>
      <p:sp>
        <p:nvSpPr>
          <p:cNvPr id="9" name="TextBox 8">
            <a:extLst>
              <a:ext uri="{FF2B5EF4-FFF2-40B4-BE49-F238E27FC236}">
                <a16:creationId xmlns:a16="http://schemas.microsoft.com/office/drawing/2014/main" id="{A5FBF495-7BB2-4AA7-98C1-5AA1BE61C1C8}"/>
              </a:ext>
            </a:extLst>
          </p:cNvPr>
          <p:cNvSpPr txBox="1"/>
          <p:nvPr/>
        </p:nvSpPr>
        <p:spPr>
          <a:xfrm>
            <a:off x="5365699" y="6870700"/>
            <a:ext cx="2186817"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5" tooltip="http://www.freeimageslive.co.uk/free_stock_image/unionflagjpg">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9" tooltip="https://creativecommons.org/licenses/by/3.0/">
                  <a:extLst>
                    <a:ext uri="{A12FA001-AC4F-418D-AE19-62706E023703}">
                      <ahyp:hlinkClr xmlns:ahyp="http://schemas.microsoft.com/office/drawing/2018/hyperlinkcolor" val="tx"/>
                    </a:ext>
                  </a:extLst>
                </a:hlinkClick>
              </a:rPr>
              <a:t>CC BY</a:t>
            </a:r>
            <a:endParaRPr lang="en-IE" sz="700">
              <a:solidFill>
                <a:srgbClr val="FFFFFF"/>
              </a:solidFill>
            </a:endParaRPr>
          </a:p>
        </p:txBody>
      </p:sp>
      <p:sp>
        <p:nvSpPr>
          <p:cNvPr id="14" name="TextBox 13">
            <a:extLst>
              <a:ext uri="{FF2B5EF4-FFF2-40B4-BE49-F238E27FC236}">
                <a16:creationId xmlns:a16="http://schemas.microsoft.com/office/drawing/2014/main" id="{25338A6F-C2E0-4787-AE77-1709E5B6F060}"/>
              </a:ext>
            </a:extLst>
          </p:cNvPr>
          <p:cNvSpPr txBox="1"/>
          <p:nvPr/>
        </p:nvSpPr>
        <p:spPr>
          <a:xfrm>
            <a:off x="9884958" y="6870700"/>
            <a:ext cx="2307042"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7" tooltip="https://commons.wikimedia.org/wiki/File:Spanish_Presidential_Flag.svg">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8" tooltip="https://creativecommons.org/licenses/by-sa/3.0/">
                  <a:extLst>
                    <a:ext uri="{A12FA001-AC4F-418D-AE19-62706E023703}">
                      <ahyp:hlinkClr xmlns:ahyp="http://schemas.microsoft.com/office/drawing/2018/hyperlinkcolor" val="tx"/>
                    </a:ext>
                  </a:extLst>
                </a:hlinkClick>
              </a:rPr>
              <a:t>CC BY-SA</a:t>
            </a:r>
            <a:endParaRPr lang="en-IE" sz="700">
              <a:solidFill>
                <a:srgbClr val="FFFFFF"/>
              </a:solidFill>
            </a:endParaRPr>
          </a:p>
        </p:txBody>
      </p:sp>
    </p:spTree>
    <p:extLst>
      <p:ext uri="{BB962C8B-B14F-4D97-AF65-F5344CB8AC3E}">
        <p14:creationId xmlns:p14="http://schemas.microsoft.com/office/powerpoint/2010/main" val="163620211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147131-D34A-4E21-8B89-097E13249631}"/>
              </a:ext>
            </a:extLst>
          </p:cNvPr>
          <p:cNvSpPr>
            <a:spLocks noGrp="1"/>
          </p:cNvSpPr>
          <p:nvPr>
            <p:ph type="title"/>
          </p:nvPr>
        </p:nvSpPr>
        <p:spPr>
          <a:xfrm>
            <a:off x="2311147" y="365760"/>
            <a:ext cx="7569706" cy="1288238"/>
          </a:xfrm>
        </p:spPr>
        <p:txBody>
          <a:bodyPr anchor="ctr">
            <a:normAutofit/>
          </a:bodyPr>
          <a:lstStyle/>
          <a:p>
            <a:pPr algn="ctr"/>
            <a:r>
              <a:rPr lang="en-IE" dirty="0"/>
              <a:t>Othello’s tragic flaw</a:t>
            </a:r>
            <a:endParaRPr lang="en-IE"/>
          </a:p>
        </p:txBody>
      </p:sp>
      <p:sp>
        <p:nvSpPr>
          <p:cNvPr id="3" name="Content Placeholder 2">
            <a:extLst>
              <a:ext uri="{FF2B5EF4-FFF2-40B4-BE49-F238E27FC236}">
                <a16:creationId xmlns:a16="http://schemas.microsoft.com/office/drawing/2014/main" id="{1620B5A3-E40F-401E-AE71-6D031BF50067}"/>
              </a:ext>
            </a:extLst>
          </p:cNvPr>
          <p:cNvSpPr>
            <a:spLocks noGrp="1"/>
          </p:cNvSpPr>
          <p:nvPr>
            <p:ph idx="1"/>
          </p:nvPr>
        </p:nvSpPr>
        <p:spPr>
          <a:xfrm>
            <a:off x="2110154" y="1280160"/>
            <a:ext cx="8229599" cy="5212080"/>
          </a:xfrm>
        </p:spPr>
        <p:txBody>
          <a:bodyPr anchor="t">
            <a:normAutofit lnSpcReduction="10000"/>
          </a:bodyPr>
          <a:lstStyle/>
          <a:p>
            <a:r>
              <a:rPr lang="en-GB" dirty="0"/>
              <a:t>What is it that causes Othello's downfall? Some have said that he's simply a jealous person whose jealousy of his wife gets out of hand. Others insist that jealousy is not part of his natural make-up that the emotion takes over only when Iago pushes him to the brink of insanity. </a:t>
            </a:r>
          </a:p>
          <a:p>
            <a:r>
              <a:rPr lang="en-GB" dirty="0"/>
              <a:t>Most of the evidence in the play tends to support the latter interpretation. Othello doesn't show himself to be jealous early in the play. Manipulated by Iago's </a:t>
            </a:r>
            <a:r>
              <a:rPr lang="en-GB" dirty="0" err="1"/>
              <a:t>skillful</a:t>
            </a:r>
            <a:r>
              <a:rPr lang="en-GB" dirty="0"/>
              <a:t> lies, Othello must confront emotions he can't handle. His jealousy literally drives \him mad. Anger and hate replace his wisdom and judgment, and the power of these destructive emotions leads to this sorry end. </a:t>
            </a:r>
            <a:endParaRPr lang="en-IE" dirty="0"/>
          </a:p>
        </p:txBody>
      </p:sp>
    </p:spTree>
    <p:extLst>
      <p:ext uri="{BB962C8B-B14F-4D97-AF65-F5344CB8AC3E}">
        <p14:creationId xmlns:p14="http://schemas.microsoft.com/office/powerpoint/2010/main" val="376315838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1626</Words>
  <Application>Microsoft Office PowerPoint</Application>
  <PresentationFormat>Widescreen</PresentationFormat>
  <Paragraphs>90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‘Othello’ by William Shakespeare  Background</vt:lpstr>
      <vt:lpstr>The Source of ‘Othello’</vt:lpstr>
      <vt:lpstr>PowerPoint Presentation</vt:lpstr>
      <vt:lpstr>PowerPoint Presentation</vt:lpstr>
      <vt:lpstr>Racism</vt:lpstr>
      <vt:lpstr>Setting</vt:lpstr>
      <vt:lpstr>PowerPoint Presentation</vt:lpstr>
      <vt:lpstr>PowerPoint Presentation</vt:lpstr>
      <vt:lpstr>Othello’s tragic flaw</vt:lpstr>
      <vt:lpstr>Themes</vt:lpstr>
      <vt:lpstr>The Turks</vt:lpstr>
      <vt:lpstr>The Turks</vt:lpstr>
      <vt:lpstr>Map of the Ottoman Empire</vt:lpstr>
      <vt:lpstr>The Moors</vt:lpstr>
      <vt:lpstr>The Moors</vt:lpstr>
      <vt:lpstr>Venice</vt:lpstr>
      <vt:lpstr>Venice</vt:lpstr>
      <vt:lpstr>Cyprus</vt:lpstr>
      <vt:lpstr>How Far is Cyprus from Venice?</vt:lpstr>
      <vt:lpstr>Cyprus</vt:lpstr>
      <vt:lpstr>Cyprus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‘Othello’ by William Shakespeare  Background</dc:title>
  <dc:creator>Ciara Deasy</dc:creator>
  <cp:lastModifiedBy>Ciara Deasy</cp:lastModifiedBy>
  <cp:revision>1</cp:revision>
  <dcterms:created xsi:type="dcterms:W3CDTF">2020-10-28T14:39:30Z</dcterms:created>
  <dcterms:modified xsi:type="dcterms:W3CDTF">2020-10-28T14:40:01Z</dcterms:modified>
</cp:coreProperties>
</file>