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F58D-B62B-40BB-83AA-9D07CFC4ED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AC06D3-F571-4213-A2A4-6A1915120C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A10580-AD31-4B8F-8448-55A666AC1725}"/>
              </a:ext>
            </a:extLst>
          </p:cNvPr>
          <p:cNvSpPr>
            <a:spLocks noGrp="1"/>
          </p:cNvSpPr>
          <p:nvPr>
            <p:ph type="dt" sz="half" idx="10"/>
          </p:nvPr>
        </p:nvSpPr>
        <p:spPr/>
        <p:txBody>
          <a:bodyPr/>
          <a:lstStyle/>
          <a:p>
            <a:fld id="{0DAF61AA-5A98-4049-A93E-477E5505141A}" type="datetimeFigureOut">
              <a:rPr lang="en-US" smtClean="0"/>
              <a:t>10/28/2020</a:t>
            </a:fld>
            <a:endParaRPr lang="en-US" dirty="0"/>
          </a:p>
        </p:txBody>
      </p:sp>
      <p:sp>
        <p:nvSpPr>
          <p:cNvPr id="5" name="Footer Placeholder 4">
            <a:extLst>
              <a:ext uri="{FF2B5EF4-FFF2-40B4-BE49-F238E27FC236}">
                <a16:creationId xmlns:a16="http://schemas.microsoft.com/office/drawing/2014/main" id="{15EC99C8-515A-4FEA-9CD2-6D0BF46CF6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2AF1B-1868-4C05-B6C3-9EBF29A50AD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880758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70B0-C1C5-4976-80E8-6B4F90EB36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7593EE-493E-4BCE-8992-24CA63E1E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0919F-FDDD-42FB-8422-A0665D558D00}"/>
              </a:ext>
            </a:extLst>
          </p:cNvPr>
          <p:cNvSpPr>
            <a:spLocks noGrp="1"/>
          </p:cNvSpPr>
          <p:nvPr>
            <p:ph type="dt" sz="half" idx="10"/>
          </p:nvPr>
        </p:nvSpPr>
        <p:spPr/>
        <p:txBody>
          <a:bodyPr/>
          <a:lstStyle/>
          <a:p>
            <a:fld id="{0DAF61AA-5A98-4049-A93E-477E5505141A}" type="datetimeFigureOut">
              <a:rPr lang="en-US" smtClean="0"/>
              <a:t>10/28/2020</a:t>
            </a:fld>
            <a:endParaRPr lang="en-US"/>
          </a:p>
        </p:txBody>
      </p:sp>
      <p:sp>
        <p:nvSpPr>
          <p:cNvPr id="5" name="Footer Placeholder 4">
            <a:extLst>
              <a:ext uri="{FF2B5EF4-FFF2-40B4-BE49-F238E27FC236}">
                <a16:creationId xmlns:a16="http://schemas.microsoft.com/office/drawing/2014/main" id="{A216D38A-35F8-4667-A1F4-49644471E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9CC230-78B7-487B-9C95-CB00868F6F1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93404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CB826-D9AA-4689-B8C0-38D999F0D0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1F1CDD-16FB-45E0-9887-24374C5676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46397-BBD2-4426-B1F5-FD6EA3CDC866}"/>
              </a:ext>
            </a:extLst>
          </p:cNvPr>
          <p:cNvSpPr>
            <a:spLocks noGrp="1"/>
          </p:cNvSpPr>
          <p:nvPr>
            <p:ph type="dt" sz="half" idx="10"/>
          </p:nvPr>
        </p:nvSpPr>
        <p:spPr/>
        <p:txBody>
          <a:bodyPr/>
          <a:lstStyle/>
          <a:p>
            <a:fld id="{0DAF61AA-5A98-4049-A93E-477E5505141A}" type="datetimeFigureOut">
              <a:rPr lang="en-US" smtClean="0"/>
              <a:t>10/28/2020</a:t>
            </a:fld>
            <a:endParaRPr lang="en-US"/>
          </a:p>
        </p:txBody>
      </p:sp>
      <p:sp>
        <p:nvSpPr>
          <p:cNvPr id="5" name="Footer Placeholder 4">
            <a:extLst>
              <a:ext uri="{FF2B5EF4-FFF2-40B4-BE49-F238E27FC236}">
                <a16:creationId xmlns:a16="http://schemas.microsoft.com/office/drawing/2014/main" id="{FDAB91E4-73D0-4ACD-8F54-00EE6FB1D6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28C61-59FE-44D6-A7D6-AAD29223277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77454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D384-B2C5-42A4-9774-A931C39BA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D736C-5FCC-43BC-B824-A90F2CC5D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A3A50-B922-45BE-945D-7ED3EBD83F7C}"/>
              </a:ext>
            </a:extLst>
          </p:cNvPr>
          <p:cNvSpPr>
            <a:spLocks noGrp="1"/>
          </p:cNvSpPr>
          <p:nvPr>
            <p:ph type="dt" sz="half" idx="10"/>
          </p:nvPr>
        </p:nvSpPr>
        <p:spPr/>
        <p:txBody>
          <a:bodyPr/>
          <a:lstStyle/>
          <a:p>
            <a:fld id="{0DAF61AA-5A98-4049-A93E-477E5505141A}" type="datetimeFigureOut">
              <a:rPr lang="en-US" smtClean="0"/>
              <a:t>10/28/2020</a:t>
            </a:fld>
            <a:endParaRPr lang="en-US"/>
          </a:p>
        </p:txBody>
      </p:sp>
      <p:sp>
        <p:nvSpPr>
          <p:cNvPr id="5" name="Footer Placeholder 4">
            <a:extLst>
              <a:ext uri="{FF2B5EF4-FFF2-40B4-BE49-F238E27FC236}">
                <a16:creationId xmlns:a16="http://schemas.microsoft.com/office/drawing/2014/main" id="{64241F78-20DE-4D53-BB25-79E5C4E1A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643084-C669-4FDF-87D4-F22D36BB827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915147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C559-800C-489A-9174-7901F92B0D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42B5C3-320B-4CFD-B6A7-A28C7E435B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CA372-3F42-4113-A73B-5FDCF93CB5BC}"/>
              </a:ext>
            </a:extLst>
          </p:cNvPr>
          <p:cNvSpPr>
            <a:spLocks noGrp="1"/>
          </p:cNvSpPr>
          <p:nvPr>
            <p:ph type="dt" sz="half" idx="10"/>
          </p:nvPr>
        </p:nvSpPr>
        <p:spPr/>
        <p:txBody>
          <a:bodyPr/>
          <a:lstStyle/>
          <a:p>
            <a:fld id="{0DAF61AA-5A98-4049-A93E-477E5505141A}" type="datetimeFigureOut">
              <a:rPr lang="en-US" smtClean="0"/>
              <a:t>10/28/2020</a:t>
            </a:fld>
            <a:endParaRPr lang="en-US"/>
          </a:p>
        </p:txBody>
      </p:sp>
      <p:sp>
        <p:nvSpPr>
          <p:cNvPr id="5" name="Footer Placeholder 4">
            <a:extLst>
              <a:ext uri="{FF2B5EF4-FFF2-40B4-BE49-F238E27FC236}">
                <a16:creationId xmlns:a16="http://schemas.microsoft.com/office/drawing/2014/main" id="{F0DA1197-0C78-4878-B086-5D206EA491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B83D8-FD42-44FF-AA20-944A519CC0B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790513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85AA-B5C7-4E3D-85FA-94F3C73E5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AFEEA-6F3F-4630-A950-61C05D2FAF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C36817-B869-4D19-9EE8-A3166B0E15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074146-2374-4321-AEBB-3E9B09D7796D}"/>
              </a:ext>
            </a:extLst>
          </p:cNvPr>
          <p:cNvSpPr>
            <a:spLocks noGrp="1"/>
          </p:cNvSpPr>
          <p:nvPr>
            <p:ph type="dt" sz="half" idx="10"/>
          </p:nvPr>
        </p:nvSpPr>
        <p:spPr/>
        <p:txBody>
          <a:bodyPr/>
          <a:lstStyle/>
          <a:p>
            <a:fld id="{0DAF61AA-5A98-4049-A93E-477E5505141A}" type="datetimeFigureOut">
              <a:rPr lang="en-US" smtClean="0"/>
              <a:t>10/28/2020</a:t>
            </a:fld>
            <a:endParaRPr lang="en-US"/>
          </a:p>
        </p:txBody>
      </p:sp>
      <p:sp>
        <p:nvSpPr>
          <p:cNvPr id="6" name="Footer Placeholder 5">
            <a:extLst>
              <a:ext uri="{FF2B5EF4-FFF2-40B4-BE49-F238E27FC236}">
                <a16:creationId xmlns:a16="http://schemas.microsoft.com/office/drawing/2014/main" id="{2C42337B-B902-4DC2-BB94-02B8A75492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4AD585-B83C-4ECF-AF42-8DDF6996B79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364206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9ADB-3495-481F-BB4E-9C7128B17B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D6FF4C-26CB-4281-A2F7-6CBE451867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2E72A9-F222-45B4-9355-C04C058641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699F6E-77AD-4EBC-BAF9-5A43CDEC41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F77677-7169-4591-B047-0678815F48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82A6EB-0285-4FA4-A00C-A7F716084FD3}"/>
              </a:ext>
            </a:extLst>
          </p:cNvPr>
          <p:cNvSpPr>
            <a:spLocks noGrp="1"/>
          </p:cNvSpPr>
          <p:nvPr>
            <p:ph type="dt" sz="half" idx="10"/>
          </p:nvPr>
        </p:nvSpPr>
        <p:spPr/>
        <p:txBody>
          <a:bodyPr/>
          <a:lstStyle/>
          <a:p>
            <a:fld id="{0DAF61AA-5A98-4049-A93E-477E5505141A}" type="datetimeFigureOut">
              <a:rPr lang="en-US" smtClean="0"/>
              <a:t>10/28/2020</a:t>
            </a:fld>
            <a:endParaRPr lang="en-US"/>
          </a:p>
        </p:txBody>
      </p:sp>
      <p:sp>
        <p:nvSpPr>
          <p:cNvPr id="8" name="Footer Placeholder 7">
            <a:extLst>
              <a:ext uri="{FF2B5EF4-FFF2-40B4-BE49-F238E27FC236}">
                <a16:creationId xmlns:a16="http://schemas.microsoft.com/office/drawing/2014/main" id="{86D39526-82B8-402C-8A2B-82EF8F3F3A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5EC9E6-6FF1-4541-9CB1-A2FF9D852169}"/>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023972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70F54-6CED-4251-A0A6-32CCD1213F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72C8E6-49D6-46A5-8DC3-B0D8E683C9CB}"/>
              </a:ext>
            </a:extLst>
          </p:cNvPr>
          <p:cNvSpPr>
            <a:spLocks noGrp="1"/>
          </p:cNvSpPr>
          <p:nvPr>
            <p:ph type="dt" sz="half" idx="10"/>
          </p:nvPr>
        </p:nvSpPr>
        <p:spPr/>
        <p:txBody>
          <a:bodyPr/>
          <a:lstStyle/>
          <a:p>
            <a:fld id="{0DAF61AA-5A98-4049-A93E-477E5505141A}" type="datetimeFigureOut">
              <a:rPr lang="en-US" smtClean="0"/>
              <a:t>10/28/2020</a:t>
            </a:fld>
            <a:endParaRPr lang="en-US"/>
          </a:p>
        </p:txBody>
      </p:sp>
      <p:sp>
        <p:nvSpPr>
          <p:cNvPr id="4" name="Footer Placeholder 3">
            <a:extLst>
              <a:ext uri="{FF2B5EF4-FFF2-40B4-BE49-F238E27FC236}">
                <a16:creationId xmlns:a16="http://schemas.microsoft.com/office/drawing/2014/main" id="{AB883CBA-77CD-4490-A5F3-BAA8FC254A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A5FF79-61B6-4693-8547-95B1F2F7A19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029237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DCB94-13E9-41CB-88F0-D30A1791DCBA}"/>
              </a:ext>
            </a:extLst>
          </p:cNvPr>
          <p:cNvSpPr>
            <a:spLocks noGrp="1"/>
          </p:cNvSpPr>
          <p:nvPr>
            <p:ph type="dt" sz="half" idx="10"/>
          </p:nvPr>
        </p:nvSpPr>
        <p:spPr/>
        <p:txBody>
          <a:bodyPr/>
          <a:lstStyle/>
          <a:p>
            <a:fld id="{0DAF61AA-5A98-4049-A93E-477E5505141A}" type="datetimeFigureOut">
              <a:rPr lang="en-US" smtClean="0"/>
              <a:t>10/28/2020</a:t>
            </a:fld>
            <a:endParaRPr lang="en-US"/>
          </a:p>
        </p:txBody>
      </p:sp>
      <p:sp>
        <p:nvSpPr>
          <p:cNvPr id="3" name="Footer Placeholder 2">
            <a:extLst>
              <a:ext uri="{FF2B5EF4-FFF2-40B4-BE49-F238E27FC236}">
                <a16:creationId xmlns:a16="http://schemas.microsoft.com/office/drawing/2014/main" id="{244795A4-736C-426D-8559-5AD5892756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2A2ACD-17F3-4C16-8E77-86EC92CCD55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815352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CB2E-B68A-48F9-8B20-CDED818FB6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081C83-64B5-4BFD-A163-75C2EA7F89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5D44AD-E361-48A3-936D-DDA0D51445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EED06C-E016-489C-8863-EA1BE998BC48}"/>
              </a:ext>
            </a:extLst>
          </p:cNvPr>
          <p:cNvSpPr>
            <a:spLocks noGrp="1"/>
          </p:cNvSpPr>
          <p:nvPr>
            <p:ph type="dt" sz="half" idx="10"/>
          </p:nvPr>
        </p:nvSpPr>
        <p:spPr/>
        <p:txBody>
          <a:bodyPr/>
          <a:lstStyle/>
          <a:p>
            <a:fld id="{0DAF61AA-5A98-4049-A93E-477E5505141A}" type="datetimeFigureOut">
              <a:rPr lang="en-US" smtClean="0"/>
              <a:t>10/28/2020</a:t>
            </a:fld>
            <a:endParaRPr lang="en-US"/>
          </a:p>
        </p:txBody>
      </p:sp>
      <p:sp>
        <p:nvSpPr>
          <p:cNvPr id="6" name="Footer Placeholder 5">
            <a:extLst>
              <a:ext uri="{FF2B5EF4-FFF2-40B4-BE49-F238E27FC236}">
                <a16:creationId xmlns:a16="http://schemas.microsoft.com/office/drawing/2014/main" id="{359161F0-D253-49A7-9A08-7A0A228146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42C61A-B326-40A7-A286-90D0544BBC3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95579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DF6F-D00F-4CE4-8701-B006273461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0FF7AB-F851-4425-8407-996C920E68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2ED6CF5-154F-4615-8CDC-E2BFA61FAB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5C400-0D13-495F-8C4E-EC3CDF5F22AF}"/>
              </a:ext>
            </a:extLst>
          </p:cNvPr>
          <p:cNvSpPr>
            <a:spLocks noGrp="1"/>
          </p:cNvSpPr>
          <p:nvPr>
            <p:ph type="dt" sz="half" idx="10"/>
          </p:nvPr>
        </p:nvSpPr>
        <p:spPr/>
        <p:txBody>
          <a:bodyPr/>
          <a:lstStyle/>
          <a:p>
            <a:fld id="{0DAF61AA-5A98-4049-A93E-477E5505141A}" type="datetimeFigureOut">
              <a:rPr lang="en-US" smtClean="0"/>
              <a:t>10/28/2020</a:t>
            </a:fld>
            <a:endParaRPr lang="en-US"/>
          </a:p>
        </p:txBody>
      </p:sp>
      <p:sp>
        <p:nvSpPr>
          <p:cNvPr id="6" name="Footer Placeholder 5">
            <a:extLst>
              <a:ext uri="{FF2B5EF4-FFF2-40B4-BE49-F238E27FC236}">
                <a16:creationId xmlns:a16="http://schemas.microsoft.com/office/drawing/2014/main" id="{4CB290D7-98AC-45E5-A7D6-73520AFC73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276C-2BD2-4C4F-AC04-DD3D73768A5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835889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47A131F-D5DE-41A5-B4CF-4F345319B40B}"/>
              </a:ext>
            </a:extLst>
          </p:cNvPr>
          <p:cNvSpPr/>
          <p:nvPr/>
        </p:nvSpPr>
        <p:spPr>
          <a:xfrm>
            <a:off x="0" y="0"/>
            <a:ext cx="12188952" cy="6858000"/>
          </a:xfrm>
          <a:prstGeom prst="rect">
            <a:avLst/>
          </a:prstGeom>
          <a:solidFill>
            <a:schemeClr val="bg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8" name="Freeform: Shape 7">
            <a:extLst>
              <a:ext uri="{FF2B5EF4-FFF2-40B4-BE49-F238E27FC236}">
                <a16:creationId xmlns:a16="http://schemas.microsoft.com/office/drawing/2014/main" id="{3AF4666D-BD98-40A5-A75F-478B982010B2}"/>
              </a:ext>
            </a:extLst>
          </p:cNvPr>
          <p:cNvSpPr/>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chemeClr val="tx1">
                    <a:lumMod val="65000"/>
                    <a:lumOff val="35000"/>
                  </a:schemeClr>
                </a:solidFill>
                <a:latin typeface="AvenirNext LT Pro Medium" panose="020B0504020202020204" pitchFamily="34" charset="0"/>
              </a:rPr>
              <a:t> </a:t>
            </a:r>
          </a:p>
        </p:txBody>
      </p:sp>
      <p:sp>
        <p:nvSpPr>
          <p:cNvPr id="9" name="Freeform: Shape 8">
            <a:extLst>
              <a:ext uri="{FF2B5EF4-FFF2-40B4-BE49-F238E27FC236}">
                <a16:creationId xmlns:a16="http://schemas.microsoft.com/office/drawing/2014/main" id="{68680585-71F9-4721-A998-4974171D2EB4}"/>
              </a:ext>
            </a:extLst>
          </p:cNvPr>
          <p:cNvSpPr/>
          <p:nvPr/>
        </p:nvSpPr>
        <p:spPr>
          <a:xfrm>
            <a:off x="10439256" y="6172200"/>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chemeClr val="tx1">
                    <a:lumMod val="65000"/>
                    <a:lumOff val="35000"/>
                  </a:schemeClr>
                </a:solidFill>
                <a:latin typeface="AvenirNext LT Pro Medium" panose="020B0504020202020204" pitchFamily="34" charset="0"/>
              </a:rPr>
              <a:t> </a:t>
            </a:r>
          </a:p>
        </p:txBody>
      </p:sp>
      <p:sp>
        <p:nvSpPr>
          <p:cNvPr id="10" name="Freeform: Shape 9">
            <a:extLst>
              <a:ext uri="{FF2B5EF4-FFF2-40B4-BE49-F238E27FC236}">
                <a16:creationId xmlns:a16="http://schemas.microsoft.com/office/drawing/2014/main" id="{12BC95C2-2EEC-4F59-ABA8-660B0D059CCF}"/>
              </a:ext>
            </a:extLst>
          </p:cNvPr>
          <p:cNvSpPr/>
          <p:nvPr/>
        </p:nvSpPr>
        <p:spPr>
          <a:xfrm>
            <a:off x="7977352"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1" name="Graphic 141">
            <a:extLst>
              <a:ext uri="{FF2B5EF4-FFF2-40B4-BE49-F238E27FC236}">
                <a16:creationId xmlns:a16="http://schemas.microsoft.com/office/drawing/2014/main" id="{03E9870D-4BBA-43AF-8D44-BBADF020CFF6}"/>
              </a:ext>
            </a:extLst>
          </p:cNvPr>
          <p:cNvGrpSpPr/>
          <p:nvPr/>
        </p:nvGrpSpPr>
        <p:grpSpPr>
          <a:xfrm>
            <a:off x="10849" y="15178"/>
            <a:ext cx="2198951" cy="3331254"/>
            <a:chOff x="4473129" y="923925"/>
            <a:chExt cx="3308947" cy="5012817"/>
          </a:xfrm>
          <a:noFill/>
        </p:grpSpPr>
        <p:sp>
          <p:nvSpPr>
            <p:cNvPr id="12" name="Freeform: Shape 11">
              <a:extLst>
                <a:ext uri="{FF2B5EF4-FFF2-40B4-BE49-F238E27FC236}">
                  <a16:creationId xmlns:a16="http://schemas.microsoft.com/office/drawing/2014/main" id="{34BC5055-C77D-43CD-BB1D-A77B6779CDAD}"/>
                </a:ext>
              </a:extLst>
            </p:cNvPr>
            <p:cNvSpPr/>
            <p:nvPr/>
          </p:nvSpPr>
          <p:spPr>
            <a:xfrm>
              <a:off x="4485988" y="924020"/>
              <a:ext cx="3296088" cy="5012722"/>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75000"/>
                </a:schemeClr>
              </a:solidFill>
              <a:prstDash val="lgDash"/>
              <a:round/>
            </a:ln>
          </p:spPr>
          <p:txBody>
            <a:bodyPr rtlCol="0" anchor="ctr"/>
            <a:lstStyle/>
            <a:p>
              <a:endParaRPr lang="en-US"/>
            </a:p>
          </p:txBody>
        </p:sp>
        <p:sp>
          <p:nvSpPr>
            <p:cNvPr id="13" name="Freeform: Shape 12">
              <a:extLst>
                <a:ext uri="{FF2B5EF4-FFF2-40B4-BE49-F238E27FC236}">
                  <a16:creationId xmlns:a16="http://schemas.microsoft.com/office/drawing/2014/main" id="{DB12D0B8-9385-489A-85AE-3D14AD0BA2FC}"/>
                </a:ext>
              </a:extLst>
            </p:cNvPr>
            <p:cNvSpPr/>
            <p:nvPr/>
          </p:nvSpPr>
          <p:spPr>
            <a:xfrm>
              <a:off x="4473129" y="923925"/>
              <a:ext cx="2977477" cy="462714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75000"/>
                </a:schemeClr>
              </a:solidFill>
              <a:prstDash val="lgDash"/>
              <a:round/>
            </a:ln>
          </p:spPr>
          <p:txBody>
            <a:bodyPr rtlCol="0" anchor="ctr"/>
            <a:lstStyle/>
            <a:p>
              <a:endParaRPr lang="en-US"/>
            </a:p>
          </p:txBody>
        </p:sp>
        <p:sp>
          <p:nvSpPr>
            <p:cNvPr id="14" name="Freeform: Shape 13">
              <a:extLst>
                <a:ext uri="{FF2B5EF4-FFF2-40B4-BE49-F238E27FC236}">
                  <a16:creationId xmlns:a16="http://schemas.microsoft.com/office/drawing/2014/main" id="{D158A14A-147E-4130-A5E2-38FD84B181AF}"/>
                </a:ext>
              </a:extLst>
            </p:cNvPr>
            <p:cNvSpPr/>
            <p:nvPr/>
          </p:nvSpPr>
          <p:spPr>
            <a:xfrm>
              <a:off x="4494561" y="923925"/>
              <a:ext cx="2356712" cy="4118991"/>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75000"/>
                </a:schemeClr>
              </a:solidFill>
              <a:prstDash val="lgDash"/>
              <a:round/>
            </a:ln>
          </p:spPr>
          <p:txBody>
            <a:bodyPr rtlCol="0" anchor="ctr"/>
            <a:lstStyle/>
            <a:p>
              <a:endParaRPr lang="en-US"/>
            </a:p>
          </p:txBody>
        </p:sp>
        <p:sp>
          <p:nvSpPr>
            <p:cNvPr id="15" name="Freeform: Shape 14">
              <a:extLst>
                <a:ext uri="{FF2B5EF4-FFF2-40B4-BE49-F238E27FC236}">
                  <a16:creationId xmlns:a16="http://schemas.microsoft.com/office/drawing/2014/main" id="{75B8B1EB-5E2B-472C-AE60-2EC5961F16F9}"/>
                </a:ext>
              </a:extLst>
            </p:cNvPr>
            <p:cNvSpPr/>
            <p:nvPr/>
          </p:nvSpPr>
          <p:spPr>
            <a:xfrm>
              <a:off x="4473129" y="923925"/>
              <a:ext cx="2059193" cy="3980116"/>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75000"/>
                </a:schemeClr>
              </a:solidFill>
              <a:prstDash val="lgDash"/>
              <a:round/>
            </a:ln>
          </p:spPr>
          <p:txBody>
            <a:bodyPr rtlCol="0" anchor="ctr"/>
            <a:lstStyle/>
            <a:p>
              <a:endParaRPr lang="en-US"/>
            </a:p>
          </p:txBody>
        </p:sp>
        <p:sp>
          <p:nvSpPr>
            <p:cNvPr id="16" name="Freeform: Shape 15">
              <a:extLst>
                <a:ext uri="{FF2B5EF4-FFF2-40B4-BE49-F238E27FC236}">
                  <a16:creationId xmlns:a16="http://schemas.microsoft.com/office/drawing/2014/main" id="{B4F5BD77-58D7-4B61-A666-1B4139A63A28}"/>
                </a:ext>
              </a:extLst>
            </p:cNvPr>
            <p:cNvSpPr/>
            <p:nvPr/>
          </p:nvSpPr>
          <p:spPr>
            <a:xfrm>
              <a:off x="4485131" y="1719357"/>
              <a:ext cx="743796" cy="2867501"/>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75000"/>
                </a:schemeClr>
              </a:solidFill>
              <a:prstDash val="lgDash"/>
              <a:round/>
            </a:ln>
          </p:spPr>
          <p:txBody>
            <a:bodyPr rtlCol="0" anchor="ctr"/>
            <a:lstStyle/>
            <a:p>
              <a:endParaRPr lang="en-US"/>
            </a:p>
          </p:txBody>
        </p:sp>
        <p:sp>
          <p:nvSpPr>
            <p:cNvPr id="17" name="Freeform: Shape 16">
              <a:extLst>
                <a:ext uri="{FF2B5EF4-FFF2-40B4-BE49-F238E27FC236}">
                  <a16:creationId xmlns:a16="http://schemas.microsoft.com/office/drawing/2014/main" id="{F5CBEC6B-EDB6-40B8-8771-E5AF41B8D698}"/>
                </a:ext>
              </a:extLst>
            </p:cNvPr>
            <p:cNvSpPr/>
            <p:nvPr/>
          </p:nvSpPr>
          <p:spPr>
            <a:xfrm>
              <a:off x="4473129" y="1912731"/>
              <a:ext cx="597294" cy="2543540"/>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75000"/>
                </a:schemeClr>
              </a:solidFill>
              <a:prstDash val="lgDash"/>
              <a:round/>
            </a:ln>
          </p:spPr>
          <p:txBody>
            <a:bodyPr rtlCol="0" anchor="ctr"/>
            <a:lstStyle/>
            <a:p>
              <a:endParaRPr lang="en-US"/>
            </a:p>
          </p:txBody>
        </p:sp>
        <p:sp>
          <p:nvSpPr>
            <p:cNvPr id="18" name="Freeform: Shape 17">
              <a:extLst>
                <a:ext uri="{FF2B5EF4-FFF2-40B4-BE49-F238E27FC236}">
                  <a16:creationId xmlns:a16="http://schemas.microsoft.com/office/drawing/2014/main" id="{91BD0EE8-AA47-4044-9251-9F5A4B820120}"/>
                </a:ext>
              </a:extLst>
            </p:cNvPr>
            <p:cNvSpPr/>
            <p:nvPr/>
          </p:nvSpPr>
          <p:spPr>
            <a:xfrm>
              <a:off x="4491417" y="2227197"/>
              <a:ext cx="389425" cy="2011236"/>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75000"/>
                </a:schemeClr>
              </a:solidFill>
              <a:prstDash val="lgDash"/>
              <a:round/>
            </a:ln>
          </p:spPr>
          <p:txBody>
            <a:bodyPr rtlCol="0" anchor="ctr"/>
            <a:lstStyle/>
            <a:p>
              <a:endParaRPr lang="en-US" dirty="0"/>
            </a:p>
          </p:txBody>
        </p:sp>
      </p:grpSp>
      <p:grpSp>
        <p:nvGrpSpPr>
          <p:cNvPr id="19" name="Graphic 157">
            <a:extLst>
              <a:ext uri="{FF2B5EF4-FFF2-40B4-BE49-F238E27FC236}">
                <a16:creationId xmlns:a16="http://schemas.microsoft.com/office/drawing/2014/main" id="{C3279E8D-2BAA-4CB1-834B-09FADD54DE56}"/>
              </a:ext>
            </a:extLst>
          </p:cNvPr>
          <p:cNvGrpSpPr/>
          <p:nvPr/>
        </p:nvGrpSpPr>
        <p:grpSpPr>
          <a:xfrm>
            <a:off x="8610600" y="3276600"/>
            <a:ext cx="3529260" cy="3581399"/>
            <a:chOff x="4114800" y="1423987"/>
            <a:chExt cx="3961542" cy="4007547"/>
          </a:xfrm>
          <a:noFill/>
        </p:grpSpPr>
        <p:sp>
          <p:nvSpPr>
            <p:cNvPr id="20" name="Freeform: Shape 19">
              <a:extLst>
                <a:ext uri="{FF2B5EF4-FFF2-40B4-BE49-F238E27FC236}">
                  <a16:creationId xmlns:a16="http://schemas.microsoft.com/office/drawing/2014/main" id="{3456F18E-4F61-486D-9CD6-65B30372C534}"/>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75000"/>
                </a:schemeClr>
              </a:solidFill>
              <a:prstDash val="lgDash"/>
              <a:round/>
            </a:ln>
          </p:spPr>
          <p:txBody>
            <a:bodyPr rtlCol="0" anchor="ctr"/>
            <a:lstStyle/>
            <a:p>
              <a:endParaRPr lang="en-US"/>
            </a:p>
          </p:txBody>
        </p:sp>
        <p:sp>
          <p:nvSpPr>
            <p:cNvPr id="21" name="Freeform: Shape 20">
              <a:extLst>
                <a:ext uri="{FF2B5EF4-FFF2-40B4-BE49-F238E27FC236}">
                  <a16:creationId xmlns:a16="http://schemas.microsoft.com/office/drawing/2014/main" id="{318DDF45-08F0-46B6-A0B7-133735C94F47}"/>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2" name="Freeform: Shape 21">
              <a:extLst>
                <a:ext uri="{FF2B5EF4-FFF2-40B4-BE49-F238E27FC236}">
                  <a16:creationId xmlns:a16="http://schemas.microsoft.com/office/drawing/2014/main" id="{B9D0CC0F-710D-43F4-BC86-763767420133}"/>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75000"/>
                </a:schemeClr>
              </a:solidFill>
              <a:prstDash val="lgDash"/>
              <a:round/>
            </a:ln>
          </p:spPr>
          <p:txBody>
            <a:bodyPr rtlCol="0" anchor="ctr"/>
            <a:lstStyle/>
            <a:p>
              <a:endParaRPr lang="en-US"/>
            </a:p>
          </p:txBody>
        </p:sp>
        <p:sp>
          <p:nvSpPr>
            <p:cNvPr id="23" name="Freeform: Shape 22">
              <a:extLst>
                <a:ext uri="{FF2B5EF4-FFF2-40B4-BE49-F238E27FC236}">
                  <a16:creationId xmlns:a16="http://schemas.microsoft.com/office/drawing/2014/main" id="{6FB36AB6-CB81-495A-8A33-C0BCE67D6F23}"/>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4" name="Freeform: Shape 23">
              <a:extLst>
                <a:ext uri="{FF2B5EF4-FFF2-40B4-BE49-F238E27FC236}">
                  <a16:creationId xmlns:a16="http://schemas.microsoft.com/office/drawing/2014/main" id="{1993F7E6-ABF6-482D-BEA5-B4E607DDB433}"/>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5" name="Freeform: Shape 24">
              <a:extLst>
                <a:ext uri="{FF2B5EF4-FFF2-40B4-BE49-F238E27FC236}">
                  <a16:creationId xmlns:a16="http://schemas.microsoft.com/office/drawing/2014/main" id="{DCA0B097-C21A-40B4-95E4-2FFA9697F824}"/>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6" name="Freeform: Shape 25">
              <a:extLst>
                <a:ext uri="{FF2B5EF4-FFF2-40B4-BE49-F238E27FC236}">
                  <a16:creationId xmlns:a16="http://schemas.microsoft.com/office/drawing/2014/main" id="{AB2AF0F5-7EAA-4BAB-8DE2-D84E124170FA}"/>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75000"/>
                </a:schemeClr>
              </a:solidFill>
              <a:prstDash val="lgDash"/>
              <a:round/>
            </a:ln>
          </p:spPr>
          <p:txBody>
            <a:bodyPr rtlCol="0" anchor="ctr"/>
            <a:lstStyle/>
            <a:p>
              <a:endParaRPr lang="en-US"/>
            </a:p>
          </p:txBody>
        </p:sp>
      </p:grpSp>
      <p:sp>
        <p:nvSpPr>
          <p:cNvPr id="2" name="Title Placeholder 1">
            <a:extLst>
              <a:ext uri="{FF2B5EF4-FFF2-40B4-BE49-F238E27FC236}">
                <a16:creationId xmlns:a16="http://schemas.microsoft.com/office/drawing/2014/main" id="{B760C036-BBCE-4F9E-AD56-DD36D4407B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3A5D7EC-1E6A-473F-B5A4-18CDFB6CF9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F9981C7-34D5-49A4-949D-715FD4BD8F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lang="en-US" sz="900" kern="1200" cap="all" spc="200" smtClean="0">
                <a:solidFill>
                  <a:schemeClr val="accent1"/>
                </a:solidFill>
                <a:latin typeface="+mn-lt"/>
                <a:ea typeface="+mn-ea"/>
                <a:cs typeface="Segoe UI Semilight" panose="020B0402040204020203" pitchFamily="34" charset="0"/>
              </a:defRPr>
            </a:lvl1pPr>
          </a:lstStyle>
          <a:p>
            <a:fld id="{0DAF61AA-5A98-4049-A93E-477E5505141A}" type="datetimeFigureOut">
              <a:rPr lang="en-US" smtClean="0"/>
              <a:pPr/>
              <a:t>10/28/2020</a:t>
            </a:fld>
            <a:endParaRPr lang="en-US" dirty="0"/>
          </a:p>
        </p:txBody>
      </p:sp>
      <p:sp>
        <p:nvSpPr>
          <p:cNvPr id="5" name="Footer Placeholder 4">
            <a:extLst>
              <a:ext uri="{FF2B5EF4-FFF2-40B4-BE49-F238E27FC236}">
                <a16:creationId xmlns:a16="http://schemas.microsoft.com/office/drawing/2014/main" id="{FA85CE6E-733D-4C60-B40B-C7C10CB5AF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en-US" sz="900" kern="1200" cap="all" spc="200" dirty="0">
                <a:solidFill>
                  <a:schemeClr val="accent1"/>
                </a:solidFill>
                <a:latin typeface="+mn-lt"/>
                <a:ea typeface="+mn-ea"/>
                <a:cs typeface="Segoe UI Semilight" panose="020B0402040204020203" pitchFamily="34" charset="0"/>
              </a:defRPr>
            </a:lvl1pPr>
          </a:lstStyle>
          <a:p>
            <a:endParaRPr lang="en-US"/>
          </a:p>
        </p:txBody>
      </p:sp>
      <p:sp>
        <p:nvSpPr>
          <p:cNvPr id="6" name="Slide Number Placeholder 5">
            <a:extLst>
              <a:ext uri="{FF2B5EF4-FFF2-40B4-BE49-F238E27FC236}">
                <a16:creationId xmlns:a16="http://schemas.microsoft.com/office/drawing/2014/main" id="{92D80D8B-7909-4114-8EBA-C3086DC62B08}"/>
              </a:ext>
            </a:extLst>
          </p:cNvPr>
          <p:cNvSpPr>
            <a:spLocks noGrp="1"/>
          </p:cNvSpPr>
          <p:nvPr>
            <p:ph type="sldNum" sz="quarter" idx="4"/>
          </p:nvPr>
        </p:nvSpPr>
        <p:spPr>
          <a:xfrm>
            <a:off x="9906000" y="6356350"/>
            <a:ext cx="1447800" cy="365125"/>
          </a:xfrm>
          <a:prstGeom prst="rect">
            <a:avLst/>
          </a:prstGeom>
        </p:spPr>
        <p:txBody>
          <a:bodyPr vert="horz" lIns="91440" tIns="45720" rIns="91440" bIns="45720" rtlCol="0" anchor="ctr"/>
          <a:lstStyle>
            <a:lvl1pPr algn="r">
              <a:defRPr lang="en-US" sz="900" kern="1200" cap="all" spc="200" smtClean="0">
                <a:solidFill>
                  <a:schemeClr val="accent1"/>
                </a:solidFill>
                <a:latin typeface="+mn-lt"/>
                <a:ea typeface="+mn-ea"/>
                <a:cs typeface="Segoe UI Semilight" panose="020B0402040204020203" pitchFamily="34" charset="0"/>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1097945046"/>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5"/>
        </a:buClr>
        <a:buFont typeface="Avenir Next LT Pro" panose="020B05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1174801-1395-44C5-9B00-CCAC45C056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id="{996DFAFB-BCE1-4BEC-82FB-D574234DEF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3" name="Rectangle 12">
            <a:extLst>
              <a:ext uri="{FF2B5EF4-FFF2-40B4-BE49-F238E27FC236}">
                <a16:creationId xmlns:a16="http://schemas.microsoft.com/office/drawing/2014/main" id="{60E728E6-A07E-4A6C-AB92-D56E1402F6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7124A37-77DF-4265-9650-CE079BFC7E99}"/>
              </a:ext>
            </a:extLst>
          </p:cNvPr>
          <p:cNvPicPr>
            <a:picLocks noChangeAspect="1"/>
          </p:cNvPicPr>
          <p:nvPr/>
        </p:nvPicPr>
        <p:blipFill rotWithShape="1">
          <a:blip r:embed="rId2">
            <a:alphaModFix amt="70000"/>
          </a:blip>
          <a:srcRect t="25739" r="-1" b="-1"/>
          <a:stretch/>
        </p:blipFill>
        <p:spPr>
          <a:xfrm>
            <a:off x="20" y="10"/>
            <a:ext cx="12188932" cy="6856614"/>
          </a:xfrm>
          <a:prstGeom prst="rect">
            <a:avLst/>
          </a:prstGeom>
        </p:spPr>
      </p:pic>
      <p:sp>
        <p:nvSpPr>
          <p:cNvPr id="2" name="Title 1">
            <a:extLst>
              <a:ext uri="{FF2B5EF4-FFF2-40B4-BE49-F238E27FC236}">
                <a16:creationId xmlns:a16="http://schemas.microsoft.com/office/drawing/2014/main" id="{C33134BE-133F-41BA-B320-1AB3F8EFB78F}"/>
              </a:ext>
            </a:extLst>
          </p:cNvPr>
          <p:cNvSpPr>
            <a:spLocks noGrp="1"/>
          </p:cNvSpPr>
          <p:nvPr>
            <p:ph type="ctrTitle"/>
          </p:nvPr>
        </p:nvSpPr>
        <p:spPr>
          <a:xfrm>
            <a:off x="996275" y="744909"/>
            <a:ext cx="10190071" cy="3145855"/>
          </a:xfrm>
        </p:spPr>
        <p:txBody>
          <a:bodyPr anchor="b">
            <a:normAutofit/>
          </a:bodyPr>
          <a:lstStyle/>
          <a:p>
            <a:r>
              <a:rPr lang="en-IE" sz="7200" dirty="0">
                <a:solidFill>
                  <a:srgbClr val="FFFFFF"/>
                </a:solidFill>
              </a:rPr>
              <a:t>‘Othello’ – Act 4</a:t>
            </a:r>
          </a:p>
        </p:txBody>
      </p:sp>
      <p:sp>
        <p:nvSpPr>
          <p:cNvPr id="3" name="Subtitle 2">
            <a:extLst>
              <a:ext uri="{FF2B5EF4-FFF2-40B4-BE49-F238E27FC236}">
                <a16:creationId xmlns:a16="http://schemas.microsoft.com/office/drawing/2014/main" id="{A37BD645-153B-432B-8CBB-9217900119D6}"/>
              </a:ext>
            </a:extLst>
          </p:cNvPr>
          <p:cNvSpPr>
            <a:spLocks noGrp="1"/>
          </p:cNvSpPr>
          <p:nvPr>
            <p:ph type="subTitle" idx="1"/>
          </p:nvPr>
        </p:nvSpPr>
        <p:spPr>
          <a:xfrm>
            <a:off x="1218708" y="4069780"/>
            <a:ext cx="9781327" cy="2056617"/>
          </a:xfrm>
        </p:spPr>
        <p:txBody>
          <a:bodyPr anchor="t">
            <a:normAutofit/>
          </a:bodyPr>
          <a:lstStyle/>
          <a:p>
            <a:r>
              <a:rPr lang="en-IE" sz="2200">
                <a:solidFill>
                  <a:srgbClr val="FFFFFF"/>
                </a:solidFill>
              </a:rPr>
              <a:t>Ms Deasy</a:t>
            </a:r>
          </a:p>
        </p:txBody>
      </p:sp>
      <p:grpSp>
        <p:nvGrpSpPr>
          <p:cNvPr id="15" name="Top Left">
            <a:extLst>
              <a:ext uri="{FF2B5EF4-FFF2-40B4-BE49-F238E27FC236}">
                <a16:creationId xmlns:a16="http://schemas.microsoft.com/office/drawing/2014/main" id="{18579DB9-24B0-487B-81E3-8D02AD5F8C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49" y="15178"/>
            <a:ext cx="2198951" cy="3331254"/>
            <a:chOff x="4473129" y="923925"/>
            <a:chExt cx="3308947" cy="5012817"/>
          </a:xfrm>
          <a:noFill/>
        </p:grpSpPr>
        <p:sp>
          <p:nvSpPr>
            <p:cNvPr id="16" name="Freeform: Shape 15">
              <a:extLst>
                <a:ext uri="{FF2B5EF4-FFF2-40B4-BE49-F238E27FC236}">
                  <a16:creationId xmlns:a16="http://schemas.microsoft.com/office/drawing/2014/main" id="{7180CB2C-161F-4538-9214-24AF97B01A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85988" y="924020"/>
              <a:ext cx="3296088" cy="5012722"/>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bg2">
                  <a:alpha val="50000"/>
                </a:schemeClr>
              </a:solidFill>
              <a:prstDash val="lgDash"/>
              <a:round/>
            </a:ln>
          </p:spPr>
          <p:txBody>
            <a:bodyPr rtlCol="0" anchor="ctr"/>
            <a:lstStyle/>
            <a:p>
              <a:endParaRPr lang="en-US"/>
            </a:p>
          </p:txBody>
        </p:sp>
        <p:sp>
          <p:nvSpPr>
            <p:cNvPr id="17" name="Freeform: Shape 16">
              <a:extLst>
                <a:ext uri="{FF2B5EF4-FFF2-40B4-BE49-F238E27FC236}">
                  <a16:creationId xmlns:a16="http://schemas.microsoft.com/office/drawing/2014/main" id="{EE25AFBE-8731-4348-B66F-FD7E38F76A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73129" y="923925"/>
              <a:ext cx="2977477" cy="462714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bg2">
                  <a:alpha val="50000"/>
                </a:schemeClr>
              </a:solidFill>
              <a:prstDash val="lgDash"/>
              <a:round/>
            </a:ln>
          </p:spPr>
          <p:txBody>
            <a:bodyPr rtlCol="0" anchor="ctr"/>
            <a:lstStyle/>
            <a:p>
              <a:endParaRPr lang="en-US"/>
            </a:p>
          </p:txBody>
        </p:sp>
        <p:sp>
          <p:nvSpPr>
            <p:cNvPr id="18" name="Freeform: Shape 17">
              <a:extLst>
                <a:ext uri="{FF2B5EF4-FFF2-40B4-BE49-F238E27FC236}">
                  <a16:creationId xmlns:a16="http://schemas.microsoft.com/office/drawing/2014/main" id="{5F6C27D8-4E47-470F-B6B5-407CE7D1D7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94561" y="923925"/>
              <a:ext cx="2356712" cy="4118991"/>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bg2">
                  <a:alpha val="50000"/>
                </a:schemeClr>
              </a:solidFill>
              <a:prstDash val="lgDash"/>
              <a:round/>
            </a:ln>
          </p:spPr>
          <p:txBody>
            <a:bodyPr rtlCol="0" anchor="ctr"/>
            <a:lstStyle/>
            <a:p>
              <a:endParaRPr lang="en-US"/>
            </a:p>
          </p:txBody>
        </p:sp>
        <p:sp>
          <p:nvSpPr>
            <p:cNvPr id="19" name="Freeform: Shape 18">
              <a:extLst>
                <a:ext uri="{FF2B5EF4-FFF2-40B4-BE49-F238E27FC236}">
                  <a16:creationId xmlns:a16="http://schemas.microsoft.com/office/drawing/2014/main" id="{66348964-B561-445E-A6A4-730FBA4285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73129" y="923925"/>
              <a:ext cx="2059193" cy="3980116"/>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bg2">
                  <a:alpha val="50000"/>
                </a:schemeClr>
              </a:solidFill>
              <a:prstDash val="lgDash"/>
              <a:round/>
            </a:ln>
          </p:spPr>
          <p:txBody>
            <a:bodyPr rtlCol="0" anchor="ctr"/>
            <a:lstStyle/>
            <a:p>
              <a:endParaRPr lang="en-US"/>
            </a:p>
          </p:txBody>
        </p:sp>
        <p:sp>
          <p:nvSpPr>
            <p:cNvPr id="20" name="Freeform: Shape 19">
              <a:extLst>
                <a:ext uri="{FF2B5EF4-FFF2-40B4-BE49-F238E27FC236}">
                  <a16:creationId xmlns:a16="http://schemas.microsoft.com/office/drawing/2014/main" id="{C5D1A3FD-B031-4670-8F09-29E8E38D45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85131" y="1719357"/>
              <a:ext cx="743796" cy="2867501"/>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bg2">
                  <a:alpha val="50000"/>
                </a:schemeClr>
              </a:solidFill>
              <a:prstDash val="lgDash"/>
              <a:round/>
            </a:ln>
          </p:spPr>
          <p:txBody>
            <a:bodyPr rtlCol="0" anchor="ctr"/>
            <a:lstStyle/>
            <a:p>
              <a:endParaRPr lang="en-US"/>
            </a:p>
          </p:txBody>
        </p:sp>
        <p:sp>
          <p:nvSpPr>
            <p:cNvPr id="21" name="Freeform: Shape 20">
              <a:extLst>
                <a:ext uri="{FF2B5EF4-FFF2-40B4-BE49-F238E27FC236}">
                  <a16:creationId xmlns:a16="http://schemas.microsoft.com/office/drawing/2014/main" id="{80BD3287-1860-4987-8CA5-8728EDBB6B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73129" y="1912731"/>
              <a:ext cx="597294" cy="2543540"/>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bg2">
                  <a:alpha val="50000"/>
                </a:schemeClr>
              </a:solidFill>
              <a:prstDash val="lgDash"/>
              <a:round/>
            </a:ln>
          </p:spPr>
          <p:txBody>
            <a:bodyPr rtlCol="0" anchor="ctr"/>
            <a:lstStyle/>
            <a:p>
              <a:endParaRPr lang="en-US"/>
            </a:p>
          </p:txBody>
        </p:sp>
        <p:sp>
          <p:nvSpPr>
            <p:cNvPr id="22" name="Freeform: Shape 21">
              <a:extLst>
                <a:ext uri="{FF2B5EF4-FFF2-40B4-BE49-F238E27FC236}">
                  <a16:creationId xmlns:a16="http://schemas.microsoft.com/office/drawing/2014/main" id="{E1FEEEA6-82B5-4005-A3D5-FC2A152FDD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91417" y="2227197"/>
              <a:ext cx="389425" cy="2011236"/>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bg2">
                  <a:alpha val="50000"/>
                </a:schemeClr>
              </a:solidFill>
              <a:prstDash val="lgDash"/>
              <a:round/>
            </a:ln>
          </p:spPr>
          <p:txBody>
            <a:bodyPr rtlCol="0" anchor="ctr"/>
            <a:lstStyle/>
            <a:p>
              <a:endParaRPr lang="en-US" dirty="0"/>
            </a:p>
          </p:txBody>
        </p:sp>
      </p:grpSp>
      <p:grpSp>
        <p:nvGrpSpPr>
          <p:cNvPr id="24" name="Group 23">
            <a:extLst>
              <a:ext uri="{FF2B5EF4-FFF2-40B4-BE49-F238E27FC236}">
                <a16:creationId xmlns:a16="http://schemas.microsoft.com/office/drawing/2014/main" id="{5C0E6139-8A19-4905-87E2-E547D7B7F1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23216" y="3924272"/>
            <a:ext cx="118872" cy="118872"/>
            <a:chOff x="1175347" y="3733800"/>
            <a:chExt cx="118872" cy="118872"/>
          </a:xfrm>
        </p:grpSpPr>
        <p:cxnSp>
          <p:nvCxnSpPr>
            <p:cNvPr id="25" name="Straight Connector 24">
              <a:extLst>
                <a:ext uri="{FF2B5EF4-FFF2-40B4-BE49-F238E27FC236}">
                  <a16:creationId xmlns:a16="http://schemas.microsoft.com/office/drawing/2014/main" id="{BC05FFBD-B86A-4BD3-A147-FA95CE03CF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34783" y="3733800"/>
              <a:ext cx="0" cy="118872"/>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cxnSp>
          <p:nvCxnSpPr>
            <p:cNvPr id="26" name="Straight Connector 25">
              <a:extLst>
                <a:ext uri="{FF2B5EF4-FFF2-40B4-BE49-F238E27FC236}">
                  <a16:creationId xmlns:a16="http://schemas.microsoft.com/office/drawing/2014/main" id="{EB69F8B1-78FB-4562-8A0D-8D29636755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347" y="3793236"/>
              <a:ext cx="118872" cy="0"/>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grpSp>
      <p:grpSp>
        <p:nvGrpSpPr>
          <p:cNvPr id="28" name="Bottom Right">
            <a:extLst>
              <a:ext uri="{FF2B5EF4-FFF2-40B4-BE49-F238E27FC236}">
                <a16:creationId xmlns:a16="http://schemas.microsoft.com/office/drawing/2014/main" id="{8F281804-17FE-49B9-9065-1A44CD473CA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grpSp>
          <p:nvGrpSpPr>
            <p:cNvPr id="29" name="Graphic 157">
              <a:extLst>
                <a:ext uri="{FF2B5EF4-FFF2-40B4-BE49-F238E27FC236}">
                  <a16:creationId xmlns:a16="http://schemas.microsoft.com/office/drawing/2014/main" id="{737BB70B-7AAF-4229-8400-5AFF12A2367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31" name="Freeform: Shape 30">
                <a:extLst>
                  <a:ext uri="{FF2B5EF4-FFF2-40B4-BE49-F238E27FC236}">
                    <a16:creationId xmlns:a16="http://schemas.microsoft.com/office/drawing/2014/main" id="{9B992201-AA48-4BE7-ADC2-908B16934F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bg2">
                    <a:alpha val="35000"/>
                  </a:schemeClr>
                </a:solidFill>
                <a:prstDash val="lgDash"/>
                <a:round/>
              </a:ln>
            </p:spPr>
            <p:txBody>
              <a:bodyPr rtlCol="0" anchor="ctr"/>
              <a:lstStyle/>
              <a:p>
                <a:endParaRPr lang="en-US"/>
              </a:p>
            </p:txBody>
          </p:sp>
          <p:sp>
            <p:nvSpPr>
              <p:cNvPr id="32" name="Freeform: Shape 31">
                <a:extLst>
                  <a:ext uri="{FF2B5EF4-FFF2-40B4-BE49-F238E27FC236}">
                    <a16:creationId xmlns:a16="http://schemas.microsoft.com/office/drawing/2014/main" id="{840E3649-4ED2-4501-AF92-DEC3DFF5C8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bg2">
                    <a:alpha val="35000"/>
                  </a:schemeClr>
                </a:solidFill>
                <a:prstDash val="lgDash"/>
                <a:round/>
              </a:ln>
            </p:spPr>
            <p:txBody>
              <a:bodyPr rtlCol="0" anchor="ctr"/>
              <a:lstStyle/>
              <a:p>
                <a:endParaRPr lang="en-US"/>
              </a:p>
            </p:txBody>
          </p:sp>
          <p:sp>
            <p:nvSpPr>
              <p:cNvPr id="33" name="Freeform: Shape 32">
                <a:extLst>
                  <a:ext uri="{FF2B5EF4-FFF2-40B4-BE49-F238E27FC236}">
                    <a16:creationId xmlns:a16="http://schemas.microsoft.com/office/drawing/2014/main" id="{68B38FD5-4195-4693-8AB7-D01C58D21E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bg2">
                    <a:alpha val="35000"/>
                  </a:schemeClr>
                </a:solidFill>
                <a:prstDash val="lgDash"/>
                <a:round/>
              </a:ln>
            </p:spPr>
            <p:txBody>
              <a:bodyPr rtlCol="0" anchor="ctr"/>
              <a:lstStyle/>
              <a:p>
                <a:endParaRPr lang="en-US"/>
              </a:p>
            </p:txBody>
          </p:sp>
          <p:sp>
            <p:nvSpPr>
              <p:cNvPr id="34" name="Freeform: Shape 33">
                <a:extLst>
                  <a:ext uri="{FF2B5EF4-FFF2-40B4-BE49-F238E27FC236}">
                    <a16:creationId xmlns:a16="http://schemas.microsoft.com/office/drawing/2014/main" id="{F0635352-3FD2-43A8-832C-705F1CB917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bg2">
                    <a:alpha val="35000"/>
                  </a:schemeClr>
                </a:solidFill>
                <a:prstDash val="lgDash"/>
                <a:round/>
              </a:ln>
            </p:spPr>
            <p:txBody>
              <a:bodyPr rtlCol="0" anchor="ctr"/>
              <a:lstStyle/>
              <a:p>
                <a:endParaRPr lang="en-US"/>
              </a:p>
            </p:txBody>
          </p:sp>
          <p:sp>
            <p:nvSpPr>
              <p:cNvPr id="35" name="Freeform: Shape 34">
                <a:extLst>
                  <a:ext uri="{FF2B5EF4-FFF2-40B4-BE49-F238E27FC236}">
                    <a16:creationId xmlns:a16="http://schemas.microsoft.com/office/drawing/2014/main" id="{FBEAF61E-74F7-41BA-9576-39B1961501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bg2">
                    <a:alpha val="35000"/>
                  </a:schemeClr>
                </a:solidFill>
                <a:prstDash val="lgDash"/>
                <a:round/>
              </a:ln>
            </p:spPr>
            <p:txBody>
              <a:bodyPr rtlCol="0" anchor="ctr"/>
              <a:lstStyle/>
              <a:p>
                <a:endParaRPr lang="en-US"/>
              </a:p>
            </p:txBody>
          </p:sp>
          <p:sp>
            <p:nvSpPr>
              <p:cNvPr id="36" name="Freeform: Shape 35">
                <a:extLst>
                  <a:ext uri="{FF2B5EF4-FFF2-40B4-BE49-F238E27FC236}">
                    <a16:creationId xmlns:a16="http://schemas.microsoft.com/office/drawing/2014/main" id="{AB31D9B5-1401-4F40-BEE6-D492919954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bg2">
                    <a:alpha val="35000"/>
                  </a:schemeClr>
                </a:solidFill>
                <a:prstDash val="lgDash"/>
                <a:round/>
              </a:ln>
            </p:spPr>
            <p:txBody>
              <a:bodyPr rtlCol="0" anchor="ctr"/>
              <a:lstStyle/>
              <a:p>
                <a:endParaRPr lang="en-US"/>
              </a:p>
            </p:txBody>
          </p:sp>
          <p:sp>
            <p:nvSpPr>
              <p:cNvPr id="37" name="Freeform: Shape 36">
                <a:extLst>
                  <a:ext uri="{FF2B5EF4-FFF2-40B4-BE49-F238E27FC236}">
                    <a16:creationId xmlns:a16="http://schemas.microsoft.com/office/drawing/2014/main" id="{8EDD38F5-BC63-401D-8C72-8D41A360A9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bg2">
                    <a:alpha val="35000"/>
                  </a:schemeClr>
                </a:solidFill>
                <a:prstDash val="lgDash"/>
                <a:round/>
              </a:ln>
            </p:spPr>
            <p:txBody>
              <a:bodyPr rtlCol="0" anchor="ctr"/>
              <a:lstStyle/>
              <a:p>
                <a:endParaRPr lang="en-US"/>
              </a:p>
            </p:txBody>
          </p:sp>
        </p:grpSp>
        <p:sp>
          <p:nvSpPr>
            <p:cNvPr id="30" name="Freeform: Shape 29">
              <a:extLst>
                <a:ext uri="{FF2B5EF4-FFF2-40B4-BE49-F238E27FC236}">
                  <a16:creationId xmlns:a16="http://schemas.microsoft.com/office/drawing/2014/main" id="{05CE5B18-7300-438F-80EB-4F4E431C80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1846169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8A0EF-855C-470D-8D9B-8B6D61CB6ED2}"/>
              </a:ext>
            </a:extLst>
          </p:cNvPr>
          <p:cNvSpPr>
            <a:spLocks noGrp="1"/>
          </p:cNvSpPr>
          <p:nvPr>
            <p:ph type="title"/>
          </p:nvPr>
        </p:nvSpPr>
        <p:spPr/>
        <p:txBody>
          <a:bodyPr/>
          <a:lstStyle/>
          <a:p>
            <a:r>
              <a:rPr lang="en-IE" dirty="0"/>
              <a:t>Act 4, Scene 1 Questions</a:t>
            </a:r>
          </a:p>
        </p:txBody>
      </p:sp>
      <p:sp>
        <p:nvSpPr>
          <p:cNvPr id="3" name="Content Placeholder 2">
            <a:extLst>
              <a:ext uri="{FF2B5EF4-FFF2-40B4-BE49-F238E27FC236}">
                <a16:creationId xmlns:a16="http://schemas.microsoft.com/office/drawing/2014/main" id="{26AE666D-5A72-4969-8EAE-40A82EA8EC0C}"/>
              </a:ext>
            </a:extLst>
          </p:cNvPr>
          <p:cNvSpPr>
            <a:spLocks noGrp="1"/>
          </p:cNvSpPr>
          <p:nvPr>
            <p:ph idx="1"/>
          </p:nvPr>
        </p:nvSpPr>
        <p:spPr>
          <a:xfrm>
            <a:off x="424070" y="1431236"/>
            <a:ext cx="11489634" cy="5274364"/>
          </a:xfrm>
        </p:spPr>
        <p:txBody>
          <a:bodyPr>
            <a:normAutofit fontScale="85000" lnSpcReduction="10000"/>
          </a:bodyPr>
          <a:lstStyle/>
          <a:p>
            <a:pPr marL="342900" lvl="0" indent="-342900" algn="just">
              <a:buFont typeface="+mj-lt"/>
              <a:buAutoNum type="arabicPeriod"/>
              <a:tabLst>
                <a:tab pos="228600" algn="l"/>
              </a:tabLst>
            </a:pPr>
            <a:r>
              <a:rPr lang="en-GB" dirty="0">
                <a:effectLst/>
                <a:latin typeface="Times New Roman" panose="02020603050405020304" pitchFamily="18" charset="0"/>
                <a:ea typeface="Times New Roman" panose="02020603050405020304" pitchFamily="18" charset="0"/>
              </a:rPr>
              <a:t>Iago’s plot is based on little fact, but a great deal of invention. Explain.</a:t>
            </a:r>
            <a:endParaRPr lang="en-IE"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dirty="0">
                <a:effectLst/>
                <a:latin typeface="Times New Roman" panose="02020603050405020304" pitchFamily="18" charset="0"/>
                <a:ea typeface="Times New Roman" panose="02020603050405020304" pitchFamily="18" charset="0"/>
              </a:rPr>
              <a:t>Iago is now totally in control of events. Explain.</a:t>
            </a:r>
            <a:endParaRPr lang="en-IE"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dirty="0">
                <a:effectLst/>
                <a:latin typeface="Times New Roman" panose="02020603050405020304" pitchFamily="18" charset="0"/>
                <a:ea typeface="Times New Roman" panose="02020603050405020304" pitchFamily="18" charset="0"/>
              </a:rPr>
              <a:t>This scene has some of the characteristics of a play within the play, with Iago as author and director. Consider this idea.</a:t>
            </a:r>
            <a:endParaRPr lang="en-IE"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dirty="0">
                <a:effectLst/>
                <a:latin typeface="Times New Roman" panose="02020603050405020304" pitchFamily="18" charset="0"/>
                <a:ea typeface="Times New Roman" panose="02020603050405020304" pitchFamily="18" charset="0"/>
              </a:rPr>
              <a:t>Iago’s cruelty reaches an extreme stage in this scene. At what point?</a:t>
            </a:r>
            <a:endParaRPr lang="en-IE"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dirty="0">
                <a:effectLst/>
                <a:latin typeface="Times New Roman" panose="02020603050405020304" pitchFamily="18" charset="0"/>
                <a:ea typeface="Times New Roman" panose="02020603050405020304" pitchFamily="18" charset="0"/>
              </a:rPr>
              <a:t>Is there evidence that Othello’s love for Desdemona still survives?</a:t>
            </a:r>
            <a:endParaRPr lang="en-IE"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dirty="0">
                <a:effectLst/>
                <a:latin typeface="Times New Roman" panose="02020603050405020304" pitchFamily="18" charset="0"/>
                <a:ea typeface="Times New Roman" panose="02020603050405020304" pitchFamily="18" charset="0"/>
              </a:rPr>
              <a:t>Desdemona makes an unwitting blunder after the arrival of Lodovico. What is this?</a:t>
            </a:r>
            <a:endParaRPr lang="en-IE"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dirty="0">
                <a:effectLst/>
                <a:latin typeface="Times New Roman" panose="02020603050405020304" pitchFamily="18" charset="0"/>
                <a:ea typeface="Times New Roman" panose="02020603050405020304" pitchFamily="18" charset="0"/>
              </a:rPr>
              <a:t>Why does Othello strike Desdemona?</a:t>
            </a:r>
            <a:endParaRPr lang="en-IE"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dirty="0">
                <a:effectLst/>
                <a:latin typeface="Times New Roman" panose="02020603050405020304" pitchFamily="18" charset="0"/>
                <a:ea typeface="Times New Roman" panose="02020603050405020304" pitchFamily="18" charset="0"/>
              </a:rPr>
              <a:t>What is the dramatic function of Lodovico’s puzzled question beginning ‘Is this the noble Moor’ (260)?</a:t>
            </a:r>
            <a:endParaRPr lang="en-IE"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dirty="0">
                <a:effectLst/>
                <a:latin typeface="Times New Roman" panose="02020603050405020304" pitchFamily="18" charset="0"/>
                <a:ea typeface="Times New Roman" panose="02020603050405020304" pitchFamily="18" charset="0"/>
              </a:rPr>
              <a:t>What kind of role does Iago adopt at the end of this scene?</a:t>
            </a:r>
            <a:endParaRPr lang="en-IE"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13510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9269F-F32C-4519-96FA-EB937D0B8A03}"/>
              </a:ext>
            </a:extLst>
          </p:cNvPr>
          <p:cNvSpPr>
            <a:spLocks noGrp="1"/>
          </p:cNvSpPr>
          <p:nvPr>
            <p:ph type="title"/>
          </p:nvPr>
        </p:nvSpPr>
        <p:spPr/>
        <p:txBody>
          <a:bodyPr/>
          <a:lstStyle/>
          <a:p>
            <a:r>
              <a:rPr lang="en-IE" dirty="0"/>
              <a:t>Act 4, Scene 2 Summary</a:t>
            </a:r>
          </a:p>
        </p:txBody>
      </p:sp>
      <p:sp>
        <p:nvSpPr>
          <p:cNvPr id="3" name="Content Placeholder 2">
            <a:extLst>
              <a:ext uri="{FF2B5EF4-FFF2-40B4-BE49-F238E27FC236}">
                <a16:creationId xmlns:a16="http://schemas.microsoft.com/office/drawing/2014/main" id="{922FACBE-3046-41BD-A4F1-A37BF5473538}"/>
              </a:ext>
            </a:extLst>
          </p:cNvPr>
          <p:cNvSpPr>
            <a:spLocks noGrp="1"/>
          </p:cNvSpPr>
          <p:nvPr>
            <p:ph idx="1"/>
          </p:nvPr>
        </p:nvSpPr>
        <p:spPr>
          <a:xfrm>
            <a:off x="437322" y="1470992"/>
            <a:ext cx="11608904" cy="5387008"/>
          </a:xfrm>
        </p:spPr>
        <p:txBody>
          <a:bodyPr>
            <a:normAutofit/>
          </a:bodyPr>
          <a:lstStyle/>
          <a:p>
            <a:r>
              <a:rPr lang="en-GB" dirty="0"/>
              <a:t>Othello is now brought into contact with Emilia, who has it in her power to reveal the truth about Desdemona, particularly in regard to the handkerchief. What she says, however, does nothing to confirm Othello’s suspicions, although it does nothing to dispel them either. While she is out fetching Desdemona, he dismisses her defence of Desdemona’s conduct as the mere fabrication of a ‘simple bawd’. </a:t>
            </a:r>
          </a:p>
          <a:p>
            <a:r>
              <a:rPr lang="en-GB" dirty="0"/>
              <a:t>He casts Emilia in this role when she comes back, and treats Desdemona as a harlot. She cannot comprehend the reason for his anger. Then Othello indulges in self-</a:t>
            </a:r>
            <a:r>
              <a:rPr lang="en-GB" dirty="0" err="1"/>
              <a:t>dramatisation</a:t>
            </a:r>
            <a:r>
              <a:rPr lang="en-GB" dirty="0"/>
              <a:t> and self-pity, seeing himself as the very pattern of the betrayed husband.</a:t>
            </a:r>
            <a:endParaRPr lang="en-IE" dirty="0"/>
          </a:p>
        </p:txBody>
      </p:sp>
    </p:spTree>
    <p:extLst>
      <p:ext uri="{BB962C8B-B14F-4D97-AF65-F5344CB8AC3E}">
        <p14:creationId xmlns:p14="http://schemas.microsoft.com/office/powerpoint/2010/main" val="286282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CB6D0-68B8-4859-B6A3-A5BBECC7624E}"/>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736F91CA-113F-4405-8597-AC0C6357658A}"/>
              </a:ext>
            </a:extLst>
          </p:cNvPr>
          <p:cNvSpPr>
            <a:spLocks noGrp="1"/>
          </p:cNvSpPr>
          <p:nvPr>
            <p:ph idx="1"/>
          </p:nvPr>
        </p:nvSpPr>
        <p:spPr/>
        <p:txBody>
          <a:bodyPr>
            <a:normAutofit fontScale="92500"/>
          </a:bodyPr>
          <a:lstStyle/>
          <a:p>
            <a:r>
              <a:rPr lang="en-GB" sz="3600" dirty="0"/>
              <a:t>Desdemona’s denials of guilt inflame Othello’s anger: he calls her a strumpet and Emilia a procuress. Desdemona is reduced to dazed bewilderment. Iago arrives, and Emilia, trying to account for him for what Othello has done to Desdemona, suggest that it must be the work of some rogue who as poisoned the Moor’s mind against her. </a:t>
            </a:r>
            <a:endParaRPr lang="en-IE" sz="3600" dirty="0"/>
          </a:p>
        </p:txBody>
      </p:sp>
    </p:spTree>
    <p:extLst>
      <p:ext uri="{BB962C8B-B14F-4D97-AF65-F5344CB8AC3E}">
        <p14:creationId xmlns:p14="http://schemas.microsoft.com/office/powerpoint/2010/main" val="2289061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93426-EC92-4EBC-AD84-A5B34BD70922}"/>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1A1F1E9C-9B8F-4E5C-914B-6A2C9FA71342}"/>
              </a:ext>
            </a:extLst>
          </p:cNvPr>
          <p:cNvSpPr>
            <a:spLocks noGrp="1"/>
          </p:cNvSpPr>
          <p:nvPr>
            <p:ph idx="1"/>
          </p:nvPr>
        </p:nvSpPr>
        <p:spPr>
          <a:xfrm>
            <a:off x="838200" y="1825625"/>
            <a:ext cx="10515600" cy="4667250"/>
          </a:xfrm>
        </p:spPr>
        <p:txBody>
          <a:bodyPr>
            <a:normAutofit fontScale="92500" lnSpcReduction="10000"/>
          </a:bodyPr>
          <a:lstStyle/>
          <a:p>
            <a:r>
              <a:rPr lang="en-GB" sz="3600" dirty="0"/>
              <a:t>Iago blames ‘the business of the State’, and urges Desdemona and Emilia to go to the supper being given by Othello in honour of the Venetian visitors. Roderigo now arrives, and wants to know what has happened to the jewel he gave Iago to deliver to Desdemona. Iago knows he is in real danger when Roderigo threatens to go to Desdemona; he averts the danger, however, by involving Roderigo in the plot to kill Cassio. </a:t>
            </a:r>
            <a:endParaRPr lang="en-IE" sz="3600" dirty="0"/>
          </a:p>
        </p:txBody>
      </p:sp>
    </p:spTree>
    <p:extLst>
      <p:ext uri="{BB962C8B-B14F-4D97-AF65-F5344CB8AC3E}">
        <p14:creationId xmlns:p14="http://schemas.microsoft.com/office/powerpoint/2010/main" val="3365178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97F50-D962-4701-9B84-4D2E48B26BF7}"/>
              </a:ext>
            </a:extLst>
          </p:cNvPr>
          <p:cNvSpPr>
            <a:spLocks noGrp="1"/>
          </p:cNvSpPr>
          <p:nvPr>
            <p:ph type="title"/>
          </p:nvPr>
        </p:nvSpPr>
        <p:spPr/>
        <p:txBody>
          <a:bodyPr/>
          <a:lstStyle/>
          <a:p>
            <a:r>
              <a:rPr lang="en-IE" dirty="0"/>
              <a:t>Act 4, Scene 2 Quotes</a:t>
            </a:r>
          </a:p>
        </p:txBody>
      </p:sp>
      <p:sp>
        <p:nvSpPr>
          <p:cNvPr id="3" name="Content Placeholder 2">
            <a:extLst>
              <a:ext uri="{FF2B5EF4-FFF2-40B4-BE49-F238E27FC236}">
                <a16:creationId xmlns:a16="http://schemas.microsoft.com/office/drawing/2014/main" id="{03DBEE8C-6F95-4561-934D-1136746A4EA2}"/>
              </a:ext>
            </a:extLst>
          </p:cNvPr>
          <p:cNvSpPr>
            <a:spLocks noGrp="1"/>
          </p:cNvSpPr>
          <p:nvPr>
            <p:ph idx="1"/>
          </p:nvPr>
        </p:nvSpPr>
        <p:spPr/>
        <p:txBody>
          <a:bodyPr>
            <a:normAutofit fontScale="92500" lnSpcReduction="10000"/>
          </a:bodyPr>
          <a:lstStyle/>
          <a:p>
            <a:pPr marL="0" indent="0" algn="ctr">
              <a:buNone/>
            </a:pPr>
            <a:r>
              <a:rPr lang="en-GB" sz="4400" b="1" dirty="0"/>
              <a:t>‘You have seen nothing, then?’</a:t>
            </a:r>
          </a:p>
          <a:p>
            <a:pPr marL="0" indent="0">
              <a:buNone/>
            </a:pPr>
            <a:r>
              <a:rPr lang="en-GB" sz="4000" dirty="0"/>
              <a:t>Othello questions Emilia in an attempt to verify his suspicions, but no matter how devoutly she swears that her mistress is honest his mind is made up. Othello assumes that if Emilia is telling the truth this must prove how devious and secretive Desdemona has been. </a:t>
            </a:r>
          </a:p>
          <a:p>
            <a:endParaRPr lang="en-IE" sz="4000" dirty="0"/>
          </a:p>
        </p:txBody>
      </p:sp>
    </p:spTree>
    <p:extLst>
      <p:ext uri="{BB962C8B-B14F-4D97-AF65-F5344CB8AC3E}">
        <p14:creationId xmlns:p14="http://schemas.microsoft.com/office/powerpoint/2010/main" val="2495931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36E13-9420-4EBF-ABBE-87EE1A05700D}"/>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2BD2B4F6-F877-4C64-B405-53BDD1A743F7}"/>
              </a:ext>
            </a:extLst>
          </p:cNvPr>
          <p:cNvSpPr>
            <a:spLocks noGrp="1"/>
          </p:cNvSpPr>
          <p:nvPr>
            <p:ph idx="1"/>
          </p:nvPr>
        </p:nvSpPr>
        <p:spPr/>
        <p:txBody>
          <a:bodyPr>
            <a:normAutofit lnSpcReduction="10000"/>
          </a:bodyPr>
          <a:lstStyle/>
          <a:p>
            <a:pPr marL="0" indent="0" algn="ctr">
              <a:buNone/>
            </a:pPr>
            <a:r>
              <a:rPr lang="en-GB" sz="4800" b="1" dirty="0"/>
              <a:t>‘Had it </a:t>
            </a:r>
            <a:r>
              <a:rPr lang="en-GB" sz="4800" b="1" dirty="0" err="1"/>
              <a:t>pleas’d</a:t>
            </a:r>
            <a:r>
              <a:rPr lang="en-GB" sz="4800" b="1" dirty="0"/>
              <a:t> heaven</a:t>
            </a:r>
          </a:p>
          <a:p>
            <a:pPr marL="0" indent="0" algn="ctr">
              <a:buNone/>
            </a:pPr>
            <a:r>
              <a:rPr lang="en-GB" sz="4800" b="1" dirty="0"/>
              <a:t>To try me with affliction’</a:t>
            </a:r>
          </a:p>
          <a:p>
            <a:pPr marL="0" indent="0">
              <a:buNone/>
            </a:pPr>
            <a:r>
              <a:rPr lang="en-GB" sz="4000" dirty="0"/>
              <a:t>Throughout this speech, as Othello explains his feelings to Desdemona, notice how he concentrates oh himself: his honour, his position and his happiness. </a:t>
            </a:r>
          </a:p>
          <a:p>
            <a:endParaRPr lang="en-IE" sz="4000" dirty="0"/>
          </a:p>
        </p:txBody>
      </p:sp>
    </p:spTree>
    <p:extLst>
      <p:ext uri="{BB962C8B-B14F-4D97-AF65-F5344CB8AC3E}">
        <p14:creationId xmlns:p14="http://schemas.microsoft.com/office/powerpoint/2010/main" val="1914401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93126-52E2-47E5-9B8A-9743298BAE58}"/>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B581E603-4225-4846-A20B-BD6A27D6C2E9}"/>
              </a:ext>
            </a:extLst>
          </p:cNvPr>
          <p:cNvSpPr>
            <a:spLocks noGrp="1"/>
          </p:cNvSpPr>
          <p:nvPr>
            <p:ph idx="1"/>
          </p:nvPr>
        </p:nvSpPr>
        <p:spPr>
          <a:xfrm>
            <a:off x="742121" y="1431235"/>
            <a:ext cx="10747513" cy="5061640"/>
          </a:xfrm>
        </p:spPr>
        <p:txBody>
          <a:bodyPr>
            <a:normAutofit/>
          </a:bodyPr>
          <a:lstStyle/>
          <a:p>
            <a:pPr marL="0" indent="0" algn="ctr">
              <a:buNone/>
            </a:pPr>
            <a:r>
              <a:rPr lang="en-GB" sz="3600" b="1" dirty="0"/>
              <a:t>‘How have I been </a:t>
            </a:r>
            <a:r>
              <a:rPr lang="en-GB" sz="3600" b="1" dirty="0" err="1"/>
              <a:t>behav’d</a:t>
            </a:r>
            <a:r>
              <a:rPr lang="en-GB" sz="3600" b="1" dirty="0"/>
              <a:t>, that he might stick</a:t>
            </a:r>
          </a:p>
          <a:p>
            <a:pPr marL="0" indent="0" algn="ctr">
              <a:buNone/>
            </a:pPr>
            <a:r>
              <a:rPr lang="en-GB" sz="3600" b="1" dirty="0"/>
              <a:t>The smallest opinion, on my great abuse?’</a:t>
            </a:r>
          </a:p>
          <a:p>
            <a:pPr marL="0" indent="0">
              <a:buNone/>
            </a:pPr>
            <a:r>
              <a:rPr lang="en-GB" sz="3200" dirty="0"/>
              <a:t>Desdemona cannot understand why Othello is determined to turn everything she says against her. Othello has twisted the words she uses in just the same way Iago does, emphasising the way his thinking now works along the same lines of that of his unrecognised enemy.</a:t>
            </a:r>
          </a:p>
          <a:p>
            <a:endParaRPr lang="en-IE" sz="3200" dirty="0"/>
          </a:p>
        </p:txBody>
      </p:sp>
    </p:spTree>
    <p:extLst>
      <p:ext uri="{BB962C8B-B14F-4D97-AF65-F5344CB8AC3E}">
        <p14:creationId xmlns:p14="http://schemas.microsoft.com/office/powerpoint/2010/main" val="4273793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08102-6EF0-42F3-BA5D-C697FCFA712E}"/>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39C04378-BC59-4B16-B70B-0088F5A119A1}"/>
              </a:ext>
            </a:extLst>
          </p:cNvPr>
          <p:cNvSpPr>
            <a:spLocks noGrp="1"/>
          </p:cNvSpPr>
          <p:nvPr>
            <p:ph idx="1"/>
          </p:nvPr>
        </p:nvSpPr>
        <p:spPr>
          <a:xfrm>
            <a:off x="662609" y="1825625"/>
            <a:ext cx="10691191" cy="4800462"/>
          </a:xfrm>
        </p:spPr>
        <p:txBody>
          <a:bodyPr>
            <a:normAutofit fontScale="92500" lnSpcReduction="10000"/>
          </a:bodyPr>
          <a:lstStyle/>
          <a:p>
            <a:pPr marL="0" indent="0" algn="ctr">
              <a:buNone/>
            </a:pPr>
            <a:r>
              <a:rPr lang="en-GB" sz="4800" dirty="0"/>
              <a:t>‘</a:t>
            </a:r>
            <a:r>
              <a:rPr lang="en-GB" sz="4800" b="1" dirty="0"/>
              <a:t>I will be </a:t>
            </a:r>
            <a:r>
              <a:rPr lang="en-GB" sz="4800" b="1" dirty="0" err="1"/>
              <a:t>hang’d</a:t>
            </a:r>
            <a:r>
              <a:rPr lang="en-GB" sz="4800" b="1" dirty="0"/>
              <a:t>, if some eternal villain . . .</a:t>
            </a:r>
          </a:p>
          <a:p>
            <a:pPr marL="0" indent="0" algn="ctr">
              <a:buNone/>
            </a:pPr>
            <a:r>
              <a:rPr lang="en-GB" sz="4800" b="1" dirty="0"/>
              <a:t>Have not </a:t>
            </a:r>
            <a:r>
              <a:rPr lang="en-GB" sz="4800" b="1" dirty="0" err="1"/>
              <a:t>devis’d</a:t>
            </a:r>
            <a:r>
              <a:rPr lang="en-GB" sz="4800" b="1" dirty="0"/>
              <a:t> this slander’</a:t>
            </a:r>
          </a:p>
          <a:p>
            <a:pPr marL="0" indent="0">
              <a:buNone/>
            </a:pPr>
            <a:r>
              <a:rPr lang="en-GB" sz="4000" dirty="0"/>
              <a:t>The perceptive Emilia hits upon the truth with a suddenness which seems to startle Iago, who declares that ‘there is no such man, it is impossible.’</a:t>
            </a:r>
          </a:p>
          <a:p>
            <a:endParaRPr lang="en-IE" sz="4000" dirty="0"/>
          </a:p>
        </p:txBody>
      </p:sp>
    </p:spTree>
    <p:extLst>
      <p:ext uri="{BB962C8B-B14F-4D97-AF65-F5344CB8AC3E}">
        <p14:creationId xmlns:p14="http://schemas.microsoft.com/office/powerpoint/2010/main" val="42948989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6C8BB-333B-4AB2-B18B-33446FBB2E6C}"/>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AD96796E-409E-49A6-8ADB-89E016DDC1F3}"/>
              </a:ext>
            </a:extLst>
          </p:cNvPr>
          <p:cNvSpPr>
            <a:spLocks noGrp="1"/>
          </p:cNvSpPr>
          <p:nvPr>
            <p:ph idx="1"/>
          </p:nvPr>
        </p:nvSpPr>
        <p:spPr/>
        <p:txBody>
          <a:bodyPr>
            <a:normAutofit lnSpcReduction="10000"/>
          </a:bodyPr>
          <a:lstStyle/>
          <a:p>
            <a:pPr marL="0" indent="0" algn="ctr">
              <a:buNone/>
            </a:pPr>
            <a:r>
              <a:rPr lang="en-GB" sz="4800" b="1" dirty="0"/>
              <a:t>‘I do not find that thou </a:t>
            </a:r>
            <a:r>
              <a:rPr lang="en-GB" sz="4800" b="1" dirty="0" err="1"/>
              <a:t>deal’st</a:t>
            </a:r>
            <a:r>
              <a:rPr lang="en-GB" sz="4800" b="1" dirty="0"/>
              <a:t> justly with me.’</a:t>
            </a:r>
          </a:p>
          <a:p>
            <a:pPr marL="0" indent="0">
              <a:buNone/>
            </a:pPr>
            <a:r>
              <a:rPr lang="en-GB" sz="4000" dirty="0"/>
              <a:t>Although Roderigo finally seems to have realised that Iago has duped him, he is easily persuaded that Iago is very close to obtaining the ‘enjoyment’ of Desdemona for him.</a:t>
            </a:r>
          </a:p>
          <a:p>
            <a:endParaRPr lang="en-IE" sz="4000" dirty="0"/>
          </a:p>
        </p:txBody>
      </p:sp>
    </p:spTree>
    <p:extLst>
      <p:ext uri="{BB962C8B-B14F-4D97-AF65-F5344CB8AC3E}">
        <p14:creationId xmlns:p14="http://schemas.microsoft.com/office/powerpoint/2010/main" val="2094320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19E03-F816-4E62-B269-6523255D7915}"/>
              </a:ext>
            </a:extLst>
          </p:cNvPr>
          <p:cNvSpPr>
            <a:spLocks noGrp="1"/>
          </p:cNvSpPr>
          <p:nvPr>
            <p:ph type="title"/>
          </p:nvPr>
        </p:nvSpPr>
        <p:spPr/>
        <p:txBody>
          <a:bodyPr/>
          <a:lstStyle/>
          <a:p>
            <a:r>
              <a:rPr lang="en-IE" dirty="0"/>
              <a:t>Act 4, Scene 2 Questions</a:t>
            </a:r>
          </a:p>
        </p:txBody>
      </p:sp>
      <p:sp>
        <p:nvSpPr>
          <p:cNvPr id="3" name="Content Placeholder 2">
            <a:extLst>
              <a:ext uri="{FF2B5EF4-FFF2-40B4-BE49-F238E27FC236}">
                <a16:creationId xmlns:a16="http://schemas.microsoft.com/office/drawing/2014/main" id="{555B9AD8-2C3C-47CD-8033-8BC424378826}"/>
              </a:ext>
            </a:extLst>
          </p:cNvPr>
          <p:cNvSpPr>
            <a:spLocks noGrp="1"/>
          </p:cNvSpPr>
          <p:nvPr>
            <p:ph idx="1"/>
          </p:nvPr>
        </p:nvSpPr>
        <p:spPr>
          <a:xfrm>
            <a:off x="477077" y="1510748"/>
            <a:ext cx="11516139" cy="5459895"/>
          </a:xfrm>
        </p:spPr>
        <p:txBody>
          <a:bodyPr>
            <a:normAutofit fontScale="85000" lnSpcReduction="10000"/>
          </a:bodyPr>
          <a:lstStyle/>
          <a:p>
            <a:pPr marL="342900" lvl="0" indent="-342900" algn="just">
              <a:buFont typeface="+mj-lt"/>
              <a:buAutoNum type="arabicPeriod"/>
              <a:tabLst>
                <a:tab pos="228600" algn="l"/>
              </a:tabLst>
            </a:pPr>
            <a:r>
              <a:rPr lang="en-GB" dirty="0">
                <a:effectLst/>
                <a:latin typeface="Times New Roman" panose="02020603050405020304" pitchFamily="18" charset="0"/>
                <a:ea typeface="Times New Roman" panose="02020603050405020304" pitchFamily="18" charset="0"/>
              </a:rPr>
              <a:t>Blindness to reality is one of the characteristics of Shakespeare’s tragic heroes. How is this blindness exemplified in Othello’s case?</a:t>
            </a:r>
            <a:endParaRPr lang="en-IE"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dirty="0">
                <a:effectLst/>
                <a:latin typeface="Times New Roman" panose="02020603050405020304" pitchFamily="18" charset="0"/>
                <a:ea typeface="Times New Roman" panose="02020603050405020304" pitchFamily="18" charset="0"/>
              </a:rPr>
              <a:t>Some commentators have found a streak of egotism in Othello. Is there evidence here?</a:t>
            </a:r>
            <a:endParaRPr lang="en-IE"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dirty="0">
                <a:effectLst/>
                <a:latin typeface="Times New Roman" panose="02020603050405020304" pitchFamily="18" charset="0"/>
                <a:ea typeface="Times New Roman" panose="02020603050405020304" pitchFamily="18" charset="0"/>
              </a:rPr>
              <a:t>Othello’s language and imagery here indicate how successful Iago has been in infecting his mind. Give examples.</a:t>
            </a:r>
            <a:endParaRPr lang="en-IE"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dirty="0">
                <a:effectLst/>
                <a:latin typeface="Times New Roman" panose="02020603050405020304" pitchFamily="18" charset="0"/>
                <a:ea typeface="Times New Roman" panose="02020603050405020304" pitchFamily="18" charset="0"/>
              </a:rPr>
              <a:t>Desdemona is a changed person by the end of this scene. In what ways is she different from the Desdemona of the first act?</a:t>
            </a:r>
            <a:endParaRPr lang="en-IE"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dirty="0">
                <a:effectLst/>
                <a:latin typeface="Times New Roman" panose="02020603050405020304" pitchFamily="18" charset="0"/>
                <a:ea typeface="Times New Roman" panose="02020603050405020304" pitchFamily="18" charset="0"/>
              </a:rPr>
              <a:t>Iago’s inhumanity continues to be stressed. In what ways?</a:t>
            </a:r>
            <a:endParaRPr lang="en-IE"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dirty="0">
                <a:effectLst/>
                <a:latin typeface="Times New Roman" panose="02020603050405020304" pitchFamily="18" charset="0"/>
                <a:ea typeface="Times New Roman" panose="02020603050405020304" pitchFamily="18" charset="0"/>
              </a:rPr>
              <a:t>There is remarkable irony on Emilia’s diagnosis of the reasons for Othello’s behaviour (132-149). Examine the implications of this.</a:t>
            </a:r>
            <a:endParaRPr lang="en-IE"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dirty="0">
                <a:effectLst/>
                <a:latin typeface="Times New Roman" panose="02020603050405020304" pitchFamily="18" charset="0"/>
                <a:ea typeface="Times New Roman" panose="02020603050405020304" pitchFamily="18" charset="0"/>
              </a:rPr>
              <a:t>Roderigo’s new attitude poses problems for Iago. What are these and how does he deal with them?</a:t>
            </a:r>
            <a:endParaRPr lang="en-IE"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10993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B8182-48F0-4FA1-AAC6-A00098FF6334}"/>
              </a:ext>
            </a:extLst>
          </p:cNvPr>
          <p:cNvSpPr>
            <a:spLocks noGrp="1"/>
          </p:cNvSpPr>
          <p:nvPr>
            <p:ph type="title"/>
          </p:nvPr>
        </p:nvSpPr>
        <p:spPr/>
        <p:txBody>
          <a:bodyPr/>
          <a:lstStyle/>
          <a:p>
            <a:r>
              <a:rPr lang="en-IE" dirty="0"/>
              <a:t>Act 4, Scene 1 Summary</a:t>
            </a:r>
          </a:p>
        </p:txBody>
      </p:sp>
      <p:sp>
        <p:nvSpPr>
          <p:cNvPr id="3" name="Content Placeholder 2">
            <a:extLst>
              <a:ext uri="{FF2B5EF4-FFF2-40B4-BE49-F238E27FC236}">
                <a16:creationId xmlns:a16="http://schemas.microsoft.com/office/drawing/2014/main" id="{CEC3E17C-3EC5-44DC-B763-7EA834DBD70A}"/>
              </a:ext>
            </a:extLst>
          </p:cNvPr>
          <p:cNvSpPr>
            <a:spLocks noGrp="1"/>
          </p:cNvSpPr>
          <p:nvPr>
            <p:ph idx="1"/>
          </p:nvPr>
        </p:nvSpPr>
        <p:spPr>
          <a:xfrm>
            <a:off x="281608" y="1690688"/>
            <a:ext cx="11300791" cy="5041416"/>
          </a:xfrm>
        </p:spPr>
        <p:txBody>
          <a:bodyPr>
            <a:normAutofit fontScale="92500" lnSpcReduction="10000"/>
          </a:bodyPr>
          <a:lstStyle/>
          <a:p>
            <a:r>
              <a:rPr lang="en-GB" sz="3200" dirty="0">
                <a:effectLst/>
                <a:latin typeface="Times New Roman" panose="02020603050405020304" pitchFamily="18" charset="0"/>
                <a:ea typeface="Times New Roman" panose="02020603050405020304" pitchFamily="18" charset="0"/>
              </a:rPr>
              <a:t>The opening shows Iago working Othello up to a further peak of jealous rage. He begins with suggestions of illicit love between Cassio and Desdemona. Then comes Cassio’s ‘confession’ of his conquest of Desdemona, another of Iago’s fabrications, like Cassio’s dream of Act 3 Scene 3. Iago supplies sufficient detail to cause Othello to collapse into incoherence. </a:t>
            </a:r>
          </a:p>
          <a:p>
            <a:r>
              <a:rPr lang="en-GB" sz="3200" dirty="0">
                <a:effectLst/>
                <a:latin typeface="Times New Roman" panose="02020603050405020304" pitchFamily="18" charset="0"/>
                <a:ea typeface="Times New Roman" panose="02020603050405020304" pitchFamily="18" charset="0"/>
              </a:rPr>
              <a:t>When his victim has recovered, Iago has a further daring scheme in readiness which will finally satisfy Othello that Desdemona and Cassio are lovers. Othello is to stand by, unseen, while Iago engages Cassio in conversation. </a:t>
            </a:r>
            <a:endParaRPr lang="en-IE" sz="5400" dirty="0"/>
          </a:p>
        </p:txBody>
      </p:sp>
    </p:spTree>
    <p:extLst>
      <p:ext uri="{BB962C8B-B14F-4D97-AF65-F5344CB8AC3E}">
        <p14:creationId xmlns:p14="http://schemas.microsoft.com/office/powerpoint/2010/main" val="32940837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54F18-0F7C-4000-A5DF-90C6A9D193F6}"/>
              </a:ext>
            </a:extLst>
          </p:cNvPr>
          <p:cNvSpPr>
            <a:spLocks noGrp="1"/>
          </p:cNvSpPr>
          <p:nvPr>
            <p:ph type="title"/>
          </p:nvPr>
        </p:nvSpPr>
        <p:spPr/>
        <p:txBody>
          <a:bodyPr/>
          <a:lstStyle/>
          <a:p>
            <a:r>
              <a:rPr lang="en-IE" dirty="0"/>
              <a:t>Act 4, Scene 3 Summary</a:t>
            </a:r>
          </a:p>
        </p:txBody>
      </p:sp>
      <p:sp>
        <p:nvSpPr>
          <p:cNvPr id="3" name="Content Placeholder 2">
            <a:extLst>
              <a:ext uri="{FF2B5EF4-FFF2-40B4-BE49-F238E27FC236}">
                <a16:creationId xmlns:a16="http://schemas.microsoft.com/office/drawing/2014/main" id="{64C09D38-B9CE-4C17-B61E-B0FFD619BC56}"/>
              </a:ext>
            </a:extLst>
          </p:cNvPr>
          <p:cNvSpPr>
            <a:spLocks noGrp="1"/>
          </p:cNvSpPr>
          <p:nvPr>
            <p:ph idx="1"/>
          </p:nvPr>
        </p:nvSpPr>
        <p:spPr>
          <a:xfrm>
            <a:off x="490330" y="1510748"/>
            <a:ext cx="11370366" cy="5347251"/>
          </a:xfrm>
        </p:spPr>
        <p:txBody>
          <a:bodyPr>
            <a:normAutofit/>
          </a:bodyPr>
          <a:lstStyle/>
          <a:p>
            <a:r>
              <a:rPr lang="en-GB" sz="3200" dirty="0"/>
              <a:t>The formal supper in honour of the Venetian ambassador and his attendants is over. Othello orders Desdemona to go to bed and to dismiss Emilia. When he has left with Lodovico, Emilia expresses strong disapproval of Othello (‘I would you had never seen him’), but Desdemona defends him. The effects of her ill-treatment by Othello now begin to show. Her mind lingers on thought of death and on a far-off song of a tragic love like her own, learned from an ill-fated maid who ‘died singing it’. </a:t>
            </a:r>
            <a:endParaRPr lang="en-IE" sz="3200" dirty="0"/>
          </a:p>
        </p:txBody>
      </p:sp>
    </p:spTree>
    <p:extLst>
      <p:ext uri="{BB962C8B-B14F-4D97-AF65-F5344CB8AC3E}">
        <p14:creationId xmlns:p14="http://schemas.microsoft.com/office/powerpoint/2010/main" val="39862371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84C32-5C8F-465C-8C5B-40FA54F54D9E}"/>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E34B22A5-4888-4121-B91F-4492475AFF29}"/>
              </a:ext>
            </a:extLst>
          </p:cNvPr>
          <p:cNvSpPr>
            <a:spLocks noGrp="1"/>
          </p:cNvSpPr>
          <p:nvPr>
            <p:ph idx="1"/>
          </p:nvPr>
        </p:nvSpPr>
        <p:spPr/>
        <p:txBody>
          <a:bodyPr>
            <a:normAutofit/>
          </a:bodyPr>
          <a:lstStyle/>
          <a:p>
            <a:r>
              <a:rPr lang="en-GB" sz="3600" dirty="0"/>
              <a:t>She wonders aloud whether there can really be women capable of that kind of infidelity Othello has accused her of, which Emilia tells her there are, and declares that female infidelity is a response to the inadequacies and misdeed of husbands. Desdemona cannot see why one evil deed should be repaid by another. </a:t>
            </a:r>
            <a:endParaRPr lang="en-IE" sz="3600" dirty="0"/>
          </a:p>
        </p:txBody>
      </p:sp>
    </p:spTree>
    <p:extLst>
      <p:ext uri="{BB962C8B-B14F-4D97-AF65-F5344CB8AC3E}">
        <p14:creationId xmlns:p14="http://schemas.microsoft.com/office/powerpoint/2010/main" val="15852074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24B4D-00FD-4B9C-A452-9B40313DA4DE}"/>
              </a:ext>
            </a:extLst>
          </p:cNvPr>
          <p:cNvSpPr>
            <a:spLocks noGrp="1"/>
          </p:cNvSpPr>
          <p:nvPr>
            <p:ph type="title"/>
          </p:nvPr>
        </p:nvSpPr>
        <p:spPr/>
        <p:txBody>
          <a:bodyPr/>
          <a:lstStyle/>
          <a:p>
            <a:r>
              <a:rPr lang="en-IE" dirty="0"/>
              <a:t>Act 4, Scene 3 Quotes </a:t>
            </a:r>
          </a:p>
        </p:txBody>
      </p:sp>
      <p:sp>
        <p:nvSpPr>
          <p:cNvPr id="3" name="Content Placeholder 2">
            <a:extLst>
              <a:ext uri="{FF2B5EF4-FFF2-40B4-BE49-F238E27FC236}">
                <a16:creationId xmlns:a16="http://schemas.microsoft.com/office/drawing/2014/main" id="{AF85053C-FB6B-45BB-BEE3-739B43EE7633}"/>
              </a:ext>
            </a:extLst>
          </p:cNvPr>
          <p:cNvSpPr>
            <a:spLocks noGrp="1"/>
          </p:cNvSpPr>
          <p:nvPr>
            <p:ph idx="1"/>
          </p:nvPr>
        </p:nvSpPr>
        <p:spPr/>
        <p:txBody>
          <a:bodyPr>
            <a:normAutofit/>
          </a:bodyPr>
          <a:lstStyle/>
          <a:p>
            <a:pPr marL="0" indent="0" algn="ctr">
              <a:buNone/>
            </a:pPr>
            <a:r>
              <a:rPr lang="en-GB" sz="4000" b="1" dirty="0"/>
              <a:t>‘My love doth so approve him,</a:t>
            </a:r>
          </a:p>
          <a:p>
            <a:pPr marL="0" indent="0" algn="ctr">
              <a:buNone/>
            </a:pPr>
            <a:r>
              <a:rPr lang="en-GB" sz="4000" b="1" dirty="0"/>
              <a:t>That even his stubbornness, his checks and frowns</a:t>
            </a:r>
          </a:p>
          <a:p>
            <a:pPr marL="0" indent="0" algn="ctr">
              <a:buNone/>
            </a:pPr>
            <a:r>
              <a:rPr lang="en-GB" sz="4000" b="1" dirty="0"/>
              <a:t>. . . have favour in them’</a:t>
            </a:r>
          </a:p>
          <a:p>
            <a:pPr marL="0" indent="0">
              <a:buNone/>
            </a:pPr>
            <a:r>
              <a:rPr lang="en-GB" sz="3600" dirty="0"/>
              <a:t>Desdemona’s love for Othello never wavers. </a:t>
            </a:r>
          </a:p>
          <a:p>
            <a:endParaRPr lang="en-IE" sz="3600" dirty="0"/>
          </a:p>
        </p:txBody>
      </p:sp>
    </p:spTree>
    <p:extLst>
      <p:ext uri="{BB962C8B-B14F-4D97-AF65-F5344CB8AC3E}">
        <p14:creationId xmlns:p14="http://schemas.microsoft.com/office/powerpoint/2010/main" val="2226911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947F22-C22E-4B1B-AC00-F748BC3E8D5C}"/>
              </a:ext>
            </a:extLst>
          </p:cNvPr>
          <p:cNvSpPr>
            <a:spLocks noGrp="1"/>
          </p:cNvSpPr>
          <p:nvPr>
            <p:ph idx="1"/>
          </p:nvPr>
        </p:nvSpPr>
        <p:spPr>
          <a:xfrm>
            <a:off x="636103" y="450574"/>
            <a:ext cx="11025809" cy="6149009"/>
          </a:xfrm>
        </p:spPr>
        <p:txBody>
          <a:bodyPr>
            <a:normAutofit/>
          </a:bodyPr>
          <a:lstStyle/>
          <a:p>
            <a:pPr marL="0" indent="0" algn="ctr">
              <a:buNone/>
            </a:pPr>
            <a:r>
              <a:rPr lang="en-GB" sz="3600" b="1" dirty="0"/>
              <a:t>‘But I do think it is their husbands’ faults</a:t>
            </a:r>
          </a:p>
          <a:p>
            <a:pPr marL="0" indent="0" algn="ctr">
              <a:buNone/>
            </a:pPr>
            <a:r>
              <a:rPr lang="en-GB" sz="3600" b="1" dirty="0"/>
              <a:t>If wives do fall.’</a:t>
            </a:r>
          </a:p>
          <a:p>
            <a:pPr marL="0" indent="0">
              <a:buNone/>
            </a:pPr>
            <a:r>
              <a:rPr lang="en-GB" sz="3200" dirty="0"/>
              <a:t>In this conversation between Emilia and Desdemona we see highlighted the difference in character between the two. Desdemona see that love could never be compromised, whereas Emilia feels that she could succumb to lust if the reward were large enough. Emilia is at pains to point out that she would not be unfaithful for mere trinkets or small favours, nor would she wish her behaviour to become known, but that she considers herself reasonably moral.</a:t>
            </a:r>
          </a:p>
          <a:p>
            <a:endParaRPr lang="en-IE" sz="3200" dirty="0"/>
          </a:p>
        </p:txBody>
      </p:sp>
    </p:spTree>
    <p:extLst>
      <p:ext uri="{BB962C8B-B14F-4D97-AF65-F5344CB8AC3E}">
        <p14:creationId xmlns:p14="http://schemas.microsoft.com/office/powerpoint/2010/main" val="42840805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358C7-FFA2-42AF-8738-8C6692D61BB1}"/>
              </a:ext>
            </a:extLst>
          </p:cNvPr>
          <p:cNvSpPr>
            <a:spLocks noGrp="1"/>
          </p:cNvSpPr>
          <p:nvPr>
            <p:ph type="title"/>
          </p:nvPr>
        </p:nvSpPr>
        <p:spPr/>
        <p:txBody>
          <a:bodyPr/>
          <a:lstStyle/>
          <a:p>
            <a:r>
              <a:rPr lang="en-IE" dirty="0"/>
              <a:t>Act 4, Scene 3 Questions</a:t>
            </a:r>
          </a:p>
        </p:txBody>
      </p:sp>
      <p:sp>
        <p:nvSpPr>
          <p:cNvPr id="3" name="Content Placeholder 2">
            <a:extLst>
              <a:ext uri="{FF2B5EF4-FFF2-40B4-BE49-F238E27FC236}">
                <a16:creationId xmlns:a16="http://schemas.microsoft.com/office/drawing/2014/main" id="{903529C4-AC7D-483C-AF02-F7E9C64C153A}"/>
              </a:ext>
            </a:extLst>
          </p:cNvPr>
          <p:cNvSpPr>
            <a:spLocks noGrp="1"/>
          </p:cNvSpPr>
          <p:nvPr>
            <p:ph idx="1"/>
          </p:nvPr>
        </p:nvSpPr>
        <p:spPr/>
        <p:txBody>
          <a:bodyPr>
            <a:normAutofit/>
          </a:bodyPr>
          <a:lstStyle/>
          <a:p>
            <a:pPr marL="342900" lvl="0" indent="-342900" algn="just">
              <a:buFont typeface="+mj-lt"/>
              <a:buAutoNum type="arabicPeriod"/>
              <a:tabLst>
                <a:tab pos="228600" algn="l"/>
              </a:tabLst>
            </a:pPr>
            <a:r>
              <a:rPr lang="en-GB" sz="3200" dirty="0">
                <a:effectLst/>
                <a:latin typeface="Times New Roman" panose="02020603050405020304" pitchFamily="18" charset="0"/>
                <a:ea typeface="Times New Roman" panose="02020603050405020304" pitchFamily="18" charset="0"/>
              </a:rPr>
              <a:t>Discuss Shakespeare’s presentation of Desdemona as her death approaches. </a:t>
            </a:r>
            <a:endParaRPr lang="en-IE" sz="32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3200" dirty="0">
                <a:effectLst/>
                <a:latin typeface="Times New Roman" panose="02020603050405020304" pitchFamily="18" charset="0"/>
                <a:ea typeface="Times New Roman" panose="02020603050405020304" pitchFamily="18" charset="0"/>
              </a:rPr>
              <a:t>What is the appropriateness of the willow song?</a:t>
            </a:r>
            <a:endParaRPr lang="en-IE" sz="32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3200" dirty="0">
                <a:effectLst/>
                <a:latin typeface="Times New Roman" panose="02020603050405020304" pitchFamily="18" charset="0"/>
                <a:ea typeface="Times New Roman" panose="02020603050405020304" pitchFamily="18" charset="0"/>
              </a:rPr>
              <a:t>In this scene Emilia reveals a good deal about herself. How would you describe her?</a:t>
            </a:r>
            <a:endParaRPr lang="en-IE" sz="32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3200" dirty="0">
                <a:effectLst/>
                <a:latin typeface="Times New Roman" panose="02020603050405020304" pitchFamily="18" charset="0"/>
                <a:ea typeface="Times New Roman" panose="02020603050405020304" pitchFamily="18" charset="0"/>
              </a:rPr>
              <a:t>Contrast Desdemona and Emilia.</a:t>
            </a:r>
            <a:endParaRPr lang="en-IE" sz="3200" dirty="0">
              <a:effectLst/>
              <a:latin typeface="Times New Roman" panose="02020603050405020304" pitchFamily="18" charset="0"/>
              <a:ea typeface="Times New Roman" panose="02020603050405020304" pitchFamily="18" charset="0"/>
            </a:endParaRPr>
          </a:p>
          <a:p>
            <a:pPr marL="0" indent="0">
              <a:buNone/>
            </a:pPr>
            <a:endParaRPr lang="en-IE" sz="4400" dirty="0"/>
          </a:p>
        </p:txBody>
      </p:sp>
    </p:spTree>
    <p:extLst>
      <p:ext uri="{BB962C8B-B14F-4D97-AF65-F5344CB8AC3E}">
        <p14:creationId xmlns:p14="http://schemas.microsoft.com/office/powerpoint/2010/main" val="2419497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7176FA-F361-45BF-B0A3-8171887BE41C}"/>
              </a:ext>
            </a:extLst>
          </p:cNvPr>
          <p:cNvSpPr>
            <a:spLocks noGrp="1"/>
          </p:cNvSpPr>
          <p:nvPr>
            <p:ph idx="1"/>
          </p:nvPr>
        </p:nvSpPr>
        <p:spPr>
          <a:xfrm>
            <a:off x="702365" y="971067"/>
            <a:ext cx="10787269" cy="4915866"/>
          </a:xfrm>
        </p:spPr>
        <p:txBody>
          <a:bodyPr>
            <a:normAutofit fontScale="92500"/>
          </a:bodyPr>
          <a:lstStyle/>
          <a:p>
            <a:r>
              <a:rPr lang="en-GB" sz="3600" dirty="0">
                <a:effectLst/>
                <a:latin typeface="Times New Roman" panose="02020603050405020304" pitchFamily="18" charset="0"/>
                <a:ea typeface="Times New Roman" panose="02020603050405020304" pitchFamily="18" charset="0"/>
              </a:rPr>
              <a:t>Othello can see Cassio’s gestures, but he cannot hear exactly what is being said, and he therefore totally misinterprets the conversation, as Iago intend him to do. Othello thinks Iago and Cassio are discussing Desdemona; they are, in fact, talking about Bianca, in grossly unflattering terms, as Othello works himself into an anguished rage. Iago persuades Othello not to poison Desdemona, but to strangle her in her bed. He himself volunteers to arrange the murder of Cassio.</a:t>
            </a:r>
            <a:endParaRPr lang="en-IE"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30848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05DE02-2686-4D14-9673-34B138E10ECB}"/>
              </a:ext>
            </a:extLst>
          </p:cNvPr>
          <p:cNvSpPr>
            <a:spLocks noGrp="1"/>
          </p:cNvSpPr>
          <p:nvPr>
            <p:ph idx="1"/>
          </p:nvPr>
        </p:nvSpPr>
        <p:spPr>
          <a:xfrm>
            <a:off x="556591" y="566668"/>
            <a:ext cx="11078818" cy="6138932"/>
          </a:xfrm>
        </p:spPr>
        <p:txBody>
          <a:bodyPr>
            <a:normAutofit lnSpcReduction="10000"/>
          </a:bodyPr>
          <a:lstStyle/>
          <a:p>
            <a:r>
              <a:rPr lang="en-GB" sz="3200" dirty="0"/>
              <a:t>It is at this point that Lodovico arrives from Venice, bringing news that Othello is to be recalled from Cyprus and that Cassio is to replace him as Governor. Desdemona, telling Lodovico of the breach between Othello and Cassio, frankly and innocently mentions the ‘love’ she has for Cassio. The angry Othello strikes her publicly and dismisses her from the company. </a:t>
            </a:r>
          </a:p>
          <a:p>
            <a:r>
              <a:rPr lang="en-GB" sz="3200" dirty="0"/>
              <a:t>He himself then storms out, almost incoherent with rage: ‘You are welcome, sir, to Cyprus . . . Goats and monkeys!’ Lodovico, remembering the noble Moor of former days, laments the change he sees, and turns to Iago, of all people, for an explanation of the cause. </a:t>
            </a:r>
            <a:endParaRPr lang="en-IE" sz="3200" dirty="0"/>
          </a:p>
        </p:txBody>
      </p:sp>
    </p:spTree>
    <p:extLst>
      <p:ext uri="{BB962C8B-B14F-4D97-AF65-F5344CB8AC3E}">
        <p14:creationId xmlns:p14="http://schemas.microsoft.com/office/powerpoint/2010/main" val="1599389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60DEE-811A-4EB6-A74A-E65900DAA357}"/>
              </a:ext>
            </a:extLst>
          </p:cNvPr>
          <p:cNvSpPr>
            <a:spLocks noGrp="1"/>
          </p:cNvSpPr>
          <p:nvPr>
            <p:ph type="title"/>
          </p:nvPr>
        </p:nvSpPr>
        <p:spPr/>
        <p:txBody>
          <a:bodyPr/>
          <a:lstStyle/>
          <a:p>
            <a:r>
              <a:rPr lang="en-IE" dirty="0"/>
              <a:t>Act 4, Scene 1 Quotes</a:t>
            </a:r>
          </a:p>
        </p:txBody>
      </p:sp>
      <p:sp>
        <p:nvSpPr>
          <p:cNvPr id="3" name="Content Placeholder 2">
            <a:extLst>
              <a:ext uri="{FF2B5EF4-FFF2-40B4-BE49-F238E27FC236}">
                <a16:creationId xmlns:a16="http://schemas.microsoft.com/office/drawing/2014/main" id="{F97DA594-44EA-4E07-BD6D-E2125033E979}"/>
              </a:ext>
            </a:extLst>
          </p:cNvPr>
          <p:cNvSpPr>
            <a:spLocks noGrp="1"/>
          </p:cNvSpPr>
          <p:nvPr>
            <p:ph idx="1"/>
          </p:nvPr>
        </p:nvSpPr>
        <p:spPr/>
        <p:txBody>
          <a:bodyPr>
            <a:normAutofit fontScale="92500"/>
          </a:bodyPr>
          <a:lstStyle/>
          <a:p>
            <a:pPr marL="0" indent="0" algn="ctr">
              <a:buNone/>
            </a:pPr>
            <a:r>
              <a:rPr lang="en-GB" sz="3600" b="1" dirty="0">
                <a:effectLst/>
                <a:latin typeface="Times New Roman" panose="02020603050405020304" pitchFamily="18" charset="0"/>
                <a:ea typeface="Times New Roman" panose="02020603050405020304" pitchFamily="18" charset="0"/>
              </a:rPr>
              <a:t>‘To be naked with her friend abed,</a:t>
            </a:r>
            <a:endParaRPr lang="en-IE" sz="3600" b="1" dirty="0">
              <a:effectLst/>
              <a:latin typeface="Times New Roman" panose="02020603050405020304" pitchFamily="18" charset="0"/>
              <a:ea typeface="Times New Roman" panose="02020603050405020304" pitchFamily="18" charset="0"/>
            </a:endParaRPr>
          </a:p>
          <a:p>
            <a:pPr marL="0" indent="0" algn="ctr">
              <a:buNone/>
            </a:pPr>
            <a:r>
              <a:rPr lang="en-GB" sz="3600" b="1" dirty="0">
                <a:effectLst/>
                <a:latin typeface="Times New Roman" panose="02020603050405020304" pitchFamily="18" charset="0"/>
                <a:ea typeface="Times New Roman" panose="02020603050405020304" pitchFamily="18" charset="0"/>
              </a:rPr>
              <a:t>An hour, or more, not meaning any harm?’</a:t>
            </a:r>
            <a:endParaRPr lang="en-IE" sz="3600" b="1" dirty="0">
              <a:effectLst/>
              <a:latin typeface="Times New Roman" panose="02020603050405020304" pitchFamily="18" charset="0"/>
              <a:ea typeface="Times New Roman" panose="02020603050405020304" pitchFamily="18" charset="0"/>
            </a:endParaRPr>
          </a:p>
          <a:p>
            <a:pPr marL="0" indent="0" algn="just">
              <a:buNone/>
            </a:pPr>
            <a:r>
              <a:rPr lang="en-GB" dirty="0">
                <a:effectLst/>
                <a:latin typeface="Times New Roman" panose="02020603050405020304" pitchFamily="18" charset="0"/>
                <a:ea typeface="Times New Roman" panose="02020603050405020304" pitchFamily="18" charset="0"/>
              </a:rPr>
              <a:t>We join this scene in the middle of a conversation, a device Shakespeare uses several times to engage our attention and increase the tension. Iago poisons Othello’s mind with pictures of his wife in bed with Cassio, then attempts to persuade him that this may be but innocent pleasure. Understandably, Othello finds this suggestion preposterous, but we should note how skilfully Iago allows Othello’s imagination to do his dirty work for him.</a:t>
            </a:r>
            <a:endParaRPr lang="en-IE" dirty="0">
              <a:effectLst/>
              <a:latin typeface="Times New Roman" panose="02020603050405020304" pitchFamily="18" charset="0"/>
              <a:ea typeface="Times New Roman" panose="02020603050405020304" pitchFamily="18" charset="0"/>
            </a:endParaRPr>
          </a:p>
          <a:p>
            <a:endParaRPr lang="en-IE" sz="4000" dirty="0"/>
          </a:p>
        </p:txBody>
      </p:sp>
    </p:spTree>
    <p:extLst>
      <p:ext uri="{BB962C8B-B14F-4D97-AF65-F5344CB8AC3E}">
        <p14:creationId xmlns:p14="http://schemas.microsoft.com/office/powerpoint/2010/main" val="2920870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4EB9E-9760-4B8C-A17C-49E928841B50}"/>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432A2711-6AB3-46A4-BEC7-292FE20300D9}"/>
              </a:ext>
            </a:extLst>
          </p:cNvPr>
          <p:cNvSpPr>
            <a:spLocks noGrp="1"/>
          </p:cNvSpPr>
          <p:nvPr>
            <p:ph idx="1"/>
          </p:nvPr>
        </p:nvSpPr>
        <p:spPr/>
        <p:txBody>
          <a:bodyPr>
            <a:normAutofit/>
          </a:bodyPr>
          <a:lstStyle/>
          <a:p>
            <a:pPr marL="0" indent="0" algn="ctr">
              <a:buNone/>
            </a:pPr>
            <a:r>
              <a:rPr lang="en-GB" sz="4000" b="1" dirty="0">
                <a:effectLst/>
                <a:latin typeface="Times New Roman" panose="02020603050405020304" pitchFamily="18" charset="0"/>
                <a:ea typeface="Times New Roman" panose="02020603050405020304" pitchFamily="18" charset="0"/>
              </a:rPr>
              <a:t>‘Stand you awhile apart,</a:t>
            </a:r>
            <a:endParaRPr lang="en-IE" sz="4000" b="1" dirty="0">
              <a:effectLst/>
              <a:latin typeface="Times New Roman" panose="02020603050405020304" pitchFamily="18" charset="0"/>
              <a:ea typeface="Times New Roman" panose="02020603050405020304" pitchFamily="18" charset="0"/>
            </a:endParaRPr>
          </a:p>
          <a:p>
            <a:pPr marL="0" indent="0" algn="ctr">
              <a:buNone/>
            </a:pPr>
            <a:r>
              <a:rPr lang="en-GB" sz="4000" b="1" dirty="0">
                <a:effectLst/>
                <a:latin typeface="Times New Roman" panose="02020603050405020304" pitchFamily="18" charset="0"/>
                <a:ea typeface="Times New Roman" panose="02020603050405020304" pitchFamily="18" charset="0"/>
              </a:rPr>
              <a:t>Confine yourself but in a patient list’</a:t>
            </a:r>
            <a:endParaRPr lang="en-IE" sz="4000" b="1" dirty="0">
              <a:effectLst/>
              <a:latin typeface="Times New Roman" panose="02020603050405020304" pitchFamily="18" charset="0"/>
              <a:ea typeface="Times New Roman" panose="02020603050405020304" pitchFamily="18" charset="0"/>
            </a:endParaRPr>
          </a:p>
          <a:p>
            <a:pPr marL="0" indent="0" algn="just">
              <a:buNone/>
            </a:pPr>
            <a:r>
              <a:rPr lang="en-GB" sz="3200" dirty="0">
                <a:effectLst/>
                <a:latin typeface="Times New Roman" panose="02020603050405020304" pitchFamily="18" charset="0"/>
                <a:ea typeface="Times New Roman" panose="02020603050405020304" pitchFamily="18" charset="0"/>
              </a:rPr>
              <a:t>Iago tells Othello to conceal himself so that he may overhear for himself the tale of how Cassio committed adultery with Desdemona. Othello’s willingness to indulge in spying is another mark of the depths to which he has already sunk.</a:t>
            </a:r>
            <a:endParaRPr lang="en-IE" sz="3200" dirty="0">
              <a:effectLst/>
              <a:latin typeface="Times New Roman" panose="02020603050405020304" pitchFamily="18" charset="0"/>
              <a:ea typeface="Times New Roman" panose="02020603050405020304" pitchFamily="18" charset="0"/>
            </a:endParaRPr>
          </a:p>
          <a:p>
            <a:endParaRPr lang="en-IE" sz="4400" dirty="0"/>
          </a:p>
        </p:txBody>
      </p:sp>
    </p:spTree>
    <p:extLst>
      <p:ext uri="{BB962C8B-B14F-4D97-AF65-F5344CB8AC3E}">
        <p14:creationId xmlns:p14="http://schemas.microsoft.com/office/powerpoint/2010/main" val="2488562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11028-B77B-40F4-83AE-0B7E1603A6F8}"/>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BDE167C6-16EF-4F98-8B9D-A64E8871B70B}"/>
              </a:ext>
            </a:extLst>
          </p:cNvPr>
          <p:cNvSpPr>
            <a:spLocks noGrp="1"/>
          </p:cNvSpPr>
          <p:nvPr>
            <p:ph idx="1"/>
          </p:nvPr>
        </p:nvSpPr>
        <p:spPr/>
        <p:txBody>
          <a:bodyPr>
            <a:normAutofit/>
          </a:bodyPr>
          <a:lstStyle/>
          <a:p>
            <a:pPr marL="0" indent="0" algn="ctr">
              <a:buNone/>
            </a:pPr>
            <a:r>
              <a:rPr lang="en-GB" sz="4400" b="1" dirty="0">
                <a:effectLst/>
                <a:latin typeface="Times New Roman" panose="02020603050405020304" pitchFamily="18" charset="0"/>
                <a:ea typeface="Times New Roman" panose="02020603050405020304" pitchFamily="18" charset="0"/>
              </a:rPr>
              <a:t>‘How shall I murder him, Iago?’</a:t>
            </a:r>
            <a:endParaRPr lang="en-IE" sz="4400" b="1" dirty="0">
              <a:effectLst/>
              <a:latin typeface="Times New Roman" panose="02020603050405020304" pitchFamily="18" charset="0"/>
              <a:ea typeface="Times New Roman" panose="02020603050405020304" pitchFamily="18" charset="0"/>
            </a:endParaRPr>
          </a:p>
          <a:p>
            <a:pPr marL="0" indent="0" algn="just">
              <a:buNone/>
            </a:pPr>
            <a:r>
              <a:rPr lang="en-GB" sz="3600" dirty="0">
                <a:effectLst/>
                <a:latin typeface="Times New Roman" panose="02020603050405020304" pitchFamily="18" charset="0"/>
                <a:ea typeface="Times New Roman" panose="02020603050405020304" pitchFamily="18" charset="0"/>
              </a:rPr>
              <a:t>Othello’s only thought now is of how he should kill Cassio; he has no doubt left in his mind as to the guilt of others. </a:t>
            </a:r>
            <a:endParaRPr lang="en-IE"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54219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5DAD9-BB71-4947-9043-239D297B6E55}"/>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60669E7A-6E27-46F8-AD19-C034D7973A93}"/>
              </a:ext>
            </a:extLst>
          </p:cNvPr>
          <p:cNvSpPr>
            <a:spLocks noGrp="1"/>
          </p:cNvSpPr>
          <p:nvPr>
            <p:ph idx="1"/>
          </p:nvPr>
        </p:nvSpPr>
        <p:spPr/>
        <p:txBody>
          <a:bodyPr>
            <a:normAutofit/>
          </a:bodyPr>
          <a:lstStyle/>
          <a:p>
            <a:pPr marL="0" indent="0" algn="ctr">
              <a:buNone/>
            </a:pPr>
            <a:r>
              <a:rPr lang="en-GB" sz="4400" b="1" dirty="0"/>
              <a:t>‘I have not </a:t>
            </a:r>
            <a:r>
              <a:rPr lang="en-GB" sz="4400" b="1" dirty="0" err="1"/>
              <a:t>deserv’d</a:t>
            </a:r>
            <a:r>
              <a:rPr lang="en-GB" sz="4400" b="1" dirty="0"/>
              <a:t> this.’</a:t>
            </a:r>
          </a:p>
          <a:p>
            <a:pPr marL="0" indent="0">
              <a:buNone/>
            </a:pPr>
            <a:r>
              <a:rPr lang="en-GB" sz="3600" dirty="0"/>
              <a:t>The arrival of Lodovico with a message from Venice distracts Othello for a moment but, on hearing Desdemona express pleasure that Cassio may be made Governor because Othello is summoned back to Venice, he strikes her. </a:t>
            </a:r>
          </a:p>
          <a:p>
            <a:endParaRPr lang="en-IE" sz="3600" dirty="0"/>
          </a:p>
        </p:txBody>
      </p:sp>
    </p:spTree>
    <p:extLst>
      <p:ext uri="{BB962C8B-B14F-4D97-AF65-F5344CB8AC3E}">
        <p14:creationId xmlns:p14="http://schemas.microsoft.com/office/powerpoint/2010/main" val="2665266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D1E19-2A8F-420A-9873-8E54E313DBE9}"/>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4A56CD08-3A22-4BC9-BCB0-5EFBE581ACBB}"/>
              </a:ext>
            </a:extLst>
          </p:cNvPr>
          <p:cNvSpPr>
            <a:spLocks noGrp="1"/>
          </p:cNvSpPr>
          <p:nvPr>
            <p:ph idx="1"/>
          </p:nvPr>
        </p:nvSpPr>
        <p:spPr/>
        <p:txBody>
          <a:bodyPr>
            <a:normAutofit/>
          </a:bodyPr>
          <a:lstStyle/>
          <a:p>
            <a:pPr marL="0" indent="0" algn="ctr">
              <a:buNone/>
            </a:pPr>
            <a:r>
              <a:rPr lang="en-GB" sz="4800" b="1" dirty="0"/>
              <a:t>‘Are his wits safe? Is he not light of brain?’</a:t>
            </a:r>
          </a:p>
          <a:p>
            <a:pPr marL="0" indent="0">
              <a:buNone/>
            </a:pPr>
            <a:r>
              <a:rPr lang="en-GB" sz="4000" dirty="0"/>
              <a:t>Lodovico notices a stark change in the Othello he sees now compared to the Othello he knew in Venice.</a:t>
            </a:r>
          </a:p>
        </p:txBody>
      </p:sp>
    </p:spTree>
    <p:extLst>
      <p:ext uri="{BB962C8B-B14F-4D97-AF65-F5344CB8AC3E}">
        <p14:creationId xmlns:p14="http://schemas.microsoft.com/office/powerpoint/2010/main" val="1491231253"/>
      </p:ext>
    </p:extLst>
  </p:cSld>
  <p:clrMapOvr>
    <a:masterClrMapping/>
  </p:clrMapOvr>
</p:sld>
</file>

<file path=ppt/theme/theme1.xml><?xml version="1.0" encoding="utf-8"?>
<a:theme xmlns:a="http://schemas.openxmlformats.org/drawingml/2006/main" name="ExploreVTI">
  <a:themeElements>
    <a:clrScheme name="AnalogousFromLightSeed_2SEEDS">
      <a:dk1>
        <a:srgbClr val="000000"/>
      </a:dk1>
      <a:lt1>
        <a:srgbClr val="FFFFFF"/>
      </a:lt1>
      <a:dk2>
        <a:srgbClr val="412A24"/>
      </a:dk2>
      <a:lt2>
        <a:srgbClr val="E2E5E8"/>
      </a:lt2>
      <a:accent1>
        <a:srgbClr val="C09B75"/>
      </a:accent1>
      <a:accent2>
        <a:srgbClr val="CA928C"/>
      </a:accent2>
      <a:accent3>
        <a:srgbClr val="A6A375"/>
      </a:accent3>
      <a:accent4>
        <a:srgbClr val="7884C1"/>
      </a:accent4>
      <a:accent5>
        <a:srgbClr val="9F90CC"/>
      </a:accent5>
      <a:accent6>
        <a:srgbClr val="A978C1"/>
      </a:accent6>
      <a:hlink>
        <a:srgbClr val="6084A9"/>
      </a:hlink>
      <a:folHlink>
        <a:srgbClr val="7F7F7F"/>
      </a:folHlink>
    </a:clrScheme>
    <a:fontScheme name="Custom 23">
      <a:majorFont>
        <a:latin typeface="Rockwell"/>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xploreVTI" id="{157DDAE2-BFCD-43FD-9602-E5EFEAD66DC3}" vid="{04B6EBF8-4645-4305-9753-050B4204785C}"/>
    </a:ext>
  </a:extLst>
</a:theme>
</file>

<file path=docProps/app.xml><?xml version="1.0" encoding="utf-8"?>
<Properties xmlns="http://schemas.openxmlformats.org/officeDocument/2006/extended-properties" xmlns:vt="http://schemas.openxmlformats.org/officeDocument/2006/docPropsVTypes">
  <TotalTime>19</TotalTime>
  <Words>1774</Words>
  <Application>Microsoft Office PowerPoint</Application>
  <PresentationFormat>Widescreen</PresentationFormat>
  <Paragraphs>74</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Avenir Next LT Pro</vt:lpstr>
      <vt:lpstr>AvenirNext LT Pro Medium</vt:lpstr>
      <vt:lpstr>Rockwell</vt:lpstr>
      <vt:lpstr>Segoe UI</vt:lpstr>
      <vt:lpstr>Times New Roman</vt:lpstr>
      <vt:lpstr>ExploreVTI</vt:lpstr>
      <vt:lpstr>‘Othello’ – Act 4</vt:lpstr>
      <vt:lpstr>Act 4, Scene 1 Summary</vt:lpstr>
      <vt:lpstr>PowerPoint Presentation</vt:lpstr>
      <vt:lpstr>PowerPoint Presentation</vt:lpstr>
      <vt:lpstr>Act 4, Scene 1 Quotes</vt:lpstr>
      <vt:lpstr>PowerPoint Presentation</vt:lpstr>
      <vt:lpstr>PowerPoint Presentation</vt:lpstr>
      <vt:lpstr>PowerPoint Presentation</vt:lpstr>
      <vt:lpstr>PowerPoint Presentation</vt:lpstr>
      <vt:lpstr>Act 4, Scene 1 Questions</vt:lpstr>
      <vt:lpstr>Act 4, Scene 2 Summary</vt:lpstr>
      <vt:lpstr>PowerPoint Presentation</vt:lpstr>
      <vt:lpstr>PowerPoint Presentation</vt:lpstr>
      <vt:lpstr>Act 4, Scene 2 Quotes</vt:lpstr>
      <vt:lpstr>PowerPoint Presentation</vt:lpstr>
      <vt:lpstr>PowerPoint Presentation</vt:lpstr>
      <vt:lpstr>PowerPoint Presentation</vt:lpstr>
      <vt:lpstr>PowerPoint Presentation</vt:lpstr>
      <vt:lpstr>Act 4, Scene 2 Questions</vt:lpstr>
      <vt:lpstr>Act 4, Scene 3 Summary</vt:lpstr>
      <vt:lpstr>PowerPoint Presentation</vt:lpstr>
      <vt:lpstr>Act 4, Scene 3 Quotes </vt:lpstr>
      <vt:lpstr>PowerPoint Presentation</vt:lpstr>
      <vt:lpstr>Act 4, Scene 3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‘Othello’ – Act 4</dc:title>
  <dc:creator>Ciara Deasy</dc:creator>
  <cp:lastModifiedBy>Ciara Deasy</cp:lastModifiedBy>
  <cp:revision>3</cp:revision>
  <dcterms:created xsi:type="dcterms:W3CDTF">2020-10-28T12:36:28Z</dcterms:created>
  <dcterms:modified xsi:type="dcterms:W3CDTF">2020-10-28T12:56:25Z</dcterms:modified>
</cp:coreProperties>
</file>