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B23E-FDF5-473F-8201-56AC1F7721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09615F6-1E1F-428E-AAB7-432FF7A0AB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F1ECD31-D67E-4461-8ABB-000B14C2A8A2}"/>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65195996-8AC5-41E9-83D4-B405F33FD56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E1C7539-D13E-4D1A-B181-EE84ACBE284E}"/>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398781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F7BF-3E08-4631-8EEC-355044FDF041}"/>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542ADEA-D731-45DA-8969-3CB6303A0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88F8E83-E8E0-46AF-9AD9-A3B2ED1D7377}"/>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9D6E9C14-C2D2-46D6-9ABB-F774FDA43F5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DDFC4D7-75C2-4AD8-83B9-33AA19E098BE}"/>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17524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5AC6F0-B5AD-4188-9738-97B3EABBA1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EC2E2D6-F64F-49EB-A855-76E2DF7EE4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6BB01CB-B51C-4B15-A34E-4AA5A066E332}"/>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69523EA5-6438-40E3-A114-D99DE51FAD4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67E4DC9-9F62-4971-9B4D-7F5A35711A58}"/>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211588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5FB3-816E-49F8-A699-B19572BBD76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36F443D-6CDC-4004-B27E-F73A17D7D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99AC65C-A373-453B-8A87-25D8020EDEEA}"/>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99DD80E9-9BBF-4893-8C10-7D469C42BC9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C08369B-0990-45F3-B334-5C116C31AE8A}"/>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30650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08E7-5A6C-46DC-B948-C83A0B62B4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FD262A1-3336-432C-989C-9ACB2529DB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7FF19C-0BBC-4EFF-BA7E-E65C325968ED}"/>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7D8DA013-F130-4DEA-8AFB-C7432EF2E32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B329D60-28DE-4BD4-8AE9-F1C6856164BB}"/>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50670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628E-58C8-44E8-92C2-12A6B1C7020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7EF46EF-EC61-46A4-B45F-9B59D06B3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79B00AF-12B2-4A44-AD5F-F7A01B6C7C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99A1160-88D7-409D-8C35-69BB7199A582}"/>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6" name="Footer Placeholder 5">
            <a:extLst>
              <a:ext uri="{FF2B5EF4-FFF2-40B4-BE49-F238E27FC236}">
                <a16:creationId xmlns:a16="http://schemas.microsoft.com/office/drawing/2014/main" id="{4E993455-AD93-4EEB-8B06-8417253E6BA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093D076-DA2A-4354-91E4-B61B5813A74A}"/>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362908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7045-3E62-4E72-9404-F9B3B13592B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6DCBFEE-F00E-4AE6-8F60-16C25CF68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302B31-5BBB-4279-A2C5-E1561828B9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F9878D4-BE7F-417F-AE82-6C9EFB0AE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534DA-E585-48CB-9D73-C4A1260BBC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37CE1FBA-8D13-4B4A-BE60-E32E8A4CE219}"/>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8" name="Footer Placeholder 7">
            <a:extLst>
              <a:ext uri="{FF2B5EF4-FFF2-40B4-BE49-F238E27FC236}">
                <a16:creationId xmlns:a16="http://schemas.microsoft.com/office/drawing/2014/main" id="{FABA2536-36DD-46E4-959C-8C3B822F9FD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7346608-A64B-4835-9C6D-BF6DAE9EC4DB}"/>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65277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E8AA-DD34-48A3-AAD5-69A37D9CC49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5925237D-73DD-478D-9989-93DAEE959B3F}"/>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4" name="Footer Placeholder 3">
            <a:extLst>
              <a:ext uri="{FF2B5EF4-FFF2-40B4-BE49-F238E27FC236}">
                <a16:creationId xmlns:a16="http://schemas.microsoft.com/office/drawing/2014/main" id="{C00409BE-D6D1-4F41-99BB-1CA7614A3C0F}"/>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628EF27-D4FC-48C8-9251-6CE55401E97D}"/>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3164685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824CAF-81CD-403E-AF8A-9C3F3C07B354}"/>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3" name="Footer Placeholder 2">
            <a:extLst>
              <a:ext uri="{FF2B5EF4-FFF2-40B4-BE49-F238E27FC236}">
                <a16:creationId xmlns:a16="http://schemas.microsoft.com/office/drawing/2014/main" id="{DF46DB49-31A1-4354-A3C5-A40E14B4373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47D7DCB-23E9-40AB-9E74-D8F7A2FFCAE0}"/>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169724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6879-2DF2-4B2F-9378-D3D5C816E1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BCD67F3E-4C19-4149-8EDB-E8507F00ED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D84996F-8F9F-466E-88DF-4EC5BD8AC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F5C0D-79C2-4722-9F51-BFD13BC7EF18}"/>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6" name="Footer Placeholder 5">
            <a:extLst>
              <a:ext uri="{FF2B5EF4-FFF2-40B4-BE49-F238E27FC236}">
                <a16:creationId xmlns:a16="http://schemas.microsoft.com/office/drawing/2014/main" id="{D6F200E5-6D75-442B-8535-D08731A3D19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7FA7424-151F-4D0D-A992-A485514AD89E}"/>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94814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C5E0-3979-4F7B-93C4-494812456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5769F331-B963-41FD-A145-34E5433040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A2BB077-F709-44A5-9BF5-8380211D4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687258-1DB2-47EC-9816-CD4F7B3FCFC0}"/>
              </a:ext>
            </a:extLst>
          </p:cNvPr>
          <p:cNvSpPr>
            <a:spLocks noGrp="1"/>
          </p:cNvSpPr>
          <p:nvPr>
            <p:ph type="dt" sz="half" idx="10"/>
          </p:nvPr>
        </p:nvSpPr>
        <p:spPr/>
        <p:txBody>
          <a:bodyPr/>
          <a:lstStyle/>
          <a:p>
            <a:fld id="{00BF2BE9-DD83-488D-A71B-45D09F194F7A}" type="datetimeFigureOut">
              <a:rPr lang="en-IE" smtClean="0"/>
              <a:t>28/04/2020</a:t>
            </a:fld>
            <a:endParaRPr lang="en-IE"/>
          </a:p>
        </p:txBody>
      </p:sp>
      <p:sp>
        <p:nvSpPr>
          <p:cNvPr id="6" name="Footer Placeholder 5">
            <a:extLst>
              <a:ext uri="{FF2B5EF4-FFF2-40B4-BE49-F238E27FC236}">
                <a16:creationId xmlns:a16="http://schemas.microsoft.com/office/drawing/2014/main" id="{0168C2AC-DA91-4497-A90E-83A03F94F35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00D691F-C4CB-40B5-9D06-4A2504B14DA6}"/>
              </a:ext>
            </a:extLst>
          </p:cNvPr>
          <p:cNvSpPr>
            <a:spLocks noGrp="1"/>
          </p:cNvSpPr>
          <p:nvPr>
            <p:ph type="sldNum" sz="quarter" idx="12"/>
          </p:nvPr>
        </p:nvSpPr>
        <p:spPr/>
        <p:txBody>
          <a:bodyPr/>
          <a:lstStyle/>
          <a:p>
            <a:fld id="{4450A686-23F9-4AE1-9106-FBADF50297E7}" type="slidenum">
              <a:rPr lang="en-IE" smtClean="0"/>
              <a:t>‹#›</a:t>
            </a:fld>
            <a:endParaRPr lang="en-IE"/>
          </a:p>
        </p:txBody>
      </p:sp>
    </p:spTree>
    <p:extLst>
      <p:ext uri="{BB962C8B-B14F-4D97-AF65-F5344CB8AC3E}">
        <p14:creationId xmlns:p14="http://schemas.microsoft.com/office/powerpoint/2010/main" val="420323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A3A98A-F2A7-45DA-B738-199AAA24F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63299AD-EBB1-42FD-97A4-D963EBF56A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2EC779-10FE-4E86-8563-B44769F80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F2BE9-DD83-488D-A71B-45D09F194F7A}" type="datetimeFigureOut">
              <a:rPr lang="en-IE" smtClean="0"/>
              <a:t>28/04/2020</a:t>
            </a:fld>
            <a:endParaRPr lang="en-IE"/>
          </a:p>
        </p:txBody>
      </p:sp>
      <p:sp>
        <p:nvSpPr>
          <p:cNvPr id="5" name="Footer Placeholder 4">
            <a:extLst>
              <a:ext uri="{FF2B5EF4-FFF2-40B4-BE49-F238E27FC236}">
                <a16:creationId xmlns:a16="http://schemas.microsoft.com/office/drawing/2014/main" id="{7CAE1CB2-D9CC-40B9-8C56-5170EF28AA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F2146A07-8505-4D69-900E-FEA5769739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0A686-23F9-4AE1-9106-FBADF50297E7}" type="slidenum">
              <a:rPr lang="en-IE" smtClean="0"/>
              <a:t>‹#›</a:t>
            </a:fld>
            <a:endParaRPr lang="en-IE"/>
          </a:p>
        </p:txBody>
      </p:sp>
    </p:spTree>
    <p:extLst>
      <p:ext uri="{BB962C8B-B14F-4D97-AF65-F5344CB8AC3E}">
        <p14:creationId xmlns:p14="http://schemas.microsoft.com/office/powerpoint/2010/main" val="363066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37684B-1BF7-4B5C-BD3F-BE542FCDA222}"/>
              </a:ext>
            </a:extLst>
          </p:cNvPr>
          <p:cNvSpPr>
            <a:spLocks noGrp="1"/>
          </p:cNvSpPr>
          <p:nvPr>
            <p:ph type="ctrTitle"/>
          </p:nvPr>
        </p:nvSpPr>
        <p:spPr>
          <a:xfrm>
            <a:off x="1524000" y="1122362"/>
            <a:ext cx="9144000" cy="2840037"/>
          </a:xfrm>
        </p:spPr>
        <p:txBody>
          <a:bodyPr>
            <a:normAutofit/>
          </a:bodyPr>
          <a:lstStyle/>
          <a:p>
            <a:r>
              <a:rPr lang="en-IE" sz="5800"/>
              <a:t>‘On First Looking into Chapman’s Homer’</a:t>
            </a:r>
          </a:p>
        </p:txBody>
      </p:sp>
      <p:sp>
        <p:nvSpPr>
          <p:cNvPr id="3" name="Subtitle 2">
            <a:extLst>
              <a:ext uri="{FF2B5EF4-FFF2-40B4-BE49-F238E27FC236}">
                <a16:creationId xmlns:a16="http://schemas.microsoft.com/office/drawing/2014/main" id="{16FDA0A2-995A-4B31-ABD6-F2EFB5719EED}"/>
              </a:ext>
            </a:extLst>
          </p:cNvPr>
          <p:cNvSpPr>
            <a:spLocks noGrp="1"/>
          </p:cNvSpPr>
          <p:nvPr>
            <p:ph type="subTitle" idx="1"/>
          </p:nvPr>
        </p:nvSpPr>
        <p:spPr>
          <a:xfrm>
            <a:off x="1524000" y="4256436"/>
            <a:ext cx="9144000" cy="1600818"/>
          </a:xfrm>
        </p:spPr>
        <p:txBody>
          <a:bodyPr>
            <a:normAutofit/>
          </a:bodyPr>
          <a:lstStyle/>
          <a:p>
            <a:r>
              <a:rPr lang="en-IE">
                <a:solidFill>
                  <a:schemeClr val="accent1">
                    <a:lumMod val="60000"/>
                    <a:lumOff val="40000"/>
                  </a:schemeClr>
                </a:solidFill>
              </a:rPr>
              <a:t>John Keats</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9137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0F034A9-A32E-4947-BBF3-E6600BDCE1D2}"/>
              </a:ext>
            </a:extLst>
          </p:cNvPr>
          <p:cNvSpPr>
            <a:spLocks noGrp="1"/>
          </p:cNvSpPr>
          <p:nvPr>
            <p:ph type="title"/>
          </p:nvPr>
        </p:nvSpPr>
        <p:spPr>
          <a:xfrm>
            <a:off x="777240" y="731519"/>
            <a:ext cx="2845191" cy="3237579"/>
          </a:xfrm>
        </p:spPr>
        <p:txBody>
          <a:bodyPr>
            <a:normAutofit/>
          </a:bodyPr>
          <a:lstStyle/>
          <a:p>
            <a:r>
              <a:rPr lang="en-IE" sz="3800">
                <a:solidFill>
                  <a:srgbClr val="FFFFFF"/>
                </a:solidFill>
              </a:rPr>
              <a:t>Imagery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615BEE-CFBF-48D0-913B-A6B7F0388E74}"/>
              </a:ext>
            </a:extLst>
          </p:cNvPr>
          <p:cNvSpPr>
            <a:spLocks noGrp="1"/>
          </p:cNvSpPr>
          <p:nvPr>
            <p:ph idx="1"/>
          </p:nvPr>
        </p:nvSpPr>
        <p:spPr>
          <a:xfrm>
            <a:off x="4379709" y="686862"/>
            <a:ext cx="7037591" cy="5475129"/>
          </a:xfrm>
        </p:spPr>
        <p:txBody>
          <a:bodyPr anchor="ctr">
            <a:normAutofit/>
          </a:bodyPr>
          <a:lstStyle/>
          <a:p>
            <a:r>
              <a:rPr lang="en-GB" sz="3600" dirty="0"/>
              <a:t>In the octet, Keats uses a metaphor to compare literature, and poetry in particular, to travel.  In the sestet he uses two similes, that of the astronomer and the explorer to explain how he felt on hearing Chapman's translation for the first time.   </a:t>
            </a:r>
          </a:p>
          <a:p>
            <a:pPr marL="0" indent="0">
              <a:buNone/>
            </a:pPr>
            <a:endParaRPr lang="en-IE" sz="3600" dirty="0"/>
          </a:p>
        </p:txBody>
      </p:sp>
    </p:spTree>
    <p:extLst>
      <p:ext uri="{BB962C8B-B14F-4D97-AF65-F5344CB8AC3E}">
        <p14:creationId xmlns:p14="http://schemas.microsoft.com/office/powerpoint/2010/main" val="404995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63BB6E7-E28C-4E5A-99B1-F28F56BF6CFC}"/>
              </a:ext>
            </a:extLst>
          </p:cNvPr>
          <p:cNvSpPr>
            <a:spLocks noGrp="1"/>
          </p:cNvSpPr>
          <p:nvPr>
            <p:ph type="title"/>
          </p:nvPr>
        </p:nvSpPr>
        <p:spPr>
          <a:xfrm>
            <a:off x="777240" y="731519"/>
            <a:ext cx="2845191" cy="3237579"/>
          </a:xfrm>
        </p:spPr>
        <p:txBody>
          <a:bodyPr>
            <a:normAutofit/>
          </a:bodyPr>
          <a:lstStyle/>
          <a:p>
            <a:r>
              <a:rPr lang="en-IE" sz="3800">
                <a:solidFill>
                  <a:srgbClr val="FFFFFF"/>
                </a:solidFill>
              </a:rPr>
              <a:t>Structure: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9577604-D2FF-4164-9F85-E108B432DC2A}"/>
              </a:ext>
            </a:extLst>
          </p:cNvPr>
          <p:cNvSpPr>
            <a:spLocks noGrp="1"/>
          </p:cNvSpPr>
          <p:nvPr>
            <p:ph idx="1"/>
          </p:nvPr>
        </p:nvSpPr>
        <p:spPr>
          <a:xfrm>
            <a:off x="4379709" y="686862"/>
            <a:ext cx="7037591" cy="5475129"/>
          </a:xfrm>
        </p:spPr>
        <p:txBody>
          <a:bodyPr anchor="ctr">
            <a:normAutofit/>
          </a:bodyPr>
          <a:lstStyle/>
          <a:p>
            <a:r>
              <a:rPr lang="en-GB" sz="3200" dirty="0"/>
              <a:t>This poem is a Petrarchan sonnet, divided into an octet and a sestet.  The first eight lines introduce the idea of the poem and the final six tell us Keats' personal reaction to Chapman's Homer.  This change of thought is called a </a:t>
            </a:r>
            <a:r>
              <a:rPr lang="en-GB" sz="3200" dirty="0" err="1"/>
              <a:t>volta</a:t>
            </a:r>
            <a:r>
              <a:rPr lang="en-GB" sz="3200" dirty="0"/>
              <a:t> and it is a typical feature of Italian poetry.  Keats uses it effectively to move from the idea of the poet as an explorer in the world of literature to his feelings on discovering Chapman's Homer. </a:t>
            </a:r>
            <a:endParaRPr lang="en-IE" sz="3200" dirty="0"/>
          </a:p>
        </p:txBody>
      </p:sp>
    </p:spTree>
    <p:extLst>
      <p:ext uri="{BB962C8B-B14F-4D97-AF65-F5344CB8AC3E}">
        <p14:creationId xmlns:p14="http://schemas.microsoft.com/office/powerpoint/2010/main" val="353999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5EC593-C109-446E-A0AB-9FC9AA7E0464}"/>
              </a:ext>
            </a:extLst>
          </p:cNvPr>
          <p:cNvSpPr>
            <a:spLocks noGrp="1"/>
          </p:cNvSpPr>
          <p:nvPr>
            <p:ph type="title"/>
          </p:nvPr>
        </p:nvSpPr>
        <p:spPr>
          <a:xfrm>
            <a:off x="1016805" y="1345958"/>
            <a:ext cx="4193196" cy="4166085"/>
          </a:xfrm>
        </p:spPr>
        <p:txBody>
          <a:bodyPr>
            <a:normAutofit/>
          </a:bodyPr>
          <a:lstStyle/>
          <a:p>
            <a:r>
              <a:rPr lang="en-IE" sz="4600"/>
              <a:t>Tone</a:t>
            </a:r>
          </a:p>
        </p:txBody>
      </p:sp>
      <p:grpSp>
        <p:nvGrpSpPr>
          <p:cNvPr id="14" name="Group 13">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5"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B8CDC7E-E78B-457E-B137-E0FBD703E1EF}"/>
              </a:ext>
            </a:extLst>
          </p:cNvPr>
          <p:cNvSpPr>
            <a:spLocks noGrp="1"/>
          </p:cNvSpPr>
          <p:nvPr>
            <p:ph idx="1"/>
          </p:nvPr>
        </p:nvSpPr>
        <p:spPr>
          <a:xfrm>
            <a:off x="6229734" y="750307"/>
            <a:ext cx="5369326" cy="5357387"/>
          </a:xfrm>
        </p:spPr>
        <p:txBody>
          <a:bodyPr anchor="ctr">
            <a:normAutofit/>
          </a:bodyPr>
          <a:lstStyle/>
          <a:p>
            <a:r>
              <a:rPr lang="en-GB" sz="3600" dirty="0"/>
              <a:t>There is a real sense of the poet's awe and excitement on reading Chapman's Homer.  This is effectively conveyed by the comparisons with the discovery of a new planet and the discovery of a new ocean. </a:t>
            </a:r>
            <a:endParaRPr lang="en-IE" sz="3600" dirty="0"/>
          </a:p>
        </p:txBody>
      </p:sp>
    </p:spTree>
    <p:extLst>
      <p:ext uri="{BB962C8B-B14F-4D97-AF65-F5344CB8AC3E}">
        <p14:creationId xmlns:p14="http://schemas.microsoft.com/office/powerpoint/2010/main" val="88777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0F61A7-5EE6-46EB-8773-7320D34A5CFC}"/>
              </a:ext>
            </a:extLst>
          </p:cNvPr>
          <p:cNvSpPr>
            <a:spLocks noGrp="1"/>
          </p:cNvSpPr>
          <p:nvPr>
            <p:ph type="title"/>
          </p:nvPr>
        </p:nvSpPr>
        <p:spPr>
          <a:xfrm>
            <a:off x="686834" y="1153572"/>
            <a:ext cx="3200400" cy="4461163"/>
          </a:xfrm>
        </p:spPr>
        <p:txBody>
          <a:bodyPr>
            <a:normAutofit/>
          </a:bodyPr>
          <a:lstStyle/>
          <a:p>
            <a:r>
              <a:rPr lang="en-IE">
                <a:solidFill>
                  <a:srgbClr val="FFFFFF"/>
                </a:solidFill>
              </a:rPr>
              <a:t>Background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A5F0C9B-AA57-4658-B4F2-9CE443D7A47A}"/>
              </a:ext>
            </a:extLst>
          </p:cNvPr>
          <p:cNvSpPr>
            <a:spLocks noGrp="1"/>
          </p:cNvSpPr>
          <p:nvPr>
            <p:ph idx="1"/>
          </p:nvPr>
        </p:nvSpPr>
        <p:spPr>
          <a:xfrm>
            <a:off x="3887234" y="0"/>
            <a:ext cx="8304766" cy="6858000"/>
          </a:xfrm>
        </p:spPr>
        <p:txBody>
          <a:bodyPr anchor="ctr">
            <a:normAutofit/>
          </a:bodyPr>
          <a:lstStyle/>
          <a:p>
            <a:r>
              <a:rPr lang="en-GB" sz="3200" dirty="0"/>
              <a:t>Keats did not read Greek so would have been unable to read Homer's Odyssey in its original form.  Other translations of these works were widely available but Chapman's version was the one which really brought the epic works to life for Keats when read to him by his old school friend, Charles Cowden Clarke.  </a:t>
            </a:r>
          </a:p>
          <a:p>
            <a:r>
              <a:rPr lang="en-GB" sz="3200" dirty="0"/>
              <a:t>Clarke commented later that at several points Keats actually shouted aloud in excitement and was clearly much moved by the experience.  The pair had stayed up all night reading but nonetheless, Keats went straight home to pen this sonnet and he presented it to his friend at ten the next morning.</a:t>
            </a:r>
            <a:endParaRPr lang="en-IE" sz="3200" dirty="0"/>
          </a:p>
        </p:txBody>
      </p:sp>
    </p:spTree>
    <p:extLst>
      <p:ext uri="{BB962C8B-B14F-4D97-AF65-F5344CB8AC3E}">
        <p14:creationId xmlns:p14="http://schemas.microsoft.com/office/powerpoint/2010/main" val="252928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4B48A5-21C0-4262-93BF-300B10A6DEAA}"/>
              </a:ext>
            </a:extLst>
          </p:cNvPr>
          <p:cNvSpPr>
            <a:spLocks noGrp="1"/>
          </p:cNvSpPr>
          <p:nvPr>
            <p:ph type="title"/>
          </p:nvPr>
        </p:nvSpPr>
        <p:spPr>
          <a:xfrm>
            <a:off x="686834" y="1153572"/>
            <a:ext cx="3200400" cy="4461163"/>
          </a:xfrm>
        </p:spPr>
        <p:txBody>
          <a:bodyPr>
            <a:normAutofit/>
          </a:bodyPr>
          <a:lstStyle/>
          <a:p>
            <a:endParaRPr lang="en-IE">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3F7F3EF-1A0D-4017-9A05-AB17D4CC753D}"/>
              </a:ext>
            </a:extLst>
          </p:cNvPr>
          <p:cNvSpPr>
            <a:spLocks noGrp="1"/>
          </p:cNvSpPr>
          <p:nvPr>
            <p:ph idx="1"/>
          </p:nvPr>
        </p:nvSpPr>
        <p:spPr>
          <a:xfrm>
            <a:off x="4447308" y="591344"/>
            <a:ext cx="6906491" cy="5585619"/>
          </a:xfrm>
        </p:spPr>
        <p:txBody>
          <a:bodyPr anchor="ctr">
            <a:normAutofit/>
          </a:bodyPr>
          <a:lstStyle/>
          <a:p>
            <a:r>
              <a:rPr lang="en-GB" sz="3600" dirty="0"/>
              <a:t>The 'Darien' referred to in the sestet is in the Isthmus of Panama.  It was not Cortés who first saw the Pacific Ocean but Balboa.  Before writing this poem, Keats had read William Robertson's History of America and it seems that he confused Cortés’ sighting of the Valley of Mexico with Balboa's discovery of the Pacific. </a:t>
            </a:r>
            <a:endParaRPr lang="en-IE" sz="3600" dirty="0"/>
          </a:p>
        </p:txBody>
      </p:sp>
    </p:spTree>
    <p:extLst>
      <p:ext uri="{BB962C8B-B14F-4D97-AF65-F5344CB8AC3E}">
        <p14:creationId xmlns:p14="http://schemas.microsoft.com/office/powerpoint/2010/main" val="1820473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807445-92B7-4ED0-9607-5F86C6AC2FE9}"/>
              </a:ext>
            </a:extLst>
          </p:cNvPr>
          <p:cNvSpPr>
            <a:spLocks noGrp="1"/>
          </p:cNvSpPr>
          <p:nvPr>
            <p:ph idx="1"/>
          </p:nvPr>
        </p:nvSpPr>
        <p:spPr>
          <a:xfrm>
            <a:off x="1202435" y="891540"/>
            <a:ext cx="10989259" cy="5071110"/>
          </a:xfrm>
        </p:spPr>
        <p:txBody>
          <a:bodyPr>
            <a:normAutofit fontScale="85000" lnSpcReduction="20000"/>
          </a:bodyPr>
          <a:lstStyle/>
          <a:p>
            <a:r>
              <a:rPr lang="en-GB" sz="3200" dirty="0"/>
              <a:t>Here is the extract from the book that inspired Keats to compare his discovery of Chapman's Homer with such a significant moment in the explorer's life: </a:t>
            </a:r>
          </a:p>
          <a:p>
            <a:r>
              <a:rPr lang="en-GB" sz="3200" dirty="0"/>
              <a:t>"At length the Indians assured them, that from the top of the next mountain they should discover the ocean which was the object of their wishes. When, with infinite toil, they had climbed up the greater part of the steep ascent, Balboa commanded his men to halt, and advanced alone to the summit, that he might be the first who should enjoy a spectacle that he had so long desired. As soon as he beheld the South Sea stretching in endless prospect below him, he fell on his knees, and lifting up his hands to Heaven, returned thanks to God, who had conducted him to a discovery so beneficial to his country, and so honourable to himself. His followers, observing his transports of joy, rushed forward to join in his wonder, exultation, and gratitude" (Vol. III). </a:t>
            </a:r>
          </a:p>
          <a:p>
            <a:r>
              <a:rPr lang="en-GB" sz="3200" dirty="0"/>
              <a:t>John Keats simply remembered the image, rather than the actual historical facts. </a:t>
            </a:r>
            <a:endParaRPr lang="en-IE" sz="3200" dirty="0"/>
          </a:p>
        </p:txBody>
      </p:sp>
    </p:spTree>
    <p:extLst>
      <p:ext uri="{BB962C8B-B14F-4D97-AF65-F5344CB8AC3E}">
        <p14:creationId xmlns:p14="http://schemas.microsoft.com/office/powerpoint/2010/main" val="92746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C37A01B-00DD-4624-96A3-9F70B957215A}"/>
              </a:ext>
            </a:extLst>
          </p:cNvPr>
          <p:cNvSpPr>
            <a:spLocks noGrp="1"/>
          </p:cNvSpPr>
          <p:nvPr>
            <p:ph idx="1"/>
          </p:nvPr>
        </p:nvSpPr>
        <p:spPr>
          <a:xfrm>
            <a:off x="0" y="1690688"/>
            <a:ext cx="8778240" cy="5371294"/>
          </a:xfrm>
        </p:spPr>
        <p:txBody>
          <a:bodyPr anchor="t">
            <a:normAutofit/>
          </a:bodyPr>
          <a:lstStyle/>
          <a:p>
            <a:r>
              <a:rPr lang="en-GB" sz="3200" dirty="0">
                <a:solidFill>
                  <a:schemeClr val="bg1"/>
                </a:solidFill>
              </a:rPr>
              <a:t>Clarke noticed the error and pointed it out to Keats but Keats decided not to correct it, possibly because the rhythm of the poem would have been upset by the extra syllable in the name 'Balboa’. </a:t>
            </a:r>
          </a:p>
          <a:p>
            <a:r>
              <a:rPr lang="en-GB" sz="3200" dirty="0">
                <a:solidFill>
                  <a:schemeClr val="bg1"/>
                </a:solidFill>
              </a:rPr>
              <a:t>Note the words 'wonder', 'exultation' and 'gratitude’.  </a:t>
            </a:r>
          </a:p>
          <a:p>
            <a:r>
              <a:rPr lang="en-GB" sz="3200" dirty="0">
                <a:solidFill>
                  <a:schemeClr val="bg1"/>
                </a:solidFill>
              </a:rPr>
              <a:t>Keats chose this image of the explorer because that is how he felt on first reading Chapman's Homer. </a:t>
            </a:r>
            <a:endParaRPr lang="en-IE" sz="3200" dirty="0">
              <a:solidFill>
                <a:schemeClr val="bg1"/>
              </a:solidFill>
            </a:endParaRPr>
          </a:p>
        </p:txBody>
      </p:sp>
    </p:spTree>
    <p:extLst>
      <p:ext uri="{BB962C8B-B14F-4D97-AF65-F5344CB8AC3E}">
        <p14:creationId xmlns:p14="http://schemas.microsoft.com/office/powerpoint/2010/main" val="310447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F08591-978D-4712-8EB3-FF4066DBFA78}"/>
              </a:ext>
            </a:extLst>
          </p:cNvPr>
          <p:cNvSpPr>
            <a:spLocks noGrp="1"/>
          </p:cNvSpPr>
          <p:nvPr>
            <p:ph sz="half" idx="1"/>
          </p:nvPr>
        </p:nvSpPr>
        <p:spPr>
          <a:xfrm>
            <a:off x="318052" y="318052"/>
            <a:ext cx="5701748" cy="6539947"/>
          </a:xfrm>
        </p:spPr>
        <p:txBody>
          <a:bodyPr>
            <a:normAutofit fontScale="70000" lnSpcReduction="20000"/>
          </a:bodyPr>
          <a:lstStyle/>
          <a:p>
            <a:pPr marL="0" indent="0">
              <a:buNone/>
            </a:pPr>
            <a:r>
              <a:rPr lang="en-IE" b="1" dirty="0"/>
              <a:t>Much have I travelled in the realms of gold </a:t>
            </a:r>
            <a:endParaRPr lang="en-IE" dirty="0"/>
          </a:p>
          <a:p>
            <a:pPr marL="0" indent="0">
              <a:buNone/>
            </a:pPr>
            <a:r>
              <a:rPr lang="en-IE" i="1" dirty="0"/>
              <a:t>I have read many works of literature and valued them greatly </a:t>
            </a:r>
            <a:endParaRPr lang="en-IE" dirty="0"/>
          </a:p>
          <a:p>
            <a:pPr marL="0" indent="0">
              <a:buNone/>
            </a:pPr>
            <a:r>
              <a:rPr lang="en-IE" b="1" dirty="0"/>
              <a:t>And many goodly states and kingdoms seen: </a:t>
            </a:r>
            <a:endParaRPr lang="en-IE" dirty="0"/>
          </a:p>
          <a:p>
            <a:pPr marL="0" indent="0">
              <a:buNone/>
            </a:pPr>
            <a:r>
              <a:rPr lang="en-IE" i="1" dirty="0"/>
              <a:t>I have enjoyed reading these epic poems </a:t>
            </a:r>
            <a:endParaRPr lang="en-IE" dirty="0"/>
          </a:p>
          <a:p>
            <a:pPr marL="0" indent="0">
              <a:buNone/>
            </a:pPr>
            <a:r>
              <a:rPr lang="en-IE" b="1" dirty="0"/>
              <a:t>Round many western islands have I been </a:t>
            </a:r>
            <a:endParaRPr lang="en-IE" dirty="0"/>
          </a:p>
          <a:p>
            <a:pPr marL="0" indent="0">
              <a:buNone/>
            </a:pPr>
            <a:r>
              <a:rPr lang="en-IE" i="1" dirty="0"/>
              <a:t>I have read poems about the Greek islands </a:t>
            </a:r>
            <a:endParaRPr lang="en-IE" dirty="0"/>
          </a:p>
          <a:p>
            <a:pPr marL="0" indent="0">
              <a:buNone/>
            </a:pPr>
            <a:r>
              <a:rPr lang="en-IE" b="1" dirty="0"/>
              <a:t>Which bards in fealty to Apollo hold </a:t>
            </a:r>
            <a:endParaRPr lang="en-IE" dirty="0"/>
          </a:p>
          <a:p>
            <a:pPr marL="0" indent="0">
              <a:buNone/>
            </a:pPr>
            <a:r>
              <a:rPr lang="en-IE" i="1" dirty="0"/>
              <a:t>Which are sacred to Apollo, the God of poetry and music </a:t>
            </a:r>
            <a:endParaRPr lang="en-IE" dirty="0"/>
          </a:p>
          <a:p>
            <a:pPr marL="0" indent="0">
              <a:buNone/>
            </a:pPr>
            <a:r>
              <a:rPr lang="en-IE" b="1" dirty="0"/>
              <a:t>Oft of one wide expanse had I been told </a:t>
            </a:r>
            <a:endParaRPr lang="en-IE" dirty="0"/>
          </a:p>
          <a:p>
            <a:pPr marL="0" indent="0">
              <a:buNone/>
            </a:pPr>
            <a:r>
              <a:rPr lang="en-IE" i="1" dirty="0"/>
              <a:t>I had often heard of one particular epic work </a:t>
            </a:r>
            <a:endParaRPr lang="en-IE" dirty="0"/>
          </a:p>
          <a:p>
            <a:pPr marL="0" indent="0">
              <a:buNone/>
            </a:pPr>
            <a:r>
              <a:rPr lang="en-IE" b="1" dirty="0"/>
              <a:t>That deep-browed Homer ruled as his </a:t>
            </a:r>
            <a:r>
              <a:rPr lang="en-IE" b="1" dirty="0" err="1"/>
              <a:t>demense</a:t>
            </a:r>
            <a:r>
              <a:rPr lang="en-IE" b="1" dirty="0"/>
              <a:t> </a:t>
            </a:r>
            <a:endParaRPr lang="en-IE" dirty="0"/>
          </a:p>
          <a:p>
            <a:pPr marL="0" indent="0">
              <a:buNone/>
            </a:pPr>
            <a:r>
              <a:rPr lang="en-IE" i="1" dirty="0"/>
              <a:t>That Homer, the intellectual, wrote </a:t>
            </a:r>
            <a:endParaRPr lang="en-IE" dirty="0"/>
          </a:p>
          <a:p>
            <a:pPr marL="0" indent="0">
              <a:buNone/>
            </a:pPr>
            <a:r>
              <a:rPr lang="en-IE" b="1" dirty="0"/>
              <a:t>Yet did I never breathe its pure serene </a:t>
            </a:r>
            <a:endParaRPr lang="en-IE" dirty="0"/>
          </a:p>
          <a:p>
            <a:pPr marL="0" indent="0">
              <a:buNone/>
            </a:pPr>
            <a:r>
              <a:rPr lang="en-IE" i="1" dirty="0"/>
              <a:t>But I never read it, I never metaphorically breathed the clean fresh air of Homer's world, </a:t>
            </a:r>
            <a:endParaRPr lang="en-IE" dirty="0"/>
          </a:p>
          <a:p>
            <a:pPr marL="0" indent="0">
              <a:buNone/>
            </a:pPr>
            <a:endParaRPr lang="en-IE" dirty="0"/>
          </a:p>
        </p:txBody>
      </p:sp>
      <p:sp>
        <p:nvSpPr>
          <p:cNvPr id="4" name="Content Placeholder 3">
            <a:extLst>
              <a:ext uri="{FF2B5EF4-FFF2-40B4-BE49-F238E27FC236}">
                <a16:creationId xmlns:a16="http://schemas.microsoft.com/office/drawing/2014/main" id="{2B7795D9-D503-4DD1-BF4B-1F0FF691F865}"/>
              </a:ext>
            </a:extLst>
          </p:cNvPr>
          <p:cNvSpPr>
            <a:spLocks noGrp="1"/>
          </p:cNvSpPr>
          <p:nvPr>
            <p:ph sz="half" idx="2"/>
          </p:nvPr>
        </p:nvSpPr>
        <p:spPr>
          <a:xfrm>
            <a:off x="6172202" y="318052"/>
            <a:ext cx="5860772" cy="6374296"/>
          </a:xfrm>
        </p:spPr>
        <p:txBody>
          <a:bodyPr>
            <a:normAutofit fontScale="70000" lnSpcReduction="20000"/>
          </a:bodyPr>
          <a:lstStyle/>
          <a:p>
            <a:pPr marL="0" indent="0">
              <a:buNone/>
            </a:pPr>
            <a:r>
              <a:rPr lang="en-IE" b="1" dirty="0"/>
              <a:t>Till I heard Chapman speak out loud and bold </a:t>
            </a:r>
            <a:endParaRPr lang="en-IE" dirty="0"/>
          </a:p>
          <a:p>
            <a:pPr marL="0" indent="0">
              <a:buNone/>
            </a:pPr>
            <a:r>
              <a:rPr lang="en-IE" i="1" dirty="0"/>
              <a:t>Until I heard Chapman's marvellous, stirring translation read aloud for the first time. </a:t>
            </a:r>
            <a:endParaRPr lang="en-IE" dirty="0"/>
          </a:p>
          <a:p>
            <a:pPr marL="0" indent="0">
              <a:buNone/>
            </a:pPr>
            <a:r>
              <a:rPr lang="en-IE" i="1" dirty="0"/>
              <a:t>(Note the change here from a description of his experience of literature in general to his feelings on hearing Chapman's Homer.  The change is signalled by the use of the word 'Then' at the start of the sestet.) </a:t>
            </a:r>
            <a:endParaRPr lang="en-IE" dirty="0"/>
          </a:p>
          <a:p>
            <a:pPr marL="0" indent="0">
              <a:buNone/>
            </a:pPr>
            <a:r>
              <a:rPr lang="en-IE" b="1" dirty="0"/>
              <a:t>Then I felt like some watcher of the skies </a:t>
            </a:r>
            <a:endParaRPr lang="en-IE" dirty="0"/>
          </a:p>
          <a:p>
            <a:pPr marL="0" indent="0">
              <a:buNone/>
            </a:pPr>
            <a:r>
              <a:rPr lang="en-IE" i="1" dirty="0"/>
              <a:t>Then I felt like an astronomer </a:t>
            </a:r>
            <a:endParaRPr lang="en-IE" dirty="0"/>
          </a:p>
          <a:p>
            <a:pPr marL="0" indent="0">
              <a:buNone/>
            </a:pPr>
            <a:r>
              <a:rPr lang="en-IE" b="1" dirty="0"/>
              <a:t>When a new planet swims into his ken; </a:t>
            </a:r>
            <a:endParaRPr lang="en-IE" dirty="0"/>
          </a:p>
          <a:p>
            <a:pPr marL="0" indent="0">
              <a:buNone/>
            </a:pPr>
            <a:r>
              <a:rPr lang="en-IE" i="1" dirty="0"/>
              <a:t>When he discovers a new planet </a:t>
            </a:r>
            <a:endParaRPr lang="en-IE" dirty="0"/>
          </a:p>
          <a:p>
            <a:pPr marL="0" indent="0">
              <a:buNone/>
            </a:pPr>
            <a:r>
              <a:rPr lang="en-IE" b="1" dirty="0"/>
              <a:t>Or like stout Cortez when with eagle eyes </a:t>
            </a:r>
            <a:endParaRPr lang="en-IE" dirty="0"/>
          </a:p>
          <a:p>
            <a:pPr marL="0" indent="0">
              <a:buNone/>
            </a:pPr>
            <a:r>
              <a:rPr lang="en-IE" i="1" dirty="0"/>
              <a:t>Or like Cortez when he gazed keenly </a:t>
            </a:r>
            <a:endParaRPr lang="en-IE" dirty="0"/>
          </a:p>
          <a:p>
            <a:pPr marL="0" indent="0">
              <a:buNone/>
            </a:pPr>
            <a:r>
              <a:rPr lang="en-IE" b="1" dirty="0"/>
              <a:t>He stared at the Pacific, and all his men </a:t>
            </a:r>
            <a:endParaRPr lang="en-IE" dirty="0"/>
          </a:p>
          <a:p>
            <a:pPr marL="0" indent="0">
              <a:buNone/>
            </a:pPr>
            <a:r>
              <a:rPr lang="en-IE" b="1" dirty="0"/>
              <a:t>Looked at each other with a wild surmise- </a:t>
            </a:r>
            <a:endParaRPr lang="en-IE" dirty="0"/>
          </a:p>
          <a:p>
            <a:pPr marL="0" indent="0">
              <a:buNone/>
            </a:pPr>
            <a:r>
              <a:rPr lang="en-IE" i="1" dirty="0"/>
              <a:t>He saw the Pacific for the first time and all his men, amazed and astonished at the expression on his face, guessed that he had discovered something monumental </a:t>
            </a:r>
            <a:endParaRPr lang="en-IE" dirty="0"/>
          </a:p>
          <a:p>
            <a:pPr marL="0" indent="0">
              <a:buNone/>
            </a:pPr>
            <a:r>
              <a:rPr lang="en-IE" b="1" dirty="0"/>
              <a:t>Silent upon a peak in Darien Awed and silent on a hill in Panama</a:t>
            </a:r>
            <a:endParaRPr lang="en-IE" dirty="0"/>
          </a:p>
          <a:p>
            <a:pPr marL="0" indent="0">
              <a:buNone/>
            </a:pPr>
            <a:endParaRPr lang="en-IE" dirty="0"/>
          </a:p>
        </p:txBody>
      </p:sp>
    </p:spTree>
    <p:extLst>
      <p:ext uri="{BB962C8B-B14F-4D97-AF65-F5344CB8AC3E}">
        <p14:creationId xmlns:p14="http://schemas.microsoft.com/office/powerpoint/2010/main" val="549247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9F7551-E956-43CB-8F36-268A5DA44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53E68D9A-86E1-4C0E-BBF2-8769D0523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3805"/>
            <a:ext cx="6313655" cy="5696020"/>
          </a:xfrm>
          <a:custGeom>
            <a:avLst/>
            <a:gdLst>
              <a:gd name="connsiteX0" fmla="*/ 0 w 6313655"/>
              <a:gd name="connsiteY0" fmla="*/ 0 h 5696020"/>
              <a:gd name="connsiteX1" fmla="*/ 6313655 w 6313655"/>
              <a:gd name="connsiteY1" fmla="*/ 0 h 5696020"/>
              <a:gd name="connsiteX2" fmla="*/ 3550375 w 6313655"/>
              <a:gd name="connsiteY2" fmla="*/ 5696020 h 5696020"/>
              <a:gd name="connsiteX3" fmla="*/ 0 w 6313655"/>
              <a:gd name="connsiteY3" fmla="*/ 5696020 h 5696020"/>
            </a:gdLst>
            <a:ahLst/>
            <a:cxnLst>
              <a:cxn ang="0">
                <a:pos x="connsiteX0" y="connsiteY0"/>
              </a:cxn>
              <a:cxn ang="0">
                <a:pos x="connsiteX1" y="connsiteY1"/>
              </a:cxn>
              <a:cxn ang="0">
                <a:pos x="connsiteX2" y="connsiteY2"/>
              </a:cxn>
              <a:cxn ang="0">
                <a:pos x="connsiteX3" y="connsiteY3"/>
              </a:cxn>
            </a:cxnLst>
            <a:rect l="l" t="t" r="r" b="b"/>
            <a:pathLst>
              <a:path w="6313655" h="5696020">
                <a:moveTo>
                  <a:pt x="0" y="0"/>
                </a:moveTo>
                <a:lnTo>
                  <a:pt x="6313655" y="0"/>
                </a:lnTo>
                <a:lnTo>
                  <a:pt x="3550375" y="5696020"/>
                </a:lnTo>
                <a:lnTo>
                  <a:pt x="0" y="569602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78491E-87AB-43D4-8759-0A236283B3DB}"/>
              </a:ext>
            </a:extLst>
          </p:cNvPr>
          <p:cNvSpPr>
            <a:spLocks noGrp="1"/>
          </p:cNvSpPr>
          <p:nvPr>
            <p:ph type="title"/>
          </p:nvPr>
        </p:nvSpPr>
        <p:spPr>
          <a:xfrm>
            <a:off x="838200" y="926351"/>
            <a:ext cx="3805518" cy="2892625"/>
          </a:xfrm>
        </p:spPr>
        <p:txBody>
          <a:bodyPr anchor="b">
            <a:normAutofit/>
          </a:bodyPr>
          <a:lstStyle/>
          <a:p>
            <a:r>
              <a:rPr lang="en-IE" dirty="0">
                <a:solidFill>
                  <a:srgbClr val="FFFFFF"/>
                </a:solidFill>
              </a:rPr>
              <a:t>Summary:</a:t>
            </a:r>
            <a:br>
              <a:rPr lang="en-IE" dirty="0">
                <a:solidFill>
                  <a:srgbClr val="FFFFFF"/>
                </a:solidFill>
              </a:rPr>
            </a:br>
            <a:r>
              <a:rPr lang="en-IE" dirty="0">
                <a:solidFill>
                  <a:srgbClr val="FFFFFF"/>
                </a:solidFill>
              </a:rPr>
              <a:t>Octet</a:t>
            </a:r>
          </a:p>
        </p:txBody>
      </p:sp>
      <p:sp>
        <p:nvSpPr>
          <p:cNvPr id="3" name="Content Placeholder 2">
            <a:extLst>
              <a:ext uri="{FF2B5EF4-FFF2-40B4-BE49-F238E27FC236}">
                <a16:creationId xmlns:a16="http://schemas.microsoft.com/office/drawing/2014/main" id="{5A101501-8520-46E3-AE2A-17AEB4A0FD12}"/>
              </a:ext>
            </a:extLst>
          </p:cNvPr>
          <p:cNvSpPr>
            <a:spLocks noGrp="1"/>
          </p:cNvSpPr>
          <p:nvPr>
            <p:ph idx="1"/>
          </p:nvPr>
        </p:nvSpPr>
        <p:spPr>
          <a:xfrm>
            <a:off x="5894362" y="112542"/>
            <a:ext cx="6297637" cy="6745457"/>
          </a:xfrm>
        </p:spPr>
        <p:txBody>
          <a:bodyPr anchor="ctr">
            <a:normAutofit/>
          </a:bodyPr>
          <a:lstStyle/>
          <a:p>
            <a:r>
              <a:rPr lang="en-GB" sz="3600" dirty="0">
                <a:solidFill>
                  <a:schemeClr val="bg1"/>
                </a:solidFill>
              </a:rPr>
              <a:t>In the first eight lines (octet), Keats tells us about his travel through the world of literature.  He compares his reading of various works to voyages of discovery.  There is a strong link between the world of the imagination, the world of poetry and the ancient Greek world as described by Homer. </a:t>
            </a:r>
            <a:endParaRPr lang="en-IE" sz="3600" dirty="0">
              <a:solidFill>
                <a:schemeClr val="bg1"/>
              </a:solidFill>
            </a:endParaRPr>
          </a:p>
        </p:txBody>
      </p:sp>
    </p:spTree>
    <p:extLst>
      <p:ext uri="{BB962C8B-B14F-4D97-AF65-F5344CB8AC3E}">
        <p14:creationId xmlns:p14="http://schemas.microsoft.com/office/powerpoint/2010/main" val="160044483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E4698B8-D232-4486-93EB-793293D5D059}"/>
              </a:ext>
            </a:extLst>
          </p:cNvPr>
          <p:cNvSpPr>
            <a:spLocks noGrp="1"/>
          </p:cNvSpPr>
          <p:nvPr>
            <p:ph idx="1"/>
          </p:nvPr>
        </p:nvSpPr>
        <p:spPr>
          <a:xfrm>
            <a:off x="4447308" y="591344"/>
            <a:ext cx="6906491" cy="5585619"/>
          </a:xfrm>
        </p:spPr>
        <p:txBody>
          <a:bodyPr anchor="ctr">
            <a:normAutofit/>
          </a:bodyPr>
          <a:lstStyle/>
          <a:p>
            <a:r>
              <a:rPr lang="en-GB"/>
              <a:t>In the sestet, Keats tells us how he felt when he 'discovered' Chapman's Homer.  He draws an analogy between his excitement on discovering Chapman's Homer and the excitement felt by an explorer seeing a new land for the first time or an astronomer who realises he has found a new planet.  It is worth noting that the astronomer worked alone but the explorer travelled with companions.  Keats believed he was joining a group of people who had already read Homer's work.</a:t>
            </a:r>
            <a:endParaRPr lang="en-IE" dirty="0"/>
          </a:p>
        </p:txBody>
      </p:sp>
      <p:sp>
        <p:nvSpPr>
          <p:cNvPr id="4" name="TextBox 3">
            <a:extLst>
              <a:ext uri="{FF2B5EF4-FFF2-40B4-BE49-F238E27FC236}">
                <a16:creationId xmlns:a16="http://schemas.microsoft.com/office/drawing/2014/main" id="{C214E466-373A-4540-A1B7-C952B025296E}"/>
              </a:ext>
            </a:extLst>
          </p:cNvPr>
          <p:cNvSpPr txBox="1"/>
          <p:nvPr/>
        </p:nvSpPr>
        <p:spPr>
          <a:xfrm>
            <a:off x="940904" y="2650435"/>
            <a:ext cx="2358887" cy="830997"/>
          </a:xfrm>
          <a:prstGeom prst="rect">
            <a:avLst/>
          </a:prstGeom>
          <a:noFill/>
        </p:spPr>
        <p:txBody>
          <a:bodyPr wrap="square" rtlCol="0">
            <a:spAutoFit/>
          </a:bodyPr>
          <a:lstStyle/>
          <a:p>
            <a:r>
              <a:rPr lang="en-IE" sz="4800" dirty="0"/>
              <a:t>Sestet</a:t>
            </a:r>
          </a:p>
        </p:txBody>
      </p:sp>
    </p:spTree>
    <p:extLst>
      <p:ext uri="{BB962C8B-B14F-4D97-AF65-F5344CB8AC3E}">
        <p14:creationId xmlns:p14="http://schemas.microsoft.com/office/powerpoint/2010/main" val="1639651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D4630D-7298-4CFD-A61E-604089BC724A}"/>
              </a:ext>
            </a:extLst>
          </p:cNvPr>
          <p:cNvSpPr>
            <a:spLocks noGrp="1"/>
          </p:cNvSpPr>
          <p:nvPr>
            <p:ph type="title"/>
          </p:nvPr>
        </p:nvSpPr>
        <p:spPr>
          <a:xfrm>
            <a:off x="686834" y="1153572"/>
            <a:ext cx="3200400" cy="4461163"/>
          </a:xfrm>
        </p:spPr>
        <p:txBody>
          <a:bodyPr>
            <a:normAutofit/>
          </a:bodyPr>
          <a:lstStyle/>
          <a:p>
            <a:r>
              <a:rPr lang="en-IE" dirty="0">
                <a:solidFill>
                  <a:srgbClr val="FFFFFF"/>
                </a:solidFill>
              </a:rPr>
              <a:t>Theme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743CF33-581A-4B0D-997B-1954EC908F37}"/>
              </a:ext>
            </a:extLst>
          </p:cNvPr>
          <p:cNvSpPr>
            <a:spLocks noGrp="1"/>
          </p:cNvSpPr>
          <p:nvPr>
            <p:ph idx="1"/>
          </p:nvPr>
        </p:nvSpPr>
        <p:spPr>
          <a:xfrm>
            <a:off x="4447308" y="591344"/>
            <a:ext cx="6906491" cy="5585619"/>
          </a:xfrm>
        </p:spPr>
        <p:txBody>
          <a:bodyPr anchor="ctr">
            <a:normAutofit/>
          </a:bodyPr>
          <a:lstStyle/>
          <a:p>
            <a:r>
              <a:rPr lang="en-GB" sz="4400" dirty="0"/>
              <a:t>The theme of this poem is the poet's great love of poetry and the excitement of reading new literature which is like being an explorer discovering new oceans or an astronomer discovering a new planet. </a:t>
            </a:r>
            <a:endParaRPr lang="en-IE" sz="4400" dirty="0"/>
          </a:p>
        </p:txBody>
      </p:sp>
    </p:spTree>
    <p:extLst>
      <p:ext uri="{BB962C8B-B14F-4D97-AF65-F5344CB8AC3E}">
        <p14:creationId xmlns:p14="http://schemas.microsoft.com/office/powerpoint/2010/main" val="305709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1114</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‘On First Looking into Chapman’s Homer’</vt:lpstr>
      <vt:lpstr>Background</vt:lpstr>
      <vt:lpstr>PowerPoint Presentation</vt:lpstr>
      <vt:lpstr>PowerPoint Presentation</vt:lpstr>
      <vt:lpstr>PowerPoint Presentation</vt:lpstr>
      <vt:lpstr>PowerPoint Presentation</vt:lpstr>
      <vt:lpstr>Summary: Octet</vt:lpstr>
      <vt:lpstr>PowerPoint Presentation</vt:lpstr>
      <vt:lpstr>Theme </vt:lpstr>
      <vt:lpstr>Imagery</vt:lpstr>
      <vt:lpstr>Structure:</vt:lpstr>
      <vt:lpstr>Tone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First Looking into Chapman’s Homer’</dc:title>
  <dc:creator>ciara deasy</dc:creator>
  <cp:lastModifiedBy>ciara deasy</cp:lastModifiedBy>
  <cp:revision>2</cp:revision>
  <dcterms:created xsi:type="dcterms:W3CDTF">2020-04-28T12:36:46Z</dcterms:created>
  <dcterms:modified xsi:type="dcterms:W3CDTF">2020-04-28T12:47:00Z</dcterms:modified>
</cp:coreProperties>
</file>