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B88D9-08AB-4701-8EDD-36824C8684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089960ED-5C0E-49E3-8758-0456294507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540C2ED3-1B1A-4221-AC1B-E95259B8BA60}"/>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5" name="Footer Placeholder 4">
            <a:extLst>
              <a:ext uri="{FF2B5EF4-FFF2-40B4-BE49-F238E27FC236}">
                <a16:creationId xmlns:a16="http://schemas.microsoft.com/office/drawing/2014/main" id="{C733BB8E-DDBB-44B1-B7D6-44BF98F6360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F6F51EB-F920-4B55-A569-78D8E938EE43}"/>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1890719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7AB79-D139-4D1B-B4BA-4B98FC76205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7FD3BCA-8EE3-403A-954A-C08BC79EE0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962248A-EA48-481B-A2ED-33F4C0809DCC}"/>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5" name="Footer Placeholder 4">
            <a:extLst>
              <a:ext uri="{FF2B5EF4-FFF2-40B4-BE49-F238E27FC236}">
                <a16:creationId xmlns:a16="http://schemas.microsoft.com/office/drawing/2014/main" id="{5EE3886E-DD14-4C07-9AE5-FBE03D8D286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DA71FB8-C4DB-45EE-B738-AE9E2FEAABCF}"/>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394788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8C4FBD-B84D-4576-A42D-787EABD5E2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3D158DD-3491-4EF7-910F-6384237297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B147A02-3327-4EF5-85E8-C7B3A5996CA7}"/>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5" name="Footer Placeholder 4">
            <a:extLst>
              <a:ext uri="{FF2B5EF4-FFF2-40B4-BE49-F238E27FC236}">
                <a16:creationId xmlns:a16="http://schemas.microsoft.com/office/drawing/2014/main" id="{65E5426C-EB50-493A-9620-DC18394ED98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9A77D01-9DAB-4CD0-861D-05FC2A86F3AF}"/>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2665850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4978-86F3-4C5E-96DE-683D3A84DD3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097C60A-3D19-42F2-8FC3-83C7C6692B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61F2D47-FBB7-4C62-BAF6-C5BC98AE8133}"/>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5" name="Footer Placeholder 4">
            <a:extLst>
              <a:ext uri="{FF2B5EF4-FFF2-40B4-BE49-F238E27FC236}">
                <a16:creationId xmlns:a16="http://schemas.microsoft.com/office/drawing/2014/main" id="{992FE4FC-B097-4E6E-855C-1BFDC4F71D8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7657C57-9AA5-4A0B-8463-F56DA8463762}"/>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315884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E2BA5-FB98-4720-9D67-DA0CD7829A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00AB3CC-0FEE-48B4-8C22-CE811D6BE8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4E68F4-7645-40DC-9347-C1EC63692541}"/>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5" name="Footer Placeholder 4">
            <a:extLst>
              <a:ext uri="{FF2B5EF4-FFF2-40B4-BE49-F238E27FC236}">
                <a16:creationId xmlns:a16="http://schemas.microsoft.com/office/drawing/2014/main" id="{031F1502-7877-498E-AF4F-35F6CDE5EC2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73A37E4-10D9-45D9-BA88-7F9F4B0F7CDE}"/>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195093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AFE49-5E6C-4613-92E5-5060AFEFA41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E17B669-5DF8-4B93-95C6-B248C0F50E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9CF38CF-0B14-471E-B6D1-419BE9F07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5F236AD-B3F4-48D2-AB2A-FFB19F90F71F}"/>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6" name="Footer Placeholder 5">
            <a:extLst>
              <a:ext uri="{FF2B5EF4-FFF2-40B4-BE49-F238E27FC236}">
                <a16:creationId xmlns:a16="http://schemas.microsoft.com/office/drawing/2014/main" id="{80AD0B35-A983-4327-BA5E-66DCE3F4C63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4A54F48-D11F-4384-B7B3-6075C89F56C2}"/>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395314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3E99-673E-426D-98CF-E739FAFFF4B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96C2029-F3A8-4204-9ACC-E1D5E2BFF5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8EFF18-1F2D-4F05-9FFA-28E9E124EC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FF9B477-FCEE-4339-A7FA-9427A4D627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0E939A-53C5-427A-8B6D-BC71324026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5E56FDF2-8B04-4135-9F28-6784ECBBDB4E}"/>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8" name="Footer Placeholder 7">
            <a:extLst>
              <a:ext uri="{FF2B5EF4-FFF2-40B4-BE49-F238E27FC236}">
                <a16:creationId xmlns:a16="http://schemas.microsoft.com/office/drawing/2014/main" id="{956802B3-F70E-43E1-BBD3-5629998E4441}"/>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00E0129-8B50-43FF-955D-9F92C6B2E0E1}"/>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115801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03AB-6702-4308-B497-3A598B2E042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CA986D1E-6263-47F1-AA8F-FA47DFC663B9}"/>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4" name="Footer Placeholder 3">
            <a:extLst>
              <a:ext uri="{FF2B5EF4-FFF2-40B4-BE49-F238E27FC236}">
                <a16:creationId xmlns:a16="http://schemas.microsoft.com/office/drawing/2014/main" id="{3E415F8D-4582-4069-8B84-0C63E86D67BA}"/>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C26E7FA-676F-4F40-AB2A-22A181C7E257}"/>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4009852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6B182-8A93-4AC2-9933-CF3371FF023A}"/>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3" name="Footer Placeholder 2">
            <a:extLst>
              <a:ext uri="{FF2B5EF4-FFF2-40B4-BE49-F238E27FC236}">
                <a16:creationId xmlns:a16="http://schemas.microsoft.com/office/drawing/2014/main" id="{0EF33672-EF50-4326-9579-19F44F43E55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AB3BFDCE-19FC-4008-AD83-66D984B160DD}"/>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379879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2B4B-C2F1-48D8-8930-3988982555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7951499D-BD88-44A6-A3A9-C66DB3FD64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724AE68-C6CE-412C-A477-83A4C3818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07709F-8B34-492F-A28D-77FD26AAAB9B}"/>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6" name="Footer Placeholder 5">
            <a:extLst>
              <a:ext uri="{FF2B5EF4-FFF2-40B4-BE49-F238E27FC236}">
                <a16:creationId xmlns:a16="http://schemas.microsoft.com/office/drawing/2014/main" id="{C21C7F25-2B1E-4031-AF90-ACD18251AB1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716B12F-C8E5-49C0-B78E-E8FA5DC8ED07}"/>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54700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30074-656E-41B7-9BC3-4D7A329F63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47FD169-36A9-41E8-986D-58585A1FF1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ACEFB86B-FFCB-4CAA-B768-64C5B902C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E1F2F-BBC8-4BC9-94A9-0A5E8F371EA8}"/>
              </a:ext>
            </a:extLst>
          </p:cNvPr>
          <p:cNvSpPr>
            <a:spLocks noGrp="1"/>
          </p:cNvSpPr>
          <p:nvPr>
            <p:ph type="dt" sz="half" idx="10"/>
          </p:nvPr>
        </p:nvSpPr>
        <p:spPr/>
        <p:txBody>
          <a:bodyPr/>
          <a:lstStyle/>
          <a:p>
            <a:fld id="{E2712AB3-E571-4808-81C0-F45E95038A8E}" type="datetimeFigureOut">
              <a:rPr lang="en-IE" smtClean="0"/>
              <a:t>09/01/2019</a:t>
            </a:fld>
            <a:endParaRPr lang="en-IE"/>
          </a:p>
        </p:txBody>
      </p:sp>
      <p:sp>
        <p:nvSpPr>
          <p:cNvPr id="6" name="Footer Placeholder 5">
            <a:extLst>
              <a:ext uri="{FF2B5EF4-FFF2-40B4-BE49-F238E27FC236}">
                <a16:creationId xmlns:a16="http://schemas.microsoft.com/office/drawing/2014/main" id="{0330DD1E-1D32-4F7F-B622-2F26C3E2724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5863D22-8DF5-4DD1-9536-44AFB73D0272}"/>
              </a:ext>
            </a:extLst>
          </p:cNvPr>
          <p:cNvSpPr>
            <a:spLocks noGrp="1"/>
          </p:cNvSpPr>
          <p:nvPr>
            <p:ph type="sldNum" sz="quarter" idx="12"/>
          </p:nvPr>
        </p:nvSpPr>
        <p:spPr/>
        <p:txBody>
          <a:bodyPr/>
          <a:lstStyle/>
          <a:p>
            <a:fld id="{7F305C44-50B2-4090-AADC-329AD61906B8}" type="slidenum">
              <a:rPr lang="en-IE" smtClean="0"/>
              <a:t>‹#›</a:t>
            </a:fld>
            <a:endParaRPr lang="en-IE"/>
          </a:p>
        </p:txBody>
      </p:sp>
    </p:spTree>
    <p:extLst>
      <p:ext uri="{BB962C8B-B14F-4D97-AF65-F5344CB8AC3E}">
        <p14:creationId xmlns:p14="http://schemas.microsoft.com/office/powerpoint/2010/main" val="289412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F5850B-FBA4-4BE5-A422-0A98B689C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3B524B3-DD79-4878-BD74-1D654A5E09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AC0801F-3814-40E6-8058-7D4C3C9A3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12AB3-E571-4808-81C0-F45E95038A8E}" type="datetimeFigureOut">
              <a:rPr lang="en-IE" smtClean="0"/>
              <a:t>09/01/2019</a:t>
            </a:fld>
            <a:endParaRPr lang="en-IE"/>
          </a:p>
        </p:txBody>
      </p:sp>
      <p:sp>
        <p:nvSpPr>
          <p:cNvPr id="5" name="Footer Placeholder 4">
            <a:extLst>
              <a:ext uri="{FF2B5EF4-FFF2-40B4-BE49-F238E27FC236}">
                <a16:creationId xmlns:a16="http://schemas.microsoft.com/office/drawing/2014/main" id="{E00DD1CD-C4EE-4361-B24A-CBE09ECB6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88D1566D-34F2-441A-A28D-167202942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05C44-50B2-4090-AADC-329AD61906B8}" type="slidenum">
              <a:rPr lang="en-IE" smtClean="0"/>
              <a:t>‹#›</a:t>
            </a:fld>
            <a:endParaRPr lang="en-IE"/>
          </a:p>
        </p:txBody>
      </p:sp>
    </p:spTree>
    <p:extLst>
      <p:ext uri="{BB962C8B-B14F-4D97-AF65-F5344CB8AC3E}">
        <p14:creationId xmlns:p14="http://schemas.microsoft.com/office/powerpoint/2010/main" val="1670677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2C26-A40A-4240-8007-2A68F116A44F}"/>
              </a:ext>
            </a:extLst>
          </p:cNvPr>
          <p:cNvSpPr>
            <a:spLocks noGrp="1"/>
          </p:cNvSpPr>
          <p:nvPr>
            <p:ph type="ctrTitle"/>
          </p:nvPr>
        </p:nvSpPr>
        <p:spPr>
          <a:xfrm>
            <a:off x="1523999" y="-65881"/>
            <a:ext cx="9144000" cy="2387600"/>
          </a:xfrm>
        </p:spPr>
        <p:txBody>
          <a:bodyPr/>
          <a:lstStyle/>
          <a:p>
            <a:r>
              <a:rPr lang="en-GB" dirty="0"/>
              <a:t>Oliver to His Brother</a:t>
            </a:r>
            <a:endParaRPr lang="en-IE" dirty="0"/>
          </a:p>
        </p:txBody>
      </p:sp>
      <p:sp>
        <p:nvSpPr>
          <p:cNvPr id="3" name="Subtitle 2">
            <a:extLst>
              <a:ext uri="{FF2B5EF4-FFF2-40B4-BE49-F238E27FC236}">
                <a16:creationId xmlns:a16="http://schemas.microsoft.com/office/drawing/2014/main" id="{C19AEA0E-1E2D-4A81-8718-FF75A6EA5241}"/>
              </a:ext>
            </a:extLst>
          </p:cNvPr>
          <p:cNvSpPr>
            <a:spLocks noGrp="1"/>
          </p:cNvSpPr>
          <p:nvPr>
            <p:ph type="subTitle" idx="1"/>
          </p:nvPr>
        </p:nvSpPr>
        <p:spPr>
          <a:xfrm>
            <a:off x="1523999" y="2321719"/>
            <a:ext cx="9144000" cy="1655762"/>
          </a:xfrm>
        </p:spPr>
        <p:txBody>
          <a:bodyPr/>
          <a:lstStyle/>
          <a:p>
            <a:r>
              <a:rPr lang="en-GB" dirty="0"/>
              <a:t>Brendan Kennelly</a:t>
            </a:r>
            <a:endParaRPr lang="en-IE" dirty="0"/>
          </a:p>
        </p:txBody>
      </p:sp>
      <p:pic>
        <p:nvPicPr>
          <p:cNvPr id="4" name="Picture 3">
            <a:extLst>
              <a:ext uri="{FF2B5EF4-FFF2-40B4-BE49-F238E27FC236}">
                <a16:creationId xmlns:a16="http://schemas.microsoft.com/office/drawing/2014/main" id="{304FEC60-2C48-448E-BE5B-D235DF22EA79}"/>
              </a:ext>
            </a:extLst>
          </p:cNvPr>
          <p:cNvPicPr>
            <a:picLocks noChangeAspect="1"/>
          </p:cNvPicPr>
          <p:nvPr/>
        </p:nvPicPr>
        <p:blipFill>
          <a:blip r:embed="rId2"/>
          <a:stretch>
            <a:fillRect/>
          </a:stretch>
        </p:blipFill>
        <p:spPr>
          <a:xfrm>
            <a:off x="3427751" y="3149600"/>
            <a:ext cx="5336495" cy="3382286"/>
          </a:xfrm>
          <a:prstGeom prst="rect">
            <a:avLst/>
          </a:prstGeom>
        </p:spPr>
      </p:pic>
    </p:spTree>
    <p:extLst>
      <p:ext uri="{BB962C8B-B14F-4D97-AF65-F5344CB8AC3E}">
        <p14:creationId xmlns:p14="http://schemas.microsoft.com/office/powerpoint/2010/main" val="1453835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C25AF-0639-45E9-B518-FA4FB364EE3A}"/>
              </a:ext>
            </a:extLst>
          </p:cNvPr>
          <p:cNvSpPr>
            <a:spLocks noGrp="1"/>
          </p:cNvSpPr>
          <p:nvPr>
            <p:ph idx="1"/>
          </p:nvPr>
        </p:nvSpPr>
        <p:spPr>
          <a:xfrm>
            <a:off x="450574" y="420894"/>
            <a:ext cx="10744200" cy="5979905"/>
          </a:xfrm>
        </p:spPr>
        <p:txBody>
          <a:bodyPr>
            <a:normAutofit/>
          </a:bodyPr>
          <a:lstStyle/>
          <a:p>
            <a:r>
              <a:rPr lang="en-IE" sz="3600" dirty="0"/>
              <a:t>“… in Burford Churchyard, Cornet Thompson / Was led to the place of execution. / He asked for prayers, got them, did well”.</a:t>
            </a:r>
          </a:p>
          <a:p>
            <a:r>
              <a:rPr lang="en-IE" sz="3600" dirty="0"/>
              <a:t>It is here too that Kennelly uses alliteration while describing killing to clinical effect; “Affect him … a Corporal … / Set his back against the wall and die. / A third chose to look death in the face”. (harsh f and t sounds)</a:t>
            </a:r>
          </a:p>
          <a:p>
            <a:r>
              <a:rPr lang="en-IE" sz="3600" dirty="0"/>
              <a:t>Repetition of fatal imagery gives the poem a strong coherence and reiterates once more the lack of ambiguity in Cromwell’s thinking.</a:t>
            </a:r>
          </a:p>
          <a:p>
            <a:endParaRPr lang="en-IE" sz="3600" dirty="0"/>
          </a:p>
        </p:txBody>
      </p:sp>
    </p:spTree>
    <p:extLst>
      <p:ext uri="{BB962C8B-B14F-4D97-AF65-F5344CB8AC3E}">
        <p14:creationId xmlns:p14="http://schemas.microsoft.com/office/powerpoint/2010/main" val="153290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8567C-D8E2-464B-BBE9-45FA16239355}"/>
              </a:ext>
            </a:extLst>
          </p:cNvPr>
          <p:cNvSpPr>
            <a:spLocks noGrp="1"/>
          </p:cNvSpPr>
          <p:nvPr>
            <p:ph idx="1"/>
          </p:nvPr>
        </p:nvSpPr>
        <p:spPr>
          <a:xfrm>
            <a:off x="626165" y="222111"/>
            <a:ext cx="11194774" cy="6099175"/>
          </a:xfrm>
        </p:spPr>
        <p:txBody>
          <a:bodyPr>
            <a:normAutofit fontScale="92500"/>
          </a:bodyPr>
          <a:lstStyle/>
          <a:p>
            <a:r>
              <a:rPr lang="en-IE" sz="4000" dirty="0"/>
              <a:t>As we approach the conclusion of the poem, Kennelly adapts his rhythm with enjambment; “Men die their different ways / And girls eat cherries / In the Christ Blessed fields of England”.</a:t>
            </a:r>
          </a:p>
          <a:p>
            <a:r>
              <a:rPr lang="en-IE" sz="4000" dirty="0"/>
              <a:t>The reappearance of the fruit after so much talk of killing has a jarring effect on me as a reader – they symbolise a kind of leisure and indulgence that eluded Cromwell.</a:t>
            </a:r>
          </a:p>
          <a:p>
            <a:r>
              <a:rPr lang="en-IE" sz="4000" dirty="0"/>
              <a:t>We find it hard to reconcile the image of a caring father and uncle with such an unforgiving military leader – but that is the challenge that Kennelly sets us.</a:t>
            </a:r>
          </a:p>
        </p:txBody>
      </p:sp>
    </p:spTree>
    <p:extLst>
      <p:ext uri="{BB962C8B-B14F-4D97-AF65-F5344CB8AC3E}">
        <p14:creationId xmlns:p14="http://schemas.microsoft.com/office/powerpoint/2010/main" val="1950534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EC2B12-5BF2-43E4-9386-62C443EF1319}"/>
              </a:ext>
            </a:extLst>
          </p:cNvPr>
          <p:cNvSpPr>
            <a:spLocks noGrp="1"/>
          </p:cNvSpPr>
          <p:nvPr>
            <p:ph idx="1"/>
          </p:nvPr>
        </p:nvSpPr>
        <p:spPr>
          <a:xfrm>
            <a:off x="437322" y="155852"/>
            <a:ext cx="10730947" cy="6258200"/>
          </a:xfrm>
        </p:spPr>
        <p:txBody>
          <a:bodyPr>
            <a:normAutofit/>
          </a:bodyPr>
          <a:lstStyle/>
          <a:p>
            <a:r>
              <a:rPr lang="en-IE" sz="3600" dirty="0"/>
              <a:t>In addition, his invocation of Christ creates an atmosphere that is at once reverent and jingoistic (a form of extreme patriotism), a feeling which lingers in the final lines of the poem.</a:t>
            </a:r>
          </a:p>
          <a:p>
            <a:r>
              <a:rPr lang="en-IE" sz="3600" dirty="0"/>
              <a:t>“Some weep. Some have cause. Let weep who will,” he writes, again without compassion and with a very questionable moral certainty.</a:t>
            </a:r>
          </a:p>
          <a:p>
            <a:r>
              <a:rPr lang="en-IE" sz="3600" dirty="0"/>
              <a:t>He writes of these tears with a metaphor, calling them “Whole floods of brine”.</a:t>
            </a:r>
          </a:p>
          <a:p>
            <a:pPr marL="0" indent="0">
              <a:buNone/>
            </a:pPr>
            <a:endParaRPr lang="en-IE" sz="3600" dirty="0"/>
          </a:p>
        </p:txBody>
      </p:sp>
    </p:spTree>
    <p:extLst>
      <p:ext uri="{BB962C8B-B14F-4D97-AF65-F5344CB8AC3E}">
        <p14:creationId xmlns:p14="http://schemas.microsoft.com/office/powerpoint/2010/main" val="302021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A083FC-3F91-4F73-85B6-93D32DC4A2C9}"/>
              </a:ext>
            </a:extLst>
          </p:cNvPr>
          <p:cNvSpPr>
            <a:spLocks noGrp="1"/>
          </p:cNvSpPr>
          <p:nvPr>
            <p:ph idx="1"/>
          </p:nvPr>
        </p:nvSpPr>
        <p:spPr>
          <a:xfrm>
            <a:off x="424070" y="261867"/>
            <a:ext cx="6546573" cy="6046167"/>
          </a:xfrm>
        </p:spPr>
        <p:txBody>
          <a:bodyPr>
            <a:normAutofit/>
          </a:bodyPr>
          <a:lstStyle/>
          <a:p>
            <a:r>
              <a:rPr lang="en-IE" sz="4000" dirty="0"/>
              <a:t>The final line should be read in the context of the opening – a letter that began with an affectionate greeting ends with a chilling affirmation: “I have work to do in Ireland”.</a:t>
            </a:r>
          </a:p>
          <a:p>
            <a:r>
              <a:rPr lang="en-IE" sz="4000" dirty="0"/>
              <a:t>There is no salutation and little tenderness as Cromwell signs off to his brother and sets off to Ireland.</a:t>
            </a:r>
          </a:p>
        </p:txBody>
      </p:sp>
      <p:pic>
        <p:nvPicPr>
          <p:cNvPr id="5" name="Picture 4">
            <a:extLst>
              <a:ext uri="{FF2B5EF4-FFF2-40B4-BE49-F238E27FC236}">
                <a16:creationId xmlns:a16="http://schemas.microsoft.com/office/drawing/2014/main" id="{B7D66764-EAA7-4395-9D20-BF7C92185C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0170" y="382759"/>
            <a:ext cx="4076699" cy="5407289"/>
          </a:xfrm>
          <a:prstGeom prst="rect">
            <a:avLst/>
          </a:prstGeom>
        </p:spPr>
      </p:pic>
    </p:spTree>
    <p:extLst>
      <p:ext uri="{BB962C8B-B14F-4D97-AF65-F5344CB8AC3E}">
        <p14:creationId xmlns:p14="http://schemas.microsoft.com/office/powerpoint/2010/main" val="34516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6090-ECFD-49FE-86F2-74F1B48A6E38}"/>
              </a:ext>
            </a:extLst>
          </p:cNvPr>
          <p:cNvSpPr>
            <a:spLocks noGrp="1"/>
          </p:cNvSpPr>
          <p:nvPr>
            <p:ph type="title"/>
          </p:nvPr>
        </p:nvSpPr>
        <p:spPr/>
        <p:txBody>
          <a:bodyPr/>
          <a:lstStyle/>
          <a:p>
            <a:r>
              <a:rPr lang="en-IE" dirty="0"/>
              <a:t>(No need to write down!)</a:t>
            </a:r>
            <a:br>
              <a:rPr lang="en-IE" dirty="0"/>
            </a:br>
            <a:r>
              <a:rPr lang="en-IE" dirty="0"/>
              <a:t>Cromwell in Ireland</a:t>
            </a:r>
          </a:p>
        </p:txBody>
      </p:sp>
      <p:sp>
        <p:nvSpPr>
          <p:cNvPr id="3" name="Content Placeholder 2">
            <a:extLst>
              <a:ext uri="{FF2B5EF4-FFF2-40B4-BE49-F238E27FC236}">
                <a16:creationId xmlns:a16="http://schemas.microsoft.com/office/drawing/2014/main" id="{8677459D-5940-4AD2-9E2F-47BFA0989C42}"/>
              </a:ext>
            </a:extLst>
          </p:cNvPr>
          <p:cNvSpPr>
            <a:spLocks noGrp="1"/>
          </p:cNvSpPr>
          <p:nvPr>
            <p:ph idx="1"/>
          </p:nvPr>
        </p:nvSpPr>
        <p:spPr/>
        <p:txBody>
          <a:bodyPr/>
          <a:lstStyle/>
          <a:p>
            <a:pPr>
              <a:spcBef>
                <a:spcPct val="50000"/>
              </a:spcBef>
              <a:defRPr/>
            </a:pPr>
            <a:r>
              <a:rPr lang="en-GB" dirty="0"/>
              <a:t>In 1641, just before the Civil War, some </a:t>
            </a:r>
            <a:r>
              <a:rPr lang="en-GB" b="1" dirty="0">
                <a:solidFill>
                  <a:srgbClr val="FF6600"/>
                </a:solidFill>
              </a:rPr>
              <a:t>Irish rebels</a:t>
            </a:r>
            <a:r>
              <a:rPr lang="en-GB" dirty="0"/>
              <a:t> had risen against English rule. </a:t>
            </a:r>
          </a:p>
          <a:p>
            <a:pPr>
              <a:spcBef>
                <a:spcPct val="50000"/>
              </a:spcBef>
              <a:defRPr/>
            </a:pPr>
            <a:r>
              <a:rPr lang="en-GB" dirty="0"/>
              <a:t>They had attacked the English Protestant minority in Ireland killing around </a:t>
            </a:r>
            <a:r>
              <a:rPr lang="en-GB" b="1" dirty="0">
                <a:solidFill>
                  <a:srgbClr val="FF6600"/>
                </a:solidFill>
              </a:rPr>
              <a:t>4,000</a:t>
            </a:r>
            <a:r>
              <a:rPr lang="en-GB" dirty="0"/>
              <a:t> of them.</a:t>
            </a:r>
          </a:p>
          <a:p>
            <a:pPr>
              <a:spcBef>
                <a:spcPct val="50000"/>
              </a:spcBef>
              <a:defRPr/>
            </a:pPr>
            <a:r>
              <a:rPr lang="en-GB" dirty="0"/>
              <a:t>During the English Civil War nothing could be done about the problem, but after the war ended Cromwell took action.</a:t>
            </a:r>
          </a:p>
          <a:p>
            <a:pPr>
              <a:spcBef>
                <a:spcPct val="50000"/>
              </a:spcBef>
              <a:defRPr/>
            </a:pPr>
            <a:r>
              <a:rPr lang="en-GB" dirty="0"/>
              <a:t>In 1649, Cromwell took 12,000 men to Ireland.</a:t>
            </a:r>
          </a:p>
          <a:p>
            <a:pPr marL="0" indent="0">
              <a:buNone/>
            </a:pPr>
            <a:endParaRPr lang="en-IE" dirty="0"/>
          </a:p>
        </p:txBody>
      </p:sp>
    </p:spTree>
    <p:extLst>
      <p:ext uri="{BB962C8B-B14F-4D97-AF65-F5344CB8AC3E}">
        <p14:creationId xmlns:p14="http://schemas.microsoft.com/office/powerpoint/2010/main" val="211928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8BD451-761E-4CFC-98A4-51B54E617152}"/>
              </a:ext>
            </a:extLst>
          </p:cNvPr>
          <p:cNvSpPr>
            <a:spLocks noGrp="1"/>
          </p:cNvSpPr>
          <p:nvPr>
            <p:ph idx="1"/>
          </p:nvPr>
        </p:nvSpPr>
        <p:spPr>
          <a:xfrm>
            <a:off x="385763" y="579920"/>
            <a:ext cx="10785820" cy="6106630"/>
          </a:xfrm>
        </p:spPr>
        <p:txBody>
          <a:bodyPr>
            <a:normAutofit fontScale="92500"/>
          </a:bodyPr>
          <a:lstStyle/>
          <a:p>
            <a:r>
              <a:rPr lang="en-GB" sz="3600" dirty="0"/>
              <a:t>Kennelly wrote any poems about the English Plantation leader Oliver Cromwell.</a:t>
            </a:r>
          </a:p>
          <a:p>
            <a:r>
              <a:rPr lang="en-GB" sz="3600" dirty="0"/>
              <a:t>Here, he adopts the voice of the infamous Cromwell in the form of a hypothetical letter written to his brother.</a:t>
            </a:r>
          </a:p>
          <a:p>
            <a:r>
              <a:rPr lang="en-GB" sz="3600" dirty="0"/>
              <a:t>Such an approach is unexpected – Cromwell is largely associated with the plantations of the 17</a:t>
            </a:r>
            <a:r>
              <a:rPr lang="en-GB" sz="3600" baseline="30000" dirty="0"/>
              <a:t>th</a:t>
            </a:r>
            <a:r>
              <a:rPr lang="en-GB" sz="3600" dirty="0"/>
              <a:t> century, and the injustices of the Penal Laws.</a:t>
            </a:r>
          </a:p>
          <a:p>
            <a:r>
              <a:rPr lang="en-GB" sz="3600" dirty="0"/>
              <a:t>However, Kennelly turns popular perception on its head when he writes of the British military leader as more than the sum of his possession; he was also a father and an uncle.</a:t>
            </a:r>
          </a:p>
          <a:p>
            <a:r>
              <a:rPr lang="en-GB" sz="3600" dirty="0"/>
              <a:t>In turn, we arrive at a key theme of the poem; the complexity of history.</a:t>
            </a:r>
            <a:endParaRPr lang="en-IE" sz="3600" dirty="0"/>
          </a:p>
          <a:p>
            <a:endParaRPr lang="en-IE" sz="3600" dirty="0"/>
          </a:p>
        </p:txBody>
      </p:sp>
    </p:spTree>
    <p:extLst>
      <p:ext uri="{BB962C8B-B14F-4D97-AF65-F5344CB8AC3E}">
        <p14:creationId xmlns:p14="http://schemas.microsoft.com/office/powerpoint/2010/main" val="318150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149EBC-1197-4452-BA27-F2C5B70C71F2}"/>
              </a:ext>
            </a:extLst>
          </p:cNvPr>
          <p:cNvSpPr>
            <a:spLocks noGrp="1"/>
          </p:cNvSpPr>
          <p:nvPr>
            <p:ph idx="1"/>
          </p:nvPr>
        </p:nvSpPr>
        <p:spPr>
          <a:xfrm>
            <a:off x="655156" y="895729"/>
            <a:ext cx="9449628" cy="5066541"/>
          </a:xfrm>
        </p:spPr>
        <p:txBody>
          <a:bodyPr>
            <a:normAutofit fontScale="92500"/>
          </a:bodyPr>
          <a:lstStyle/>
          <a:p>
            <a:r>
              <a:rPr lang="en-GB" sz="3600" dirty="0"/>
              <a:t>The poem opens with a tender tone as Cromwell addresses his sibling breezily; “loving brother” he writes.</a:t>
            </a:r>
          </a:p>
          <a:p>
            <a:r>
              <a:rPr lang="en-GB" sz="3600" dirty="0"/>
              <a:t>However, feelings of affection are undermined as he continues with stuffy, cumbersome language: “I am glad to hear of your welfare…”</a:t>
            </a:r>
          </a:p>
          <a:p>
            <a:r>
              <a:rPr lang="en-GB" sz="3600" dirty="0"/>
              <a:t>This contrasts glaringly with the warmth and amiability of Kennelly’s language in other poems.</a:t>
            </a:r>
          </a:p>
          <a:p>
            <a:r>
              <a:rPr lang="en-GB" sz="3600" dirty="0"/>
              <a:t>We quickly conclude that this is not the poet speaking.</a:t>
            </a:r>
          </a:p>
          <a:p>
            <a:endParaRPr lang="en-IE" sz="3600" dirty="0"/>
          </a:p>
        </p:txBody>
      </p:sp>
      <p:pic>
        <p:nvPicPr>
          <p:cNvPr id="5" name="Picture 4">
            <a:extLst>
              <a:ext uri="{FF2B5EF4-FFF2-40B4-BE49-F238E27FC236}">
                <a16:creationId xmlns:a16="http://schemas.microsoft.com/office/drawing/2014/main" id="{DB1BF1A6-A3BC-4E76-BCE9-71ECA9769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38642">
            <a:off x="9416911" y="3101911"/>
            <a:ext cx="3782254" cy="2122265"/>
          </a:xfrm>
          <a:prstGeom prst="rect">
            <a:avLst/>
          </a:prstGeom>
          <a:effectLst>
            <a:softEdge rad="444500"/>
          </a:effectLst>
        </p:spPr>
      </p:pic>
    </p:spTree>
    <p:extLst>
      <p:ext uri="{BB962C8B-B14F-4D97-AF65-F5344CB8AC3E}">
        <p14:creationId xmlns:p14="http://schemas.microsoft.com/office/powerpoint/2010/main" val="93118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4B8CFB-F466-41D1-B61D-95EAB206B3FA}"/>
              </a:ext>
            </a:extLst>
          </p:cNvPr>
          <p:cNvSpPr>
            <a:spLocks noGrp="1"/>
          </p:cNvSpPr>
          <p:nvPr>
            <p:ph idx="1"/>
          </p:nvPr>
        </p:nvSpPr>
        <p:spPr>
          <a:xfrm>
            <a:off x="705678" y="420895"/>
            <a:ext cx="10515600" cy="4351338"/>
          </a:xfrm>
        </p:spPr>
        <p:txBody>
          <a:bodyPr>
            <a:normAutofit lnSpcReduction="10000"/>
          </a:bodyPr>
          <a:lstStyle/>
          <a:p>
            <a:r>
              <a:rPr lang="en-IE" dirty="0"/>
              <a:t>Cromwell writes to express his pleasure that “our children have so much leisure / They can travel far to eat cherries,” though the mood is distinctly joyless and the repeated ‘r’ sounds give the impression that the Englishman is being sarcastic.</a:t>
            </a:r>
          </a:p>
          <a:p>
            <a:r>
              <a:rPr lang="en-IE" dirty="0"/>
              <a:t>There is something threatening in Kennelly’s treatment of Cromwell when he writes, using a simmering assonance, that his daughter’s love for cherries “is most excusable”.</a:t>
            </a:r>
          </a:p>
          <a:p>
            <a:r>
              <a:rPr lang="en-IE" dirty="0"/>
              <a:t>The repeated ‘s’ sounds create an ominous atmosphere.</a:t>
            </a:r>
          </a:p>
          <a:p>
            <a:r>
              <a:rPr lang="en-IE" dirty="0"/>
              <a:t>I see the cherries as a central motif; they symbolise leisure and indulgence, and Cromwell’s understated language suggests he does not approve of either.</a:t>
            </a:r>
          </a:p>
        </p:txBody>
      </p:sp>
      <p:pic>
        <p:nvPicPr>
          <p:cNvPr id="5" name="Picture 4">
            <a:extLst>
              <a:ext uri="{FF2B5EF4-FFF2-40B4-BE49-F238E27FC236}">
                <a16:creationId xmlns:a16="http://schemas.microsoft.com/office/drawing/2014/main" id="{79CE9E12-A61F-45F9-83A0-D1DB4939480D}"/>
              </a:ext>
            </a:extLst>
          </p:cNvPr>
          <p:cNvPicPr>
            <a:picLocks noChangeAspect="1"/>
          </p:cNvPicPr>
          <p:nvPr/>
        </p:nvPicPr>
        <p:blipFill>
          <a:blip r:embed="rId2"/>
          <a:stretch>
            <a:fillRect/>
          </a:stretch>
        </p:blipFill>
        <p:spPr>
          <a:xfrm>
            <a:off x="4379815" y="4394861"/>
            <a:ext cx="3690128" cy="2047347"/>
          </a:xfrm>
          <a:prstGeom prst="rect">
            <a:avLst/>
          </a:prstGeom>
          <a:effectLst>
            <a:softEdge rad="127000"/>
          </a:effectLst>
        </p:spPr>
      </p:pic>
    </p:spTree>
    <p:extLst>
      <p:ext uri="{BB962C8B-B14F-4D97-AF65-F5344CB8AC3E}">
        <p14:creationId xmlns:p14="http://schemas.microsoft.com/office/powerpoint/2010/main" val="1397010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74566-7D3C-40A5-89EF-686C531AB859}"/>
              </a:ext>
            </a:extLst>
          </p:cNvPr>
          <p:cNvSpPr>
            <a:spLocks noGrp="1"/>
          </p:cNvSpPr>
          <p:nvPr>
            <p:ph idx="1"/>
          </p:nvPr>
        </p:nvSpPr>
        <p:spPr>
          <a:xfrm>
            <a:off x="599660" y="354633"/>
            <a:ext cx="10797209" cy="5343801"/>
          </a:xfrm>
        </p:spPr>
        <p:txBody>
          <a:bodyPr>
            <a:normAutofit lnSpcReduction="10000"/>
          </a:bodyPr>
          <a:lstStyle/>
          <a:p>
            <a:r>
              <a:rPr lang="en-IE" sz="3600" dirty="0"/>
              <a:t>Atypically, Kennelly continues the poem in largely unrhymed free verse. This device allows the style to echo the content: the poem feels more like a letter than a poem and its use of clipped sentences promotes the idea of Cromwell as a decisive, authoritative presence.</a:t>
            </a:r>
          </a:p>
          <a:p>
            <a:r>
              <a:rPr lang="en-IE" sz="3600" dirty="0"/>
              <a:t>As the first third of the poem concludes it starts to appear more personal, though interestingly, it remains devoid of any real tenderness. “I have delivered my son up to you,” he writes, “I hope you counsel him… / I choose to believe he believes what you say. / I send my affection to all your family.”</a:t>
            </a:r>
          </a:p>
          <a:p>
            <a:endParaRPr lang="en-IE" dirty="0"/>
          </a:p>
        </p:txBody>
      </p:sp>
    </p:spTree>
    <p:extLst>
      <p:ext uri="{BB962C8B-B14F-4D97-AF65-F5344CB8AC3E}">
        <p14:creationId xmlns:p14="http://schemas.microsoft.com/office/powerpoint/2010/main" val="332896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48EAD-2FA9-425D-812D-DC7FA257D0DF}"/>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164D59A6-77D5-4CFA-80B1-784F57FE86B2}"/>
              </a:ext>
            </a:extLst>
          </p:cNvPr>
          <p:cNvSpPr>
            <a:spLocks noGrp="1"/>
          </p:cNvSpPr>
          <p:nvPr>
            <p:ph idx="1"/>
          </p:nvPr>
        </p:nvSpPr>
        <p:spPr>
          <a:xfrm>
            <a:off x="742122" y="1298713"/>
            <a:ext cx="10611678" cy="4878250"/>
          </a:xfrm>
        </p:spPr>
        <p:txBody>
          <a:bodyPr>
            <a:normAutofit lnSpcReduction="10000"/>
          </a:bodyPr>
          <a:lstStyle/>
          <a:p>
            <a:r>
              <a:rPr lang="en-IE" sz="3600" dirty="0"/>
              <a:t>The absence of names creates a frosty atmosphere, while the repetitive use of the first person pronoun feels grandiose and even threatening.</a:t>
            </a:r>
          </a:p>
          <a:p>
            <a:r>
              <a:rPr lang="en-IE" sz="3600" dirty="0"/>
              <a:t>Life revolves around the author’s wishes and there is little room for any objection.</a:t>
            </a:r>
          </a:p>
          <a:p>
            <a:r>
              <a:rPr lang="en-IE" sz="3600" dirty="0"/>
              <a:t>Cromwell then proclaims his desire that “sons and daughters be serious; the age requires it.”</a:t>
            </a:r>
          </a:p>
          <a:p>
            <a:r>
              <a:rPr lang="en-IE" sz="3600" dirty="0"/>
              <a:t>Here his sibilance is serpentine (like a snake) and his tone is tremendously formal.</a:t>
            </a:r>
          </a:p>
          <a:p>
            <a:pPr marL="0" indent="0">
              <a:buNone/>
            </a:pPr>
            <a:endParaRPr lang="en-IE" dirty="0"/>
          </a:p>
        </p:txBody>
      </p:sp>
    </p:spTree>
    <p:extLst>
      <p:ext uri="{BB962C8B-B14F-4D97-AF65-F5344CB8AC3E}">
        <p14:creationId xmlns:p14="http://schemas.microsoft.com/office/powerpoint/2010/main" val="314684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36EDE-5CC5-4B68-AE55-332664B26520}"/>
              </a:ext>
            </a:extLst>
          </p:cNvPr>
          <p:cNvSpPr>
            <a:spLocks noGrp="1"/>
          </p:cNvSpPr>
          <p:nvPr>
            <p:ph idx="1"/>
          </p:nvPr>
        </p:nvSpPr>
        <p:spPr>
          <a:xfrm>
            <a:off x="718931" y="924477"/>
            <a:ext cx="10515600" cy="4351338"/>
          </a:xfrm>
        </p:spPr>
        <p:txBody>
          <a:bodyPr/>
          <a:lstStyle/>
          <a:p>
            <a:r>
              <a:rPr lang="en-IE" dirty="0"/>
              <a:t>The ominous mood grows on the following line, its metre perfectly measures and suggestive of a man completely focussed in his mission and unapologetic in his righteousness: “I have things to do, all in my own way.” </a:t>
            </a:r>
          </a:p>
          <a:p>
            <a:r>
              <a:rPr lang="en-IE" dirty="0"/>
              <a:t>The poet makes Cromwell the centre of authority – and the following line allows him to reassert his power.</a:t>
            </a:r>
          </a:p>
          <a:p>
            <a:r>
              <a:rPr lang="en-IE" dirty="0"/>
              <a:t>“I take not kindly to rebels” he writes, in a tone of devastating understatement, given that we know of the harsh punishments he meted out historically.</a:t>
            </a:r>
          </a:p>
          <a:p>
            <a:pPr marL="0" indent="0">
              <a:buNone/>
            </a:pPr>
            <a:endParaRPr lang="en-IE" dirty="0"/>
          </a:p>
        </p:txBody>
      </p:sp>
    </p:spTree>
    <p:extLst>
      <p:ext uri="{BB962C8B-B14F-4D97-AF65-F5344CB8AC3E}">
        <p14:creationId xmlns:p14="http://schemas.microsoft.com/office/powerpoint/2010/main" val="842060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19045-B9ED-46FD-9D48-2F658EAE522A}"/>
              </a:ext>
            </a:extLst>
          </p:cNvPr>
          <p:cNvSpPr>
            <a:spLocks noGrp="1"/>
          </p:cNvSpPr>
          <p:nvPr>
            <p:ph idx="1"/>
          </p:nvPr>
        </p:nvSpPr>
        <p:spPr>
          <a:xfrm>
            <a:off x="586408" y="579920"/>
            <a:ext cx="10515600" cy="4351338"/>
          </a:xfrm>
        </p:spPr>
        <p:txBody>
          <a:bodyPr>
            <a:normAutofit/>
          </a:bodyPr>
          <a:lstStyle/>
          <a:p>
            <a:r>
              <a:rPr lang="en-IE" sz="3600" dirty="0"/>
              <a:t>Now he recounts to his brother the tale of an ambush in which Cromwell led an attach in England on a group of rebels known as The Levellers (a dissenting political faction inside the Cromwell- led New Model Army of the 1640s.)</a:t>
            </a:r>
          </a:p>
          <a:p>
            <a:r>
              <a:rPr lang="en-IE" sz="3600" dirty="0"/>
              <a:t>I noticed Kennelly’s characteristic inclusion of a place name, as well as the callous tone which reduces killing to a procedure. </a:t>
            </a:r>
          </a:p>
        </p:txBody>
      </p:sp>
    </p:spTree>
    <p:extLst>
      <p:ext uri="{BB962C8B-B14F-4D97-AF65-F5344CB8AC3E}">
        <p14:creationId xmlns:p14="http://schemas.microsoft.com/office/powerpoint/2010/main" val="219439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1064</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Oliver to His Brother</vt:lpstr>
      <vt:lpstr>(No need to write down!) Cromwell in Ireland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Oliver to His Brother</dc:title>
  <dc:creator>Ciara Deasy</dc:creator>
  <cp:lastModifiedBy>Ciara Deasy</cp:lastModifiedBy>
  <cp:revision>10</cp:revision>
  <dcterms:created xsi:type="dcterms:W3CDTF">2019-01-08T21:12:48Z</dcterms:created>
  <dcterms:modified xsi:type="dcterms:W3CDTF">2019-01-09T20:53:28Z</dcterms:modified>
</cp:coreProperties>
</file>