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60" r:id="rId3"/>
    <p:sldId id="257" r:id="rId4"/>
    <p:sldId id="258"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5/15/2020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8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48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29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5/15/2020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69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41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9087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18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9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96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25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5/15/2020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04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5/15/2020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373492697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750834B-11D0-4781-AB8E-33920591B009}"/>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A1A1B9-A999-41AA-AA37-4258BE8530B3}"/>
              </a:ext>
            </a:extLst>
          </p:cNvPr>
          <p:cNvSpPr>
            <a:spLocks noGrp="1"/>
          </p:cNvSpPr>
          <p:nvPr>
            <p:ph type="ctrTitle"/>
          </p:nvPr>
        </p:nvSpPr>
        <p:spPr>
          <a:xfrm>
            <a:off x="477981" y="0"/>
            <a:ext cx="9339206" cy="6679096"/>
          </a:xfrm>
        </p:spPr>
        <p:txBody>
          <a:bodyPr anchor="b">
            <a:normAutofit/>
          </a:bodyPr>
          <a:lstStyle/>
          <a:p>
            <a:pPr algn="l"/>
            <a:r>
              <a:rPr lang="en-IE" dirty="0"/>
              <a:t>Motif:</a:t>
            </a:r>
            <a:br>
              <a:rPr lang="en-IE" dirty="0"/>
            </a:br>
            <a:r>
              <a:rPr lang="en-IE" dirty="0"/>
              <a:t>Light and Darkness</a:t>
            </a:r>
            <a:br>
              <a:rPr lang="en-IE" dirty="0"/>
            </a:br>
            <a:r>
              <a:rPr lang="en-IE" dirty="0"/>
              <a:t>in</a:t>
            </a:r>
            <a:br>
              <a:rPr lang="en-IE" dirty="0"/>
            </a:br>
            <a:r>
              <a:rPr lang="en-IE" dirty="0"/>
              <a:t>‘Romeo and Juliet’</a:t>
            </a:r>
          </a:p>
        </p:txBody>
      </p:sp>
      <p:sp>
        <p:nvSpPr>
          <p:cNvPr id="7" name="TextBox 6">
            <a:extLst>
              <a:ext uri="{FF2B5EF4-FFF2-40B4-BE49-F238E27FC236}">
                <a16:creationId xmlns:a16="http://schemas.microsoft.com/office/drawing/2014/main" id="{39A8EE7E-42BD-46E9-A53A-33AE0385359F}"/>
              </a:ext>
            </a:extLst>
          </p:cNvPr>
          <p:cNvSpPr txBox="1"/>
          <p:nvPr/>
        </p:nvSpPr>
        <p:spPr>
          <a:xfrm>
            <a:off x="8834511" y="5739618"/>
            <a:ext cx="3221501" cy="369332"/>
          </a:xfrm>
          <a:prstGeom prst="rect">
            <a:avLst/>
          </a:prstGeom>
          <a:noFill/>
        </p:spPr>
        <p:txBody>
          <a:bodyPr wrap="square" rtlCol="0">
            <a:spAutoFit/>
          </a:bodyPr>
          <a:lstStyle/>
          <a:p>
            <a:pPr algn="r"/>
            <a:r>
              <a:rPr lang="en-IE" dirty="0"/>
              <a:t>Ms. Deasy</a:t>
            </a:r>
          </a:p>
        </p:txBody>
      </p:sp>
    </p:spTree>
    <p:extLst>
      <p:ext uri="{BB962C8B-B14F-4D97-AF65-F5344CB8AC3E}">
        <p14:creationId xmlns:p14="http://schemas.microsoft.com/office/powerpoint/2010/main" val="39930077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1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13">
            <a:extLst>
              <a:ext uri="{FF2B5EF4-FFF2-40B4-BE49-F238E27FC236}">
                <a16:creationId xmlns:a16="http://schemas.microsoft.com/office/drawing/2014/main" id="{D4906370-1564-49FA-A802-58546B392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object, dark, man, clock&#10;&#10;Description automatically generated">
            <a:extLst>
              <a:ext uri="{FF2B5EF4-FFF2-40B4-BE49-F238E27FC236}">
                <a16:creationId xmlns:a16="http://schemas.microsoft.com/office/drawing/2014/main" id="{F0985F46-4346-475C-9F1F-9B3D6487D9A4}"/>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b="25000"/>
          <a:stretch/>
        </p:blipFill>
        <p:spPr>
          <a:xfrm>
            <a:off x="20" y="-12501"/>
            <a:ext cx="12191980" cy="6857990"/>
          </a:xfrm>
          <a:prstGeom prst="rect">
            <a:avLst/>
          </a:prstGeom>
        </p:spPr>
      </p:pic>
      <p:sp>
        <p:nvSpPr>
          <p:cNvPr id="23" name="Oval 15">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441833-C37D-4AA9-8076-A22BA7A733FA}"/>
              </a:ext>
            </a:extLst>
          </p:cNvPr>
          <p:cNvSpPr>
            <a:spLocks noGrp="1"/>
          </p:cNvSpPr>
          <p:nvPr>
            <p:ph type="title"/>
          </p:nvPr>
        </p:nvSpPr>
        <p:spPr>
          <a:xfrm>
            <a:off x="3577192" y="1032483"/>
            <a:ext cx="5037616" cy="2982360"/>
          </a:xfrm>
        </p:spPr>
        <p:txBody>
          <a:bodyPr vert="horz" lIns="91440" tIns="45720" rIns="91440" bIns="45720" rtlCol="0" anchor="b">
            <a:normAutofit/>
          </a:bodyPr>
          <a:lstStyle/>
          <a:p>
            <a:pPr algn="ctr"/>
            <a:r>
              <a:rPr lang="en-US" sz="6000" kern="1200">
                <a:solidFill>
                  <a:schemeClr val="tx1"/>
                </a:solidFill>
                <a:latin typeface="+mj-lt"/>
                <a:ea typeface="+mj-ea"/>
                <a:cs typeface="+mj-cs"/>
              </a:rPr>
              <a:t>What is a MOTIF?</a:t>
            </a:r>
          </a:p>
        </p:txBody>
      </p:sp>
      <p:sp>
        <p:nvSpPr>
          <p:cNvPr id="3" name="Content Placeholder 2">
            <a:extLst>
              <a:ext uri="{FF2B5EF4-FFF2-40B4-BE49-F238E27FC236}">
                <a16:creationId xmlns:a16="http://schemas.microsoft.com/office/drawing/2014/main" id="{C6AA583F-31F8-4357-B487-612155E9B47F}"/>
              </a:ext>
            </a:extLst>
          </p:cNvPr>
          <p:cNvSpPr>
            <a:spLocks noGrp="1"/>
          </p:cNvSpPr>
          <p:nvPr>
            <p:ph idx="1"/>
          </p:nvPr>
        </p:nvSpPr>
        <p:spPr>
          <a:xfrm>
            <a:off x="3577192" y="4106918"/>
            <a:ext cx="5037616" cy="1655762"/>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A distinctive idea, image, word, or phrase that is repeated throughout the literary work.</a:t>
            </a:r>
          </a:p>
        </p:txBody>
      </p:sp>
      <p:sp>
        <p:nvSpPr>
          <p:cNvPr id="18" name="Arc 17">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74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9949E2-D410-4FA3-9274-3EFC7E7E662F}"/>
              </a:ext>
            </a:extLst>
          </p:cNvPr>
          <p:cNvSpPr>
            <a:spLocks noGrp="1"/>
          </p:cNvSpPr>
          <p:nvPr>
            <p:ph idx="1"/>
          </p:nvPr>
        </p:nvSpPr>
        <p:spPr>
          <a:xfrm>
            <a:off x="275493" y="205075"/>
            <a:ext cx="6532682" cy="6533350"/>
          </a:xfrm>
        </p:spPr>
        <p:txBody>
          <a:bodyPr>
            <a:normAutofit fontScale="92500"/>
          </a:bodyPr>
          <a:lstStyle/>
          <a:p>
            <a:r>
              <a:rPr lang="en-GB" dirty="0"/>
              <a:t>This play is filled with references to light and darkness. When we first hear about Romeo, he is described as shutting “fair daylight out” of his room, and making himself “an artificial night” in which to sulk about his unrequited love for Rosaline. Here, darkness is described as the ideal environment for a lover. </a:t>
            </a:r>
          </a:p>
          <a:p>
            <a:r>
              <a:rPr lang="en-GB" dirty="0"/>
              <a:t>Darkness continues to serve this role throughout the play, as Romeo and Juliet meet in the dark of night to conceal their relationship. They cannot parade their forbidden love around town in the light of day—instead, they must be together at night time, and Romeo must leave Juliet’s bedroom before the sun comes up. </a:t>
            </a:r>
            <a:endParaRPr lang="en-IE"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fire, nature, fireplace&#10;&#10;Description automatically generated">
            <a:extLst>
              <a:ext uri="{FF2B5EF4-FFF2-40B4-BE49-F238E27FC236}">
                <a16:creationId xmlns:a16="http://schemas.microsoft.com/office/drawing/2014/main" id="{69438B1D-69E5-445C-A717-141552A0B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7184" y="1657608"/>
            <a:ext cx="3781051" cy="289880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6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ouple of people standing next to a person&#10;&#10;Description automatically generated">
            <a:extLst>
              <a:ext uri="{FF2B5EF4-FFF2-40B4-BE49-F238E27FC236}">
                <a16:creationId xmlns:a16="http://schemas.microsoft.com/office/drawing/2014/main" id="{08DBC2C3-C5C4-4BB0-A42B-8026C3B902CA}"/>
              </a:ext>
            </a:extLst>
          </p:cNvPr>
          <p:cNvPicPr>
            <a:picLocks noChangeAspect="1"/>
          </p:cNvPicPr>
          <p:nvPr/>
        </p:nvPicPr>
        <p:blipFill rotWithShape="1">
          <a:blip r:embed="rId2">
            <a:extLst>
              <a:ext uri="{28A0092B-C50C-407E-A947-70E740481C1C}">
                <a14:useLocalDpi xmlns:a14="http://schemas.microsoft.com/office/drawing/2010/main" val="0"/>
              </a:ext>
            </a:extLst>
          </a:blip>
          <a:srcRect r="29198"/>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33354A-F85F-4368-9A4B-9908A57ABFC5}"/>
              </a:ext>
            </a:extLst>
          </p:cNvPr>
          <p:cNvSpPr>
            <a:spLocks noGrp="1"/>
          </p:cNvSpPr>
          <p:nvPr>
            <p:ph idx="1"/>
          </p:nvPr>
        </p:nvSpPr>
        <p:spPr>
          <a:xfrm>
            <a:off x="5405016" y="672732"/>
            <a:ext cx="5989815" cy="6185267"/>
          </a:xfrm>
        </p:spPr>
        <p:txBody>
          <a:bodyPr>
            <a:normAutofit lnSpcReduction="10000"/>
          </a:bodyPr>
          <a:lstStyle/>
          <a:p>
            <a:r>
              <a:rPr lang="en-GB" dirty="0"/>
              <a:t>But although Romeo and Juliet interact under the cover of “black-browed night”, their love is a source of metaphorical light. When Romeo first sees Juliet at the ball, he exclaims that she “doth teach the torches to burn bright”. </a:t>
            </a:r>
          </a:p>
          <a:p>
            <a:r>
              <a:rPr lang="en-GB" dirty="0"/>
              <a:t>He compares her to other shining sources of illumination: a rich jewel, stars, and the sun. Even when Juliet is lying entombed in the dark Capulet crypt, Romeo says that her presence creates “a feasting presence full of light”. Her beauty makes a grave look like “a lantern” to him. </a:t>
            </a:r>
            <a:endParaRPr lang="en-IE" dirty="0"/>
          </a:p>
        </p:txBody>
      </p:sp>
    </p:spTree>
    <p:extLst>
      <p:ext uri="{BB962C8B-B14F-4D97-AF65-F5344CB8AC3E}">
        <p14:creationId xmlns:p14="http://schemas.microsoft.com/office/powerpoint/2010/main" val="48586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ilhouette of a person&#10;&#10;Description automatically generated">
            <a:extLst>
              <a:ext uri="{FF2B5EF4-FFF2-40B4-BE49-F238E27FC236}">
                <a16:creationId xmlns:a16="http://schemas.microsoft.com/office/drawing/2014/main" id="{8EDC9E0E-8FFA-48E2-82A4-EE3529CB8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1748195"/>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93B2840-4057-4A6D-B519-574ED5BB04AC}"/>
              </a:ext>
            </a:extLst>
          </p:cNvPr>
          <p:cNvSpPr>
            <a:spLocks noGrp="1"/>
          </p:cNvSpPr>
          <p:nvPr>
            <p:ph idx="1"/>
          </p:nvPr>
        </p:nvSpPr>
        <p:spPr>
          <a:xfrm>
            <a:off x="647114" y="1575582"/>
            <a:ext cx="5448887" cy="4601381"/>
          </a:xfrm>
        </p:spPr>
        <p:txBody>
          <a:bodyPr>
            <a:normAutofit/>
          </a:bodyPr>
          <a:lstStyle/>
          <a:p>
            <a:r>
              <a:rPr lang="en-GB" sz="3600" dirty="0"/>
              <a:t>In this play darkness is associated with death and with love—two themes that seem very different until we see how they are pulled together by the storyline. </a:t>
            </a:r>
            <a:endParaRPr lang="en-IE" sz="3600" dirty="0"/>
          </a:p>
        </p:txBody>
      </p:sp>
    </p:spTree>
    <p:extLst>
      <p:ext uri="{BB962C8B-B14F-4D97-AF65-F5344CB8AC3E}">
        <p14:creationId xmlns:p14="http://schemas.microsoft.com/office/powerpoint/2010/main" val="425199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AEDB3B5-1F54-4510-85E6-2B3DD9DD2625}"/>
              </a:ext>
            </a:extLst>
          </p:cNvPr>
          <p:cNvPicPr>
            <a:picLocks noChangeAspect="1"/>
          </p:cNvPicPr>
          <p:nvPr/>
        </p:nvPicPr>
        <p:blipFill rotWithShape="1">
          <a:blip r:embed="rId2"/>
          <a:srcRect l="30362" r="2981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5761BD-1D33-42DE-871A-2C08F765A36E}"/>
              </a:ext>
            </a:extLst>
          </p:cNvPr>
          <p:cNvSpPr>
            <a:spLocks noGrp="1"/>
          </p:cNvSpPr>
          <p:nvPr>
            <p:ph idx="1"/>
          </p:nvPr>
        </p:nvSpPr>
        <p:spPr>
          <a:xfrm>
            <a:off x="5106572" y="956603"/>
            <a:ext cx="6302326" cy="5493410"/>
          </a:xfrm>
        </p:spPr>
        <p:txBody>
          <a:bodyPr>
            <a:normAutofit fontScale="92500" lnSpcReduction="20000"/>
          </a:bodyPr>
          <a:lstStyle/>
          <a:p>
            <a:r>
              <a:rPr lang="en-GB" sz="3200" dirty="0"/>
              <a:t>The cruel circumstances of Romeo and Juliet mean that for them, death is the only place that they can be together. </a:t>
            </a:r>
          </a:p>
          <a:p>
            <a:r>
              <a:rPr lang="en-GB" sz="3200" dirty="0"/>
              <a:t>While they are alive, they will be forced to be apart: Romeo banished to Mantua, and Juliet married to Paris. </a:t>
            </a:r>
          </a:p>
          <a:p>
            <a:r>
              <a:rPr lang="en-GB" sz="3200" dirty="0"/>
              <a:t>In ‘Romeo and Juliet’, Shakespeare deliberately weaves together themes of light and dark and day and night in ways which emphasize the play’s other opposing themes: life and death, love and hate.</a:t>
            </a:r>
            <a:endParaRPr lang="en-IE" sz="3200" dirty="0"/>
          </a:p>
        </p:txBody>
      </p:sp>
    </p:spTree>
    <p:extLst>
      <p:ext uri="{BB962C8B-B14F-4D97-AF65-F5344CB8AC3E}">
        <p14:creationId xmlns:p14="http://schemas.microsoft.com/office/powerpoint/2010/main" val="296740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9EA1AC4-2ADA-45D1-9697-52D6DBDC7779}"/>
              </a:ext>
            </a:extLst>
          </p:cNvPr>
          <p:cNvSpPr>
            <a:spLocks noGrp="1"/>
          </p:cNvSpPr>
          <p:nvPr>
            <p:ph idx="1"/>
          </p:nvPr>
        </p:nvSpPr>
        <p:spPr>
          <a:xfrm>
            <a:off x="654996" y="1153551"/>
            <a:ext cx="5570706" cy="5023412"/>
          </a:xfrm>
        </p:spPr>
        <p:txBody>
          <a:bodyPr>
            <a:normAutofit/>
          </a:bodyPr>
          <a:lstStyle/>
          <a:p>
            <a:r>
              <a:rPr lang="en-GB" dirty="0"/>
              <a:t>One of the more important instances of this motif is Romeo’s lengthy meditation on the sun and the moon during the balcony scene, in which Juliet, metaphorically described as the sun, is seen as banishing the “envious moon” and transforming the night into day (Act 2, Scene 1, line 46). </a:t>
            </a:r>
            <a:endParaRPr lang="en-IE" dirty="0"/>
          </a:p>
        </p:txBody>
      </p:sp>
      <p:pic>
        <p:nvPicPr>
          <p:cNvPr id="5" name="Picture 4" descr="A close up of text on a white background&#10;&#10;Description automatically generated">
            <a:extLst>
              <a:ext uri="{FF2B5EF4-FFF2-40B4-BE49-F238E27FC236}">
                <a16:creationId xmlns:a16="http://schemas.microsoft.com/office/drawing/2014/main" id="{C9029B0E-C05A-4847-BF17-693AACFA741B}"/>
              </a:ext>
            </a:extLst>
          </p:cNvPr>
          <p:cNvPicPr>
            <a:picLocks noChangeAspect="1"/>
          </p:cNvPicPr>
          <p:nvPr/>
        </p:nvPicPr>
        <p:blipFill rotWithShape="1">
          <a:blip r:embed="rId2">
            <a:extLst>
              <a:ext uri="{28A0092B-C50C-407E-A947-70E740481C1C}">
                <a14:useLocalDpi xmlns:a14="http://schemas.microsoft.com/office/drawing/2010/main" val="0"/>
              </a:ext>
            </a:extLst>
          </a:blip>
          <a:srcRect t="7828" r="-2" b="1977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2" name="Oval 11">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3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F9D93CF-2B43-425A-9613-421B1C5FE15C}"/>
              </a:ext>
            </a:extLst>
          </p:cNvPr>
          <p:cNvSpPr>
            <a:spLocks noGrp="1"/>
          </p:cNvSpPr>
          <p:nvPr>
            <p:ph idx="1"/>
          </p:nvPr>
        </p:nvSpPr>
        <p:spPr>
          <a:xfrm>
            <a:off x="311422" y="1027906"/>
            <a:ext cx="5920139" cy="5149057"/>
          </a:xfrm>
        </p:spPr>
        <p:txBody>
          <a:bodyPr>
            <a:normAutofit fontScale="92500" lnSpcReduction="10000"/>
          </a:bodyPr>
          <a:lstStyle/>
          <a:p>
            <a:r>
              <a:rPr lang="en-GB" sz="3200" dirty="0"/>
              <a:t>A similar blurring of night and day occurs in the early morning hours after the lovers’ only night together. Romeo, forced to leave for exile in the morning, and Juliet, not wanting him to leave her room, both try to pretend that it is still night, and that the light is actually darkness: “More light and light, more dark and dark our woes” (Act 3, Scene 5, line 36).</a:t>
            </a:r>
            <a:endParaRPr lang="en-IE" sz="3200" dirty="0"/>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descr="A person standing in front of a building&#10;&#10;Description automatically generated">
            <a:extLst>
              <a:ext uri="{FF2B5EF4-FFF2-40B4-BE49-F238E27FC236}">
                <a16:creationId xmlns:a16="http://schemas.microsoft.com/office/drawing/2014/main" id="{DEE26979-E58C-4319-A841-B48E0FC17D25}"/>
              </a:ext>
            </a:extLst>
          </p:cNvPr>
          <p:cNvPicPr>
            <a:picLocks noChangeAspect="1"/>
          </p:cNvPicPr>
          <p:nvPr/>
        </p:nvPicPr>
        <p:blipFill rotWithShape="1">
          <a:blip r:embed="rId2">
            <a:extLst>
              <a:ext uri="{28A0092B-C50C-407E-A947-70E740481C1C}">
                <a14:useLocalDpi xmlns:a14="http://schemas.microsoft.com/office/drawing/2010/main" val="0"/>
              </a:ext>
            </a:extLst>
          </a:blip>
          <a:srcRect t="1878" r="1" b="1562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326756"/>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243441"/>
      </a:dk2>
      <a:lt2>
        <a:srgbClr val="E2E8E2"/>
      </a:lt2>
      <a:accent1>
        <a:srgbClr val="D63AD5"/>
      </a:accent1>
      <a:accent2>
        <a:srgbClr val="8831C6"/>
      </a:accent2>
      <a:accent3>
        <a:srgbClr val="5F46D8"/>
      </a:accent3>
      <a:accent4>
        <a:srgbClr val="3459C7"/>
      </a:accent4>
      <a:accent5>
        <a:srgbClr val="3AA2D6"/>
      </a:accent5>
      <a:accent6>
        <a:srgbClr val="25B5AA"/>
      </a:accent6>
      <a:hlink>
        <a:srgbClr val="3F7FBF"/>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Avenir Next LT Pro</vt:lpstr>
      <vt:lpstr>Calibri</vt:lpstr>
      <vt:lpstr>Tw Cen MT</vt:lpstr>
      <vt:lpstr>ShapesVTI</vt:lpstr>
      <vt:lpstr>Motif: Light and Darkness in ‘Romeo and Juliet’</vt:lpstr>
      <vt:lpstr>What is a MOTIF?</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Motif: Light and Darkness in ‘Romeo and Juliet’</dc:title>
  <dc:creator>ciara deasy</dc:creator>
  <cp:lastModifiedBy>ciara deasy</cp:lastModifiedBy>
  <cp:revision>1</cp:revision>
  <dcterms:created xsi:type="dcterms:W3CDTF">2020-05-15T13:23:15Z</dcterms:created>
  <dcterms:modified xsi:type="dcterms:W3CDTF">2020-05-15T13:23:45Z</dcterms:modified>
</cp:coreProperties>
</file>