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4" d="100"/>
          <a:sy n="84" d="100"/>
        </p:scale>
        <p:origin x="9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16D8C780-1EBB-4EC1-A980-47D279D566E9}" type="datetimeFigureOut">
              <a:rPr lang="en-IE" smtClean="0"/>
              <a:t>19/03/2019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FD56949-F3CF-4BFB-A6C8-4E225D6C46C9}" type="slidenum">
              <a:rPr lang="en-IE" smtClean="0"/>
              <a:t>‹#›</a:t>
            </a:fld>
            <a:endParaRPr lang="en-IE"/>
          </a:p>
        </p:txBody>
      </p:sp>
    </p:spTree>
    <p:extLst>
      <p:ext uri="{BB962C8B-B14F-4D97-AF65-F5344CB8AC3E}">
        <p14:creationId xmlns:p14="http://schemas.microsoft.com/office/powerpoint/2010/main" val="156251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16D8C780-1EBB-4EC1-A980-47D279D566E9}" type="datetimeFigureOut">
              <a:rPr lang="en-IE" smtClean="0"/>
              <a:t>19/03/2019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FD56949-F3CF-4BFB-A6C8-4E225D6C46C9}" type="slidenum">
              <a:rPr lang="en-IE" smtClean="0"/>
              <a:t>‹#›</a:t>
            </a:fld>
            <a:endParaRPr lang="en-IE"/>
          </a:p>
        </p:txBody>
      </p:sp>
    </p:spTree>
    <p:extLst>
      <p:ext uri="{BB962C8B-B14F-4D97-AF65-F5344CB8AC3E}">
        <p14:creationId xmlns:p14="http://schemas.microsoft.com/office/powerpoint/2010/main" val="375598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16D8C780-1EBB-4EC1-A980-47D279D566E9}" type="datetimeFigureOut">
              <a:rPr lang="en-IE" smtClean="0"/>
              <a:t>19/03/2019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FD56949-F3CF-4BFB-A6C8-4E225D6C46C9}" type="slidenum">
              <a:rPr lang="en-IE" smtClean="0"/>
              <a:t>‹#›</a:t>
            </a:fld>
            <a:endParaRPr lang="en-IE"/>
          </a:p>
        </p:txBody>
      </p:sp>
    </p:spTree>
    <p:extLst>
      <p:ext uri="{BB962C8B-B14F-4D97-AF65-F5344CB8AC3E}">
        <p14:creationId xmlns:p14="http://schemas.microsoft.com/office/powerpoint/2010/main" val="1893420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16D8C780-1EBB-4EC1-A980-47D279D566E9}" type="datetimeFigureOut">
              <a:rPr lang="en-IE" smtClean="0"/>
              <a:t>19/03/2019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FD56949-F3CF-4BFB-A6C8-4E225D6C46C9}" type="slidenum">
              <a:rPr lang="en-IE" smtClean="0"/>
              <a:t>‹#›</a:t>
            </a:fld>
            <a:endParaRPr lang="en-IE"/>
          </a:p>
        </p:txBody>
      </p:sp>
    </p:spTree>
    <p:extLst>
      <p:ext uri="{BB962C8B-B14F-4D97-AF65-F5344CB8AC3E}">
        <p14:creationId xmlns:p14="http://schemas.microsoft.com/office/powerpoint/2010/main" val="3453412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D8C780-1EBB-4EC1-A980-47D279D566E9}" type="datetimeFigureOut">
              <a:rPr lang="en-IE" smtClean="0"/>
              <a:t>19/03/2019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FD56949-F3CF-4BFB-A6C8-4E225D6C46C9}" type="slidenum">
              <a:rPr lang="en-IE" smtClean="0"/>
              <a:t>‹#›</a:t>
            </a:fld>
            <a:endParaRPr lang="en-IE"/>
          </a:p>
        </p:txBody>
      </p:sp>
    </p:spTree>
    <p:extLst>
      <p:ext uri="{BB962C8B-B14F-4D97-AF65-F5344CB8AC3E}">
        <p14:creationId xmlns:p14="http://schemas.microsoft.com/office/powerpoint/2010/main" val="1833731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16D8C780-1EBB-4EC1-A980-47D279D566E9}" type="datetimeFigureOut">
              <a:rPr lang="en-IE" smtClean="0"/>
              <a:t>19/03/2019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BFD56949-F3CF-4BFB-A6C8-4E225D6C46C9}" type="slidenum">
              <a:rPr lang="en-IE" smtClean="0"/>
              <a:t>‹#›</a:t>
            </a:fld>
            <a:endParaRPr lang="en-IE"/>
          </a:p>
        </p:txBody>
      </p:sp>
    </p:spTree>
    <p:extLst>
      <p:ext uri="{BB962C8B-B14F-4D97-AF65-F5344CB8AC3E}">
        <p14:creationId xmlns:p14="http://schemas.microsoft.com/office/powerpoint/2010/main" val="1118851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16D8C780-1EBB-4EC1-A980-47D279D566E9}" type="datetimeFigureOut">
              <a:rPr lang="en-IE" smtClean="0"/>
              <a:t>19/03/2019</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BFD56949-F3CF-4BFB-A6C8-4E225D6C46C9}" type="slidenum">
              <a:rPr lang="en-IE" smtClean="0"/>
              <a:t>‹#›</a:t>
            </a:fld>
            <a:endParaRPr lang="en-IE"/>
          </a:p>
        </p:txBody>
      </p:sp>
    </p:spTree>
    <p:extLst>
      <p:ext uri="{BB962C8B-B14F-4D97-AF65-F5344CB8AC3E}">
        <p14:creationId xmlns:p14="http://schemas.microsoft.com/office/powerpoint/2010/main" val="450639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16D8C780-1EBB-4EC1-A980-47D279D566E9}" type="datetimeFigureOut">
              <a:rPr lang="en-IE" smtClean="0"/>
              <a:t>19/03/2019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BFD56949-F3CF-4BFB-A6C8-4E225D6C46C9}" type="slidenum">
              <a:rPr lang="en-IE" smtClean="0"/>
              <a:t>‹#›</a:t>
            </a:fld>
            <a:endParaRPr lang="en-IE"/>
          </a:p>
        </p:txBody>
      </p:sp>
    </p:spTree>
    <p:extLst>
      <p:ext uri="{BB962C8B-B14F-4D97-AF65-F5344CB8AC3E}">
        <p14:creationId xmlns:p14="http://schemas.microsoft.com/office/powerpoint/2010/main" val="2643334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D8C780-1EBB-4EC1-A980-47D279D566E9}" type="datetimeFigureOut">
              <a:rPr lang="en-IE" smtClean="0"/>
              <a:t>19/03/2019</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BFD56949-F3CF-4BFB-A6C8-4E225D6C46C9}" type="slidenum">
              <a:rPr lang="en-IE" smtClean="0"/>
              <a:t>‹#›</a:t>
            </a:fld>
            <a:endParaRPr lang="en-IE"/>
          </a:p>
        </p:txBody>
      </p:sp>
    </p:spTree>
    <p:extLst>
      <p:ext uri="{BB962C8B-B14F-4D97-AF65-F5344CB8AC3E}">
        <p14:creationId xmlns:p14="http://schemas.microsoft.com/office/powerpoint/2010/main" val="3009200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6D8C780-1EBB-4EC1-A980-47D279D566E9}" type="datetimeFigureOut">
              <a:rPr lang="en-IE" smtClean="0"/>
              <a:t>19/03/2019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BFD56949-F3CF-4BFB-A6C8-4E225D6C46C9}" type="slidenum">
              <a:rPr lang="en-IE" smtClean="0"/>
              <a:t>‹#›</a:t>
            </a:fld>
            <a:endParaRPr lang="en-IE"/>
          </a:p>
        </p:txBody>
      </p:sp>
    </p:spTree>
    <p:extLst>
      <p:ext uri="{BB962C8B-B14F-4D97-AF65-F5344CB8AC3E}">
        <p14:creationId xmlns:p14="http://schemas.microsoft.com/office/powerpoint/2010/main" val="356698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6D8C780-1EBB-4EC1-A980-47D279D566E9}" type="datetimeFigureOut">
              <a:rPr lang="en-IE" smtClean="0"/>
              <a:t>19/03/2019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BFD56949-F3CF-4BFB-A6C8-4E225D6C46C9}" type="slidenum">
              <a:rPr lang="en-IE" smtClean="0"/>
              <a:t>‹#›</a:t>
            </a:fld>
            <a:endParaRPr lang="en-IE"/>
          </a:p>
        </p:txBody>
      </p:sp>
    </p:spTree>
    <p:extLst>
      <p:ext uri="{BB962C8B-B14F-4D97-AF65-F5344CB8AC3E}">
        <p14:creationId xmlns:p14="http://schemas.microsoft.com/office/powerpoint/2010/main" val="1224733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91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D8C780-1EBB-4EC1-A980-47D279D566E9}" type="datetimeFigureOut">
              <a:rPr lang="en-IE" smtClean="0"/>
              <a:t>19/03/2019</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D56949-F3CF-4BFB-A6C8-4E225D6C46C9}" type="slidenum">
              <a:rPr lang="en-IE" smtClean="0"/>
              <a:t>‹#›</a:t>
            </a:fld>
            <a:endParaRPr lang="en-IE"/>
          </a:p>
        </p:txBody>
      </p:sp>
    </p:spTree>
    <p:extLst>
      <p:ext uri="{BB962C8B-B14F-4D97-AF65-F5344CB8AC3E}">
        <p14:creationId xmlns:p14="http://schemas.microsoft.com/office/powerpoint/2010/main" val="2984740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a:solidFill>
                  <a:schemeClr val="bg1"/>
                </a:solidFill>
              </a:rPr>
              <a:t>Lucina </a:t>
            </a:r>
            <a:r>
              <a:rPr lang="en-IE" dirty="0" err="1">
                <a:solidFill>
                  <a:schemeClr val="bg1"/>
                </a:solidFill>
              </a:rPr>
              <a:t>Schynning</a:t>
            </a:r>
            <a:r>
              <a:rPr lang="en-IE" dirty="0">
                <a:solidFill>
                  <a:schemeClr val="bg1"/>
                </a:solidFill>
              </a:rPr>
              <a:t> in Silence of the </a:t>
            </a:r>
            <a:r>
              <a:rPr lang="en-IE" dirty="0" err="1">
                <a:solidFill>
                  <a:schemeClr val="bg1"/>
                </a:solidFill>
              </a:rPr>
              <a:t>Nicht</a:t>
            </a:r>
            <a:endParaRPr lang="en-IE" dirty="0">
              <a:solidFill>
                <a:schemeClr val="bg1"/>
              </a:solidFill>
            </a:endParaRPr>
          </a:p>
        </p:txBody>
      </p:sp>
      <p:sp>
        <p:nvSpPr>
          <p:cNvPr id="3" name="Subtitle 2"/>
          <p:cNvSpPr>
            <a:spLocks noGrp="1"/>
          </p:cNvSpPr>
          <p:nvPr>
            <p:ph type="subTitle" idx="1"/>
          </p:nvPr>
        </p:nvSpPr>
        <p:spPr/>
        <p:txBody>
          <a:bodyPr/>
          <a:lstStyle/>
          <a:p>
            <a:r>
              <a:rPr lang="en-IE" dirty="0" err="1">
                <a:solidFill>
                  <a:schemeClr val="bg1"/>
                </a:solidFill>
              </a:rPr>
              <a:t>Eiléan</a:t>
            </a:r>
            <a:r>
              <a:rPr lang="en-IE" dirty="0">
                <a:solidFill>
                  <a:schemeClr val="bg1"/>
                </a:solidFill>
              </a:rPr>
              <a:t> </a:t>
            </a:r>
            <a:r>
              <a:rPr lang="en-IE" dirty="0" err="1">
                <a:solidFill>
                  <a:schemeClr val="bg1"/>
                </a:solidFill>
              </a:rPr>
              <a:t>Ní</a:t>
            </a:r>
            <a:r>
              <a:rPr lang="en-IE" dirty="0">
                <a:solidFill>
                  <a:schemeClr val="bg1"/>
                </a:solidFill>
              </a:rPr>
              <a:t> </a:t>
            </a:r>
            <a:r>
              <a:rPr lang="en-IE" dirty="0" err="1">
                <a:solidFill>
                  <a:schemeClr val="bg1"/>
                </a:solidFill>
              </a:rPr>
              <a:t>Chuilleanáin</a:t>
            </a:r>
            <a:endParaRPr lang="en-IE" dirty="0">
              <a:solidFill>
                <a:schemeClr val="bg1"/>
              </a:solidFill>
            </a:endParaRPr>
          </a:p>
        </p:txBody>
      </p:sp>
    </p:spTree>
    <p:extLst>
      <p:ext uri="{BB962C8B-B14F-4D97-AF65-F5344CB8AC3E}">
        <p14:creationId xmlns:p14="http://schemas.microsoft.com/office/powerpoint/2010/main" val="1179704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D062F-EAE4-408A-9B20-9CDCAC3C723A}"/>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8C31E40D-A4C2-4FA3-90BE-94F4E6068598}"/>
              </a:ext>
            </a:extLst>
          </p:cNvPr>
          <p:cNvSpPr>
            <a:spLocks noGrp="1"/>
          </p:cNvSpPr>
          <p:nvPr>
            <p:ph idx="1"/>
          </p:nvPr>
        </p:nvSpPr>
        <p:spPr/>
        <p:txBody>
          <a:bodyPr>
            <a:normAutofit/>
          </a:bodyPr>
          <a:lstStyle/>
          <a:p>
            <a:r>
              <a:rPr lang="en-IE" sz="3600" dirty="0">
                <a:solidFill>
                  <a:schemeClr val="bg1"/>
                </a:solidFill>
              </a:rPr>
              <a:t>It is not certain if the speaker is reading about the atrocities of the past from history books and recalling such events or if the plagues are symbolic of present suffering; certainly death is evoked in the “pale faces with clay” and the reference to the “disease of the moon gone astray”. </a:t>
            </a:r>
          </a:p>
          <a:p>
            <a:r>
              <a:rPr lang="en-IE" sz="3600" dirty="0">
                <a:solidFill>
                  <a:schemeClr val="bg1"/>
                </a:solidFill>
              </a:rPr>
              <a:t>There is no relief as the mood of despair and desolation is maintained to the end of the stanza.</a:t>
            </a:r>
          </a:p>
        </p:txBody>
      </p:sp>
    </p:spTree>
    <p:extLst>
      <p:ext uri="{BB962C8B-B14F-4D97-AF65-F5344CB8AC3E}">
        <p14:creationId xmlns:p14="http://schemas.microsoft.com/office/powerpoint/2010/main" val="1056218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9FAA6-4355-4EDA-B129-831164B47382}"/>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8C996A6C-5BAF-45C8-A410-5410975B8449}"/>
              </a:ext>
            </a:extLst>
          </p:cNvPr>
          <p:cNvSpPr>
            <a:spLocks noGrp="1"/>
          </p:cNvSpPr>
          <p:nvPr>
            <p:ph idx="1"/>
          </p:nvPr>
        </p:nvSpPr>
        <p:spPr>
          <a:xfrm>
            <a:off x="838200" y="1448435"/>
            <a:ext cx="10515600" cy="4351338"/>
          </a:xfrm>
        </p:spPr>
        <p:txBody>
          <a:bodyPr>
            <a:normAutofit/>
          </a:bodyPr>
          <a:lstStyle/>
          <a:p>
            <a:r>
              <a:rPr lang="en-IE" sz="3200" dirty="0">
                <a:solidFill>
                  <a:schemeClr val="bg1"/>
                </a:solidFill>
              </a:rPr>
              <a:t>In a sudden shift of tone, the fourth stanza opens in direct contrast to the preceding stanza.</a:t>
            </a:r>
          </a:p>
          <a:p>
            <a:r>
              <a:rPr lang="en-IE" sz="3200" dirty="0">
                <a:solidFill>
                  <a:schemeClr val="bg1"/>
                </a:solidFill>
              </a:rPr>
              <a:t>Gone are the plagues of mice and beetles and the faces of the dead. In their place are the wonders of nature. The speaker is able to relax and contemplate the quote “sky growing through the hole in the roof”.</a:t>
            </a:r>
          </a:p>
          <a:p>
            <a:r>
              <a:rPr lang="en-IE" sz="3200" dirty="0">
                <a:solidFill>
                  <a:schemeClr val="bg1"/>
                </a:solidFill>
              </a:rPr>
              <a:t>In a wonderful image, personal amazement is compared to that of “mosaic beasts on the chapel floor” who had been deprived of communication with the natural world.</a:t>
            </a:r>
          </a:p>
        </p:txBody>
      </p:sp>
    </p:spTree>
    <p:extLst>
      <p:ext uri="{BB962C8B-B14F-4D97-AF65-F5344CB8AC3E}">
        <p14:creationId xmlns:p14="http://schemas.microsoft.com/office/powerpoint/2010/main" val="3392572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6593F-52F0-40E2-8661-1719C91AD300}"/>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53A11628-E029-4E00-BF0E-D9C218F0D76D}"/>
              </a:ext>
            </a:extLst>
          </p:cNvPr>
          <p:cNvSpPr>
            <a:spLocks noGrp="1"/>
          </p:cNvSpPr>
          <p:nvPr>
            <p:ph idx="1"/>
          </p:nvPr>
        </p:nvSpPr>
        <p:spPr>
          <a:xfrm>
            <a:off x="838200" y="625475"/>
            <a:ext cx="10515600" cy="4351338"/>
          </a:xfrm>
        </p:spPr>
        <p:txBody>
          <a:bodyPr>
            <a:noAutofit/>
          </a:bodyPr>
          <a:lstStyle/>
          <a:p>
            <a:r>
              <a:rPr lang="en-IE" sz="3200" dirty="0">
                <a:solidFill>
                  <a:schemeClr val="bg1"/>
                </a:solidFill>
              </a:rPr>
              <a:t>When the roof fell in, after the Cromwellian invasion, they could then observe the sky with awe and wonder.</a:t>
            </a:r>
          </a:p>
          <a:p>
            <a:r>
              <a:rPr lang="en-IE" sz="3200" dirty="0">
                <a:solidFill>
                  <a:schemeClr val="bg1"/>
                </a:solidFill>
              </a:rPr>
              <a:t>It is interesting to note that the word “desert” is now used instead of the </a:t>
            </a:r>
            <a:r>
              <a:rPr lang="en-IE" sz="3200" dirty="0" err="1">
                <a:solidFill>
                  <a:schemeClr val="bg1"/>
                </a:solidFill>
              </a:rPr>
              <a:t>bogland</a:t>
            </a:r>
            <a:r>
              <a:rPr lang="en-IE" sz="3200" dirty="0">
                <a:solidFill>
                  <a:schemeClr val="bg1"/>
                </a:solidFill>
              </a:rPr>
              <a:t> setting of the second stanza.</a:t>
            </a:r>
          </a:p>
          <a:p>
            <a:r>
              <a:rPr lang="en-IE" sz="3200" dirty="0">
                <a:solidFill>
                  <a:schemeClr val="bg1"/>
                </a:solidFill>
              </a:rPr>
              <a:t>The word “desert” suggests that which is barren and lifeless and also has connotations of a wilderness, deserted by human beings.</a:t>
            </a:r>
          </a:p>
          <a:p>
            <a:r>
              <a:rPr lang="en-IE" sz="3200" dirty="0">
                <a:solidFill>
                  <a:schemeClr val="bg1"/>
                </a:solidFill>
              </a:rPr>
              <a:t>There is undoubtedly a sense of alienation and loneliness in the poem which has been dramatically presented in each of the stanzas.</a:t>
            </a:r>
          </a:p>
          <a:p>
            <a:r>
              <a:rPr lang="en-IE" sz="3200" dirty="0">
                <a:solidFill>
                  <a:schemeClr val="bg1"/>
                </a:solidFill>
              </a:rPr>
              <a:t>However, this stanza prepares the reader for the poem’s generally positive conclusion.</a:t>
            </a:r>
          </a:p>
          <a:p>
            <a:endParaRPr lang="en-IE" sz="3200" dirty="0">
              <a:solidFill>
                <a:schemeClr val="bg1"/>
              </a:solidFill>
            </a:endParaRPr>
          </a:p>
        </p:txBody>
      </p:sp>
    </p:spTree>
    <p:extLst>
      <p:ext uri="{BB962C8B-B14F-4D97-AF65-F5344CB8AC3E}">
        <p14:creationId xmlns:p14="http://schemas.microsoft.com/office/powerpoint/2010/main" val="3584616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11E93-A24C-446B-8B20-8245650C5E49}"/>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DE4B11F0-3915-4AFC-9076-020D6604D8D2}"/>
              </a:ext>
            </a:extLst>
          </p:cNvPr>
          <p:cNvSpPr>
            <a:spLocks noGrp="1"/>
          </p:cNvSpPr>
          <p:nvPr>
            <p:ph idx="1"/>
          </p:nvPr>
        </p:nvSpPr>
        <p:spPr>
          <a:xfrm>
            <a:off x="666750" y="365125"/>
            <a:ext cx="10515600" cy="4351338"/>
          </a:xfrm>
        </p:spPr>
        <p:txBody>
          <a:bodyPr>
            <a:noAutofit/>
          </a:bodyPr>
          <a:lstStyle/>
          <a:p>
            <a:r>
              <a:rPr lang="en-IE" sz="3200" dirty="0">
                <a:solidFill>
                  <a:schemeClr val="bg1"/>
                </a:solidFill>
              </a:rPr>
              <a:t>The final stanza is a celebration of the natural world. The rain, wind and cold water of the opening stanzas is now replaced with reference to the grasshopper, lark and bee all of which suggest the warmth of summer days.</a:t>
            </a:r>
          </a:p>
          <a:p>
            <a:r>
              <a:rPr lang="en-IE" sz="3200" dirty="0">
                <a:solidFill>
                  <a:schemeClr val="bg1"/>
                </a:solidFill>
              </a:rPr>
              <a:t>The lark is a bird traditionally associated with hope because it rises at dawn and soars high into the sky.</a:t>
            </a:r>
          </a:p>
          <a:p>
            <a:r>
              <a:rPr lang="en-IE" sz="3200" dirty="0">
                <a:solidFill>
                  <a:schemeClr val="bg1"/>
                </a:solidFill>
              </a:rPr>
              <a:t>Bees are associated with summer as they gather honey from flowers. All of nature seems to embrace the speaker – “sheep dogs embraced me” – as he/ she looks far down the road, “between hedges of high thorn” and observes a hare “absorbed, sitting still / in the middle of the track”.</a:t>
            </a:r>
          </a:p>
        </p:txBody>
      </p:sp>
    </p:spTree>
    <p:extLst>
      <p:ext uri="{BB962C8B-B14F-4D97-AF65-F5344CB8AC3E}">
        <p14:creationId xmlns:p14="http://schemas.microsoft.com/office/powerpoint/2010/main" val="1280873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61AB0-89AD-43F9-978D-AE2E2A393149}"/>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71884D2C-5368-49B1-AE96-36BC5B723D9C}"/>
              </a:ext>
            </a:extLst>
          </p:cNvPr>
          <p:cNvSpPr>
            <a:spLocks noGrp="1"/>
          </p:cNvSpPr>
          <p:nvPr>
            <p:ph idx="1"/>
          </p:nvPr>
        </p:nvSpPr>
        <p:spPr>
          <a:xfrm>
            <a:off x="746760" y="1027906"/>
            <a:ext cx="10515600" cy="4351338"/>
          </a:xfrm>
        </p:spPr>
        <p:txBody>
          <a:bodyPr>
            <a:noAutofit/>
          </a:bodyPr>
          <a:lstStyle/>
          <a:p>
            <a:r>
              <a:rPr lang="en-IE" sz="3600" dirty="0">
                <a:solidFill>
                  <a:schemeClr val="bg1"/>
                </a:solidFill>
              </a:rPr>
              <a:t>Although there is a sense of calm and relaxation in the entire scene, there is also a suggestion of vulnerability.</a:t>
            </a:r>
          </a:p>
          <a:p>
            <a:r>
              <a:rPr lang="en-IE" sz="3600" dirty="0" err="1">
                <a:solidFill>
                  <a:schemeClr val="bg1"/>
                </a:solidFill>
              </a:rPr>
              <a:t>Ní</a:t>
            </a:r>
            <a:r>
              <a:rPr lang="en-IE" sz="3600" dirty="0">
                <a:solidFill>
                  <a:schemeClr val="bg1"/>
                </a:solidFill>
              </a:rPr>
              <a:t> </a:t>
            </a:r>
            <a:r>
              <a:rPr lang="en-IE" sz="3600" dirty="0" err="1">
                <a:solidFill>
                  <a:schemeClr val="bg1"/>
                </a:solidFill>
              </a:rPr>
              <a:t>Chuilleanáin</a:t>
            </a:r>
            <a:r>
              <a:rPr lang="en-IE" sz="3600" dirty="0">
                <a:solidFill>
                  <a:schemeClr val="bg1"/>
                </a:solidFill>
              </a:rPr>
              <a:t> used this image of the hare in the poem </a:t>
            </a:r>
            <a:r>
              <a:rPr lang="en-IE" sz="3600" i="1" dirty="0">
                <a:solidFill>
                  <a:schemeClr val="bg1"/>
                </a:solidFill>
              </a:rPr>
              <a:t>On Lacking the Killer Instinct, </a:t>
            </a:r>
            <a:r>
              <a:rPr lang="en-IE" sz="3600" dirty="0">
                <a:solidFill>
                  <a:schemeClr val="bg1"/>
                </a:solidFill>
              </a:rPr>
              <a:t>which deals with the death of her father.</a:t>
            </a:r>
          </a:p>
          <a:p>
            <a:r>
              <a:rPr lang="en-IE" sz="3600" dirty="0">
                <a:solidFill>
                  <a:schemeClr val="bg1"/>
                </a:solidFill>
              </a:rPr>
              <a:t>The final image in the poem emphasises however a new-found confidence and belief in the future which is captured in the sound of the “chirp of the stream running”.</a:t>
            </a:r>
          </a:p>
        </p:txBody>
      </p:sp>
    </p:spTree>
    <p:extLst>
      <p:ext uri="{BB962C8B-B14F-4D97-AF65-F5344CB8AC3E}">
        <p14:creationId xmlns:p14="http://schemas.microsoft.com/office/powerpoint/2010/main" val="4204600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F308C-5B59-487B-B419-825A544FA75D}"/>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6F0E0B73-C7AA-49E0-8CDC-2ADC179B61A7}"/>
              </a:ext>
            </a:extLst>
          </p:cNvPr>
          <p:cNvSpPr>
            <a:spLocks noGrp="1"/>
          </p:cNvSpPr>
          <p:nvPr>
            <p:ph idx="1"/>
          </p:nvPr>
        </p:nvSpPr>
        <p:spPr/>
        <p:txBody>
          <a:bodyPr>
            <a:noAutofit/>
          </a:bodyPr>
          <a:lstStyle/>
          <a:p>
            <a:r>
              <a:rPr lang="en-IE" sz="4000" dirty="0">
                <a:solidFill>
                  <a:schemeClr val="bg1"/>
                </a:solidFill>
              </a:rPr>
              <a:t>Perhaps the poet is saying that all sorrows and losses pass with time; that we must face the future with hope and confidence.</a:t>
            </a:r>
          </a:p>
          <a:p>
            <a:r>
              <a:rPr lang="en-IE" sz="4000" dirty="0">
                <a:solidFill>
                  <a:schemeClr val="bg1"/>
                </a:solidFill>
              </a:rPr>
              <a:t>The running stream might symbolise the energy and life force which gives resilience to the human spirit and the capacity to move forward and leave what is past in the past where it belongs.</a:t>
            </a:r>
          </a:p>
        </p:txBody>
      </p:sp>
    </p:spTree>
    <p:extLst>
      <p:ext uri="{BB962C8B-B14F-4D97-AF65-F5344CB8AC3E}">
        <p14:creationId xmlns:p14="http://schemas.microsoft.com/office/powerpoint/2010/main" val="2276461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a:xfrm>
            <a:off x="697230" y="365125"/>
            <a:ext cx="10656570" cy="5811838"/>
          </a:xfrm>
        </p:spPr>
        <p:txBody>
          <a:bodyPr>
            <a:normAutofit/>
          </a:bodyPr>
          <a:lstStyle/>
          <a:p>
            <a:r>
              <a:rPr lang="en-IE" sz="3600" dirty="0">
                <a:solidFill>
                  <a:schemeClr val="bg1"/>
                </a:solidFill>
              </a:rPr>
              <a:t>The unusual title of this poem is taken from a Middle Scots poem by a Scottish poet William Dunbar.</a:t>
            </a:r>
          </a:p>
          <a:p>
            <a:r>
              <a:rPr lang="en-IE" sz="3600" dirty="0">
                <a:solidFill>
                  <a:schemeClr val="bg1"/>
                </a:solidFill>
              </a:rPr>
              <a:t>‘Lucina’ is another name for the goddess of the moon (also called Diana)</a:t>
            </a:r>
          </a:p>
          <a:p>
            <a:r>
              <a:rPr lang="en-IE" sz="3600" dirty="0">
                <a:solidFill>
                  <a:schemeClr val="bg1"/>
                </a:solidFill>
              </a:rPr>
              <a:t>The theme of the poem deals mainly with a reflection on the desolation which followed the Cromwellian invasion of Ireland in 1649 but also provides an insight into the resilience of the human spirit.</a:t>
            </a:r>
          </a:p>
        </p:txBody>
      </p:sp>
    </p:spTree>
    <p:extLst>
      <p:ext uri="{BB962C8B-B14F-4D97-AF65-F5344CB8AC3E}">
        <p14:creationId xmlns:p14="http://schemas.microsoft.com/office/powerpoint/2010/main" val="257594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a:xfrm>
            <a:off x="838200" y="682625"/>
            <a:ext cx="10515600" cy="4351338"/>
          </a:xfrm>
        </p:spPr>
        <p:txBody>
          <a:bodyPr>
            <a:noAutofit/>
          </a:bodyPr>
          <a:lstStyle/>
          <a:p>
            <a:r>
              <a:rPr lang="en-IE" sz="3600" dirty="0">
                <a:solidFill>
                  <a:schemeClr val="bg1"/>
                </a:solidFill>
              </a:rPr>
              <a:t>Stanza one opens with a direct translation of the first two stanzas of Dunbar’s poem. </a:t>
            </a:r>
          </a:p>
          <a:p>
            <a:r>
              <a:rPr lang="en-IE" sz="3600" dirty="0">
                <a:solidFill>
                  <a:schemeClr val="bg1"/>
                </a:solidFill>
              </a:rPr>
              <a:t>An atmosphere of silence and stillness is created as we imagine the moon “</a:t>
            </a:r>
            <a:r>
              <a:rPr lang="en-IE" sz="3600" dirty="0" err="1">
                <a:solidFill>
                  <a:schemeClr val="bg1"/>
                </a:solidFill>
              </a:rPr>
              <a:t>schynning</a:t>
            </a:r>
            <a:r>
              <a:rPr lang="en-IE" sz="3600" dirty="0">
                <a:solidFill>
                  <a:schemeClr val="bg1"/>
                </a:solidFill>
              </a:rPr>
              <a:t>” (shining) in the “silence of the </a:t>
            </a:r>
            <a:r>
              <a:rPr lang="en-IE" sz="3600" dirty="0" err="1">
                <a:solidFill>
                  <a:schemeClr val="bg1"/>
                </a:solidFill>
              </a:rPr>
              <a:t>nicht</a:t>
            </a:r>
            <a:r>
              <a:rPr lang="en-IE" sz="3600" dirty="0">
                <a:solidFill>
                  <a:schemeClr val="bg1"/>
                </a:solidFill>
              </a:rPr>
              <a:t>” (night).</a:t>
            </a:r>
          </a:p>
          <a:p>
            <a:r>
              <a:rPr lang="en-IE" sz="3600" dirty="0">
                <a:solidFill>
                  <a:schemeClr val="bg1"/>
                </a:solidFill>
              </a:rPr>
              <a:t>The night is clear as the sky is “all full of stars”. </a:t>
            </a:r>
          </a:p>
          <a:p>
            <a:r>
              <a:rPr lang="en-IE" sz="3600" dirty="0">
                <a:solidFill>
                  <a:schemeClr val="bg1"/>
                </a:solidFill>
              </a:rPr>
              <a:t>Description then gives way to a dramatic monologue as an unidentified speaker relates how he/ she was in the </a:t>
            </a:r>
            <a:r>
              <a:rPr lang="en-IE" sz="3600" dirty="0" smtClean="0">
                <a:solidFill>
                  <a:schemeClr val="bg1"/>
                </a:solidFill>
              </a:rPr>
              <a:t>ruin</a:t>
            </a:r>
            <a:r>
              <a:rPr lang="en-IE" sz="3600" dirty="0">
                <a:solidFill>
                  <a:schemeClr val="bg1"/>
                </a:solidFill>
              </a:rPr>
              <a:t>” of an ancient building, reading a book by the light of a “sour candle.”</a:t>
            </a:r>
          </a:p>
        </p:txBody>
      </p:sp>
    </p:spTree>
    <p:extLst>
      <p:ext uri="{BB962C8B-B14F-4D97-AF65-F5344CB8AC3E}">
        <p14:creationId xmlns:p14="http://schemas.microsoft.com/office/powerpoint/2010/main" val="1056582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a:xfrm>
            <a:off x="838200" y="1027906"/>
            <a:ext cx="10515600" cy="4351338"/>
          </a:xfrm>
        </p:spPr>
        <p:txBody>
          <a:bodyPr>
            <a:noAutofit/>
          </a:bodyPr>
          <a:lstStyle/>
          <a:p>
            <a:r>
              <a:rPr lang="en-IE" sz="3200" dirty="0">
                <a:solidFill>
                  <a:schemeClr val="bg1"/>
                </a:solidFill>
              </a:rPr>
              <a:t>The use of the word “sour” suggests bitterness, which is extended further by reference to the fact that the speaker has no food or drink, no protection against the elements and none of the entertainment which would usually accompany life in a fine castle or hall: “without roast meat or music / Strong drink or a shield from the air”.</a:t>
            </a:r>
          </a:p>
          <a:p>
            <a:r>
              <a:rPr lang="en-IE" sz="3200" dirty="0">
                <a:solidFill>
                  <a:schemeClr val="bg1"/>
                </a:solidFill>
              </a:rPr>
              <a:t>The desolation reaches a high point of intensity in the description of the window as being “crazed”.</a:t>
            </a:r>
          </a:p>
          <a:p>
            <a:r>
              <a:rPr lang="en-IE" sz="3200" dirty="0">
                <a:solidFill>
                  <a:schemeClr val="bg1"/>
                </a:solidFill>
              </a:rPr>
              <a:t>This could mean broken or cracked, but also has connotations of being mad or insane.</a:t>
            </a:r>
          </a:p>
        </p:txBody>
      </p:sp>
    </p:spTree>
    <p:extLst>
      <p:ext uri="{BB962C8B-B14F-4D97-AF65-F5344CB8AC3E}">
        <p14:creationId xmlns:p14="http://schemas.microsoft.com/office/powerpoint/2010/main" val="3023007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a:xfrm>
            <a:off x="746760" y="739775"/>
            <a:ext cx="10515600" cy="4351338"/>
          </a:xfrm>
        </p:spPr>
        <p:txBody>
          <a:bodyPr>
            <a:noAutofit/>
          </a:bodyPr>
          <a:lstStyle/>
          <a:p>
            <a:r>
              <a:rPr lang="en-IE" sz="3200" dirty="0" err="1">
                <a:solidFill>
                  <a:schemeClr val="bg1"/>
                </a:solidFill>
              </a:rPr>
              <a:t>Ní</a:t>
            </a:r>
            <a:r>
              <a:rPr lang="en-IE" sz="3200" dirty="0">
                <a:solidFill>
                  <a:schemeClr val="bg1"/>
                </a:solidFill>
              </a:rPr>
              <a:t> </a:t>
            </a:r>
            <a:r>
              <a:rPr lang="en-IE" sz="3200" dirty="0" err="1">
                <a:solidFill>
                  <a:schemeClr val="bg1"/>
                </a:solidFill>
              </a:rPr>
              <a:t>Chuilleanáin</a:t>
            </a:r>
            <a:r>
              <a:rPr lang="en-IE" sz="3200" dirty="0">
                <a:solidFill>
                  <a:schemeClr val="bg1"/>
                </a:solidFill>
              </a:rPr>
              <a:t> may be depicting symbolically the suffering and desolation which followed the Cromwellian invasion of Ireland in 1649.</a:t>
            </a:r>
          </a:p>
          <a:p>
            <a:r>
              <a:rPr lang="en-IE" sz="3200" dirty="0">
                <a:solidFill>
                  <a:schemeClr val="bg1"/>
                </a:solidFill>
              </a:rPr>
              <a:t>It is interesting to note that the speaker is not identified. </a:t>
            </a:r>
          </a:p>
          <a:p>
            <a:r>
              <a:rPr lang="en-IE" sz="3200" dirty="0">
                <a:solidFill>
                  <a:schemeClr val="bg1"/>
                </a:solidFill>
              </a:rPr>
              <a:t>It could be somebody living in the 17</a:t>
            </a:r>
            <a:r>
              <a:rPr lang="en-IE" sz="3200" baseline="30000" dirty="0">
                <a:solidFill>
                  <a:schemeClr val="bg1"/>
                </a:solidFill>
              </a:rPr>
              <a:t>th</a:t>
            </a:r>
            <a:r>
              <a:rPr lang="en-IE" sz="3200" dirty="0">
                <a:solidFill>
                  <a:schemeClr val="bg1"/>
                </a:solidFill>
              </a:rPr>
              <a:t> century, enduring the devastation and oppression of the time or, alternatively, it could be the poet herself adopting a persona in order to communicate her own feelings about such horrific historical events, or indeed as a means of exploring personal grief.</a:t>
            </a:r>
          </a:p>
          <a:p>
            <a:r>
              <a:rPr lang="en-IE" sz="3200" dirty="0">
                <a:solidFill>
                  <a:schemeClr val="bg1"/>
                </a:solidFill>
              </a:rPr>
              <a:t>In a typical manner, </a:t>
            </a:r>
            <a:r>
              <a:rPr lang="en-IE" sz="3200" dirty="0" err="1">
                <a:solidFill>
                  <a:schemeClr val="bg1"/>
                </a:solidFill>
              </a:rPr>
              <a:t>Ní</a:t>
            </a:r>
            <a:r>
              <a:rPr lang="en-IE" sz="3200" dirty="0">
                <a:solidFill>
                  <a:schemeClr val="bg1"/>
                </a:solidFill>
              </a:rPr>
              <a:t> </a:t>
            </a:r>
            <a:r>
              <a:rPr lang="en-IE" sz="3200" dirty="0" err="1">
                <a:solidFill>
                  <a:schemeClr val="bg1"/>
                </a:solidFill>
              </a:rPr>
              <a:t>Chuilleanáin’s</a:t>
            </a:r>
            <a:r>
              <a:rPr lang="en-IE" sz="3200" dirty="0">
                <a:solidFill>
                  <a:schemeClr val="bg1"/>
                </a:solidFill>
              </a:rPr>
              <a:t> poetry is obscure in meaning after a fairly simple narrative opening. </a:t>
            </a:r>
          </a:p>
        </p:txBody>
      </p:sp>
    </p:spTree>
    <p:extLst>
      <p:ext uri="{BB962C8B-B14F-4D97-AF65-F5344CB8AC3E}">
        <p14:creationId xmlns:p14="http://schemas.microsoft.com/office/powerpoint/2010/main" val="770096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sz="3600" dirty="0">
                <a:solidFill>
                  <a:schemeClr val="bg1"/>
                </a:solidFill>
              </a:rPr>
              <a:t>Despite the depressed mood, there is some relief in the fact that the clouds have cleared and the speaker felt, “Moonlight on my head, clear after three days’ rain”.</a:t>
            </a:r>
          </a:p>
          <a:p>
            <a:r>
              <a:rPr lang="en-IE" sz="3600" dirty="0">
                <a:solidFill>
                  <a:schemeClr val="bg1"/>
                </a:solidFill>
              </a:rPr>
              <a:t>The sensuous imagery employed in this stanza draws us into the scene, allowing us to experience the bleakness and harshness of the setting.</a:t>
            </a:r>
          </a:p>
          <a:p>
            <a:endParaRPr lang="en-IE" sz="3600" dirty="0">
              <a:solidFill>
                <a:schemeClr val="bg1"/>
              </a:solidFill>
            </a:endParaRPr>
          </a:p>
        </p:txBody>
      </p:sp>
    </p:spTree>
    <p:extLst>
      <p:ext uri="{BB962C8B-B14F-4D97-AF65-F5344CB8AC3E}">
        <p14:creationId xmlns:p14="http://schemas.microsoft.com/office/powerpoint/2010/main" val="358498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a:xfrm>
            <a:off x="838200" y="1027906"/>
            <a:ext cx="10515600" cy="4351338"/>
          </a:xfrm>
        </p:spPr>
        <p:txBody>
          <a:bodyPr>
            <a:noAutofit/>
          </a:bodyPr>
          <a:lstStyle/>
          <a:p>
            <a:r>
              <a:rPr lang="en-IE" sz="3600" dirty="0">
                <a:solidFill>
                  <a:schemeClr val="bg1"/>
                </a:solidFill>
              </a:rPr>
              <a:t>The second stanza continues the narrative as the speaker washed in “cold water” which had been “channelled down bogs” and dipped between “cresses” or sharp tasting plants.</a:t>
            </a:r>
          </a:p>
          <a:p>
            <a:r>
              <a:rPr lang="en-IE" sz="3600" dirty="0">
                <a:solidFill>
                  <a:schemeClr val="bg1"/>
                </a:solidFill>
              </a:rPr>
              <a:t>The fact that the water was “orange” in colour could be because it was bog water, but this could also be a reference to the Battle of the Boyne in 1690, when William of Orange defeated the army of the Catholic King James II of England.</a:t>
            </a:r>
          </a:p>
          <a:p>
            <a:endParaRPr lang="en-IE" sz="3600" dirty="0">
              <a:solidFill>
                <a:schemeClr val="bg1"/>
              </a:solidFill>
            </a:endParaRPr>
          </a:p>
        </p:txBody>
      </p:sp>
    </p:spTree>
    <p:extLst>
      <p:ext uri="{BB962C8B-B14F-4D97-AF65-F5344CB8AC3E}">
        <p14:creationId xmlns:p14="http://schemas.microsoft.com/office/powerpoint/2010/main" val="1095882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a:xfrm>
            <a:off x="838200" y="694055"/>
            <a:ext cx="10515600" cy="4351338"/>
          </a:xfrm>
        </p:spPr>
        <p:txBody>
          <a:bodyPr>
            <a:noAutofit/>
          </a:bodyPr>
          <a:lstStyle/>
          <a:p>
            <a:r>
              <a:rPr lang="en-IE" sz="3200" smtClean="0">
                <a:solidFill>
                  <a:schemeClr val="bg1"/>
                </a:solidFill>
              </a:rPr>
              <a:t>Perhaps the poet is also thinking of the conflicts between Protestants and Catholics in the more recent past, which are often resurrected during the Orange Parades in the North of Ireland every year.</a:t>
            </a:r>
          </a:p>
          <a:p>
            <a:r>
              <a:rPr lang="en-IE" sz="3200" smtClean="0">
                <a:solidFill>
                  <a:schemeClr val="bg1"/>
                </a:solidFill>
              </a:rPr>
              <a:t>There is no doubt that the speaker feels dispossessed, homeless and oppressed.</a:t>
            </a:r>
          </a:p>
          <a:p>
            <a:r>
              <a:rPr lang="en-IE" sz="3200" smtClean="0">
                <a:solidFill>
                  <a:schemeClr val="bg1"/>
                </a:solidFill>
              </a:rPr>
              <a:t>As in the first stanza, the mood changes slightly from hardship to relief as the speaker slept “safely” while bats flew through the room by night.</a:t>
            </a:r>
          </a:p>
          <a:p>
            <a:r>
              <a:rPr lang="en-IE" sz="3200" smtClean="0">
                <a:solidFill>
                  <a:schemeClr val="bg1"/>
                </a:solidFill>
              </a:rPr>
              <a:t>There is no disturbance or interruption of the surrounding calm as only sheep grazing nearby observed the speaker awakening in daylight.</a:t>
            </a:r>
            <a:endParaRPr lang="en-IE" sz="3200" dirty="0">
              <a:solidFill>
                <a:schemeClr val="bg1"/>
              </a:solidFill>
            </a:endParaRPr>
          </a:p>
        </p:txBody>
      </p:sp>
    </p:spTree>
    <p:extLst>
      <p:ext uri="{BB962C8B-B14F-4D97-AF65-F5344CB8AC3E}">
        <p14:creationId xmlns:p14="http://schemas.microsoft.com/office/powerpoint/2010/main" val="2173153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6EA64-ABA1-4D75-9515-18384FF8C5A1}"/>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D35169E6-2BFB-45E5-8C9F-35304C1CB5DC}"/>
              </a:ext>
            </a:extLst>
          </p:cNvPr>
          <p:cNvSpPr>
            <a:spLocks noGrp="1"/>
          </p:cNvSpPr>
          <p:nvPr>
            <p:ph idx="1"/>
          </p:nvPr>
        </p:nvSpPr>
        <p:spPr/>
        <p:txBody>
          <a:bodyPr>
            <a:normAutofit/>
          </a:bodyPr>
          <a:lstStyle/>
          <a:p>
            <a:r>
              <a:rPr lang="en-IE" sz="3600" dirty="0">
                <a:solidFill>
                  <a:schemeClr val="bg1"/>
                </a:solidFill>
              </a:rPr>
              <a:t>In an almost dream-like vision, the third stanza depicts scenes of horror and death.</a:t>
            </a:r>
          </a:p>
          <a:p>
            <a:r>
              <a:rPr lang="en-IE" sz="3600" dirty="0">
                <a:solidFill>
                  <a:schemeClr val="bg1"/>
                </a:solidFill>
              </a:rPr>
              <a:t>Without knowing exactly which historical events are being recalled, the reader can assume that the history itself is one of terrible suffering: “Behind me the waves of darkness lay”. Plagues of mice and beetles crawl out of the “spines of books”.</a:t>
            </a:r>
          </a:p>
          <a:p>
            <a:endParaRPr lang="en-IE" sz="3600" dirty="0">
              <a:solidFill>
                <a:schemeClr val="bg1"/>
              </a:solidFill>
            </a:endParaRPr>
          </a:p>
        </p:txBody>
      </p:sp>
    </p:spTree>
    <p:extLst>
      <p:ext uri="{BB962C8B-B14F-4D97-AF65-F5344CB8AC3E}">
        <p14:creationId xmlns:p14="http://schemas.microsoft.com/office/powerpoint/2010/main" val="3180490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1243</Words>
  <Application>Microsoft Office PowerPoint</Application>
  <PresentationFormat>Widescreen</PresentationFormat>
  <Paragraphs>44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Lucina Schynning in Silence of the Nicht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CMETB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Lucina Schynning in Silence of the Nicht</dc:title>
  <dc:creator>Ciara Deasy</dc:creator>
  <cp:lastModifiedBy>Ciara Deasy</cp:lastModifiedBy>
  <cp:revision>8</cp:revision>
  <dcterms:created xsi:type="dcterms:W3CDTF">2019-01-29T11:46:36Z</dcterms:created>
  <dcterms:modified xsi:type="dcterms:W3CDTF">2019-03-19T12:11:10Z</dcterms:modified>
</cp:coreProperties>
</file>