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3D85A9A0-1B6A-4FD8-9A4D-B345930B6FDC}"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312081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D85A9A0-1B6A-4FD8-9A4D-B345930B6FDC}"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258184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D85A9A0-1B6A-4FD8-9A4D-B345930B6FDC}"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3566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D85A9A0-1B6A-4FD8-9A4D-B345930B6FDC}"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284061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85A9A0-1B6A-4FD8-9A4D-B345930B6FDC}" type="datetimeFigureOut">
              <a:rPr lang="en-IE" smtClean="0"/>
              <a:t>07/01/2019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75041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3D85A9A0-1B6A-4FD8-9A4D-B345930B6FDC}" type="datetimeFigureOut">
              <a:rPr lang="en-IE" smtClean="0"/>
              <a:t>07/01/2019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166112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3D85A9A0-1B6A-4FD8-9A4D-B345930B6FDC}" type="datetimeFigureOut">
              <a:rPr lang="en-IE" smtClean="0"/>
              <a:t>07/01/2019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361372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3D85A9A0-1B6A-4FD8-9A4D-B345930B6FDC}" type="datetimeFigureOut">
              <a:rPr lang="en-IE" smtClean="0"/>
              <a:t>07/01/2019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8093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5A9A0-1B6A-4FD8-9A4D-B345930B6FDC}" type="datetimeFigureOut">
              <a:rPr lang="en-IE" smtClean="0"/>
              <a:t>07/01/2019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87803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85A9A0-1B6A-4FD8-9A4D-B345930B6FDC}" type="datetimeFigureOut">
              <a:rPr lang="en-IE" smtClean="0"/>
              <a:t>07/01/2019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331018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85A9A0-1B6A-4FD8-9A4D-B345930B6FDC}" type="datetimeFigureOut">
              <a:rPr lang="en-IE" smtClean="0"/>
              <a:t>07/01/2019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1E681EE-BA37-4366-A0E8-0C74FD5EF62C}" type="slidenum">
              <a:rPr lang="en-IE" smtClean="0"/>
              <a:t>‹#›</a:t>
            </a:fld>
            <a:endParaRPr lang="en-IE"/>
          </a:p>
        </p:txBody>
      </p:sp>
    </p:spTree>
    <p:extLst>
      <p:ext uri="{BB962C8B-B14F-4D97-AF65-F5344CB8AC3E}">
        <p14:creationId xmlns:p14="http://schemas.microsoft.com/office/powerpoint/2010/main" val="300918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alpha val="3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5A9A0-1B6A-4FD8-9A4D-B345930B6FDC}" type="datetimeFigureOut">
              <a:rPr lang="en-IE" smtClean="0"/>
              <a:t>07/01/2019</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681EE-BA37-4366-A0E8-0C74FD5EF62C}" type="slidenum">
              <a:rPr lang="en-IE" smtClean="0"/>
              <a:t>‹#›</a:t>
            </a:fld>
            <a:endParaRPr lang="en-IE"/>
          </a:p>
        </p:txBody>
      </p:sp>
    </p:spTree>
    <p:extLst>
      <p:ext uri="{BB962C8B-B14F-4D97-AF65-F5344CB8AC3E}">
        <p14:creationId xmlns:p14="http://schemas.microsoft.com/office/powerpoint/2010/main" val="2391390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Literary Genre</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val="1116645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112438"/>
            <a:ext cx="11805745" cy="6666733"/>
          </a:xfrm>
        </p:spPr>
        <p:txBody>
          <a:bodyPr>
            <a:normAutofit/>
          </a:bodyPr>
          <a:lstStyle/>
          <a:p>
            <a:r>
              <a:rPr lang="en-IE" dirty="0"/>
              <a:t>The importance of such flashbacks is perhaps most evident with the narrator’s mother; she is only seen through flashbacks and </a:t>
            </a:r>
            <a:r>
              <a:rPr lang="en-IE" dirty="0" smtClean="0"/>
              <a:t>without </a:t>
            </a:r>
            <a:r>
              <a:rPr lang="en-IE" dirty="0"/>
              <a:t>such </a:t>
            </a:r>
            <a:r>
              <a:rPr lang="en-IE" dirty="0" smtClean="0"/>
              <a:t>movement back  </a:t>
            </a:r>
            <a:r>
              <a:rPr lang="en-IE" dirty="0"/>
              <a:t>to the past would otherwise never be seen. </a:t>
            </a:r>
            <a:endParaRPr lang="en-IE" dirty="0" smtClean="0"/>
          </a:p>
          <a:p>
            <a:r>
              <a:rPr lang="en-IE" dirty="0" smtClean="0"/>
              <a:t>This </a:t>
            </a:r>
            <a:r>
              <a:rPr lang="en-IE" dirty="0"/>
              <a:t>allows the revelations that this woman was a </a:t>
            </a:r>
            <a:r>
              <a:rPr lang="en-IE" dirty="0" err="1"/>
              <a:t>hardcore</a:t>
            </a:r>
            <a:r>
              <a:rPr lang="en-IE" dirty="0"/>
              <a:t> feminist and protestor who was concerned primarily with women’s rights; this led to participation in demonstrative events such as the burning of born, the likes of which she eventually brought the narrator to. </a:t>
            </a:r>
            <a:endParaRPr lang="en-IE" dirty="0" smtClean="0"/>
          </a:p>
          <a:p>
            <a:r>
              <a:rPr lang="en-IE" dirty="0" smtClean="0"/>
              <a:t>Her </a:t>
            </a:r>
            <a:r>
              <a:rPr lang="en-IE" dirty="0"/>
              <a:t>mother is presented as a rational and independent women, which arguably is designed to contrast with the narrator’s lack of freedom; such is seen when the mother’s friends are shown to have concerns about her raising a child as a sole parent, to which the mother defiantly declares “I make a decent salary. I can afford </a:t>
            </a:r>
            <a:r>
              <a:rPr lang="en-IE" dirty="0" err="1"/>
              <a:t>daycare</a:t>
            </a:r>
            <a:r>
              <a:rPr lang="en-IE" dirty="0"/>
              <a:t>.”  </a:t>
            </a:r>
          </a:p>
          <a:p>
            <a:pPr marL="0" indent="0">
              <a:buNone/>
            </a:pPr>
            <a:endParaRPr lang="en-IE" dirty="0"/>
          </a:p>
        </p:txBody>
      </p:sp>
    </p:spTree>
    <p:extLst>
      <p:ext uri="{BB962C8B-B14F-4D97-AF65-F5344CB8AC3E}">
        <p14:creationId xmlns:p14="http://schemas.microsoft.com/office/powerpoint/2010/main" val="779002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Characterisation:</a:t>
            </a:r>
            <a:endParaRPr lang="en-IE" dirty="0"/>
          </a:p>
        </p:txBody>
      </p:sp>
      <p:sp>
        <p:nvSpPr>
          <p:cNvPr id="3" name="Content Placeholder 2"/>
          <p:cNvSpPr>
            <a:spLocks noGrp="1"/>
          </p:cNvSpPr>
          <p:nvPr>
            <p:ph idx="1"/>
          </p:nvPr>
        </p:nvSpPr>
        <p:spPr/>
        <p:txBody>
          <a:bodyPr/>
          <a:lstStyle/>
          <a:p>
            <a:r>
              <a:rPr lang="en-IE" dirty="0"/>
              <a:t>Ironically, for the leading character in a novel, there is relatively little known about the protagonist, at least compared to those in similar positions in other texts. </a:t>
            </a:r>
            <a:endParaRPr lang="en-IE" dirty="0" smtClean="0"/>
          </a:p>
          <a:p>
            <a:r>
              <a:rPr lang="en-IE" dirty="0" smtClean="0"/>
              <a:t>However</a:t>
            </a:r>
            <a:r>
              <a:rPr lang="en-IE" dirty="0"/>
              <a:t>, this reflects the text itself where the aim of the </a:t>
            </a:r>
            <a:r>
              <a:rPr lang="en-IE" dirty="0" smtClean="0"/>
              <a:t>‘powers </a:t>
            </a:r>
            <a:r>
              <a:rPr lang="en-IE" dirty="0"/>
              <a:t>that </a:t>
            </a:r>
            <a:r>
              <a:rPr lang="en-IE" dirty="0" smtClean="0"/>
              <a:t>be’ </a:t>
            </a:r>
            <a:r>
              <a:rPr lang="en-IE" dirty="0"/>
              <a:t>in the world of the novel is to remove the Handmaids’ sense of independence, freedom and self. </a:t>
            </a:r>
            <a:endParaRPr lang="en-IE" dirty="0"/>
          </a:p>
        </p:txBody>
      </p:sp>
    </p:spTree>
    <p:extLst>
      <p:ext uri="{BB962C8B-B14F-4D97-AF65-F5344CB8AC3E}">
        <p14:creationId xmlns:p14="http://schemas.microsoft.com/office/powerpoint/2010/main" val="920212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316" y="417238"/>
            <a:ext cx="11006959" cy="5605190"/>
          </a:xfrm>
        </p:spPr>
        <p:txBody>
          <a:bodyPr/>
          <a:lstStyle/>
          <a:p>
            <a:r>
              <a:rPr lang="en-IE" dirty="0"/>
              <a:t>The lack of individual characterization is epitomized by the protagonist’s self-declaration when describing herself that “I have brown hair. I stand five seven without shoes. I have trouble remembering what I used to look like. I have viable ovaries.” </a:t>
            </a:r>
            <a:endParaRPr lang="en-IE" dirty="0" smtClean="0"/>
          </a:p>
          <a:p>
            <a:r>
              <a:rPr lang="en-IE" dirty="0" smtClean="0"/>
              <a:t>The </a:t>
            </a:r>
            <a:r>
              <a:rPr lang="en-IE" dirty="0"/>
              <a:t>defining statement is the closing element, about her body part, as this is what has kept her from danger and death for most of the novel to date. </a:t>
            </a:r>
            <a:endParaRPr lang="en-IE" dirty="0" smtClean="0"/>
          </a:p>
          <a:p>
            <a:r>
              <a:rPr lang="en-IE" dirty="0" smtClean="0"/>
              <a:t>However</a:t>
            </a:r>
            <a:r>
              <a:rPr lang="en-IE" dirty="0"/>
              <a:t>, relatively little else is known about her, obvious from her general descriptions elsewhere in the comment which as said earlier allow the reader to determine the character as they see fit</a:t>
            </a:r>
            <a:r>
              <a:rPr lang="en-IE" dirty="0" smtClean="0"/>
              <a:t>.</a:t>
            </a:r>
          </a:p>
          <a:p>
            <a:endParaRPr lang="en-IE" dirty="0"/>
          </a:p>
        </p:txBody>
      </p:sp>
    </p:spTree>
    <p:extLst>
      <p:ext uri="{BB962C8B-B14F-4D97-AF65-F5344CB8AC3E}">
        <p14:creationId xmlns:p14="http://schemas.microsoft.com/office/powerpoint/2010/main" val="180161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69184"/>
            <a:ext cx="10515600" cy="4351338"/>
          </a:xfrm>
        </p:spPr>
        <p:txBody>
          <a:bodyPr/>
          <a:lstStyle/>
          <a:p>
            <a:r>
              <a:rPr lang="en-IE" dirty="0"/>
              <a:t>Indeed, Professor </a:t>
            </a:r>
            <a:r>
              <a:rPr lang="en-IE" dirty="0" err="1"/>
              <a:t>Pieixoto’s</a:t>
            </a:r>
            <a:r>
              <a:rPr lang="en-IE" dirty="0"/>
              <a:t> wonderings about the character in the “Historical Notes” sum up how little we know about her, and hence how successful the world around her is in removing her sense of self: “But what else do we know about her, apart from her age, some physical characteristics that could be anyone’s, and her place of residence? Not very much. She appears to have been an educated woman, insofar as a graduate of any North American college of the time may be said to have been educated… But the woods, as you say, were full of these, so that is no help.” </a:t>
            </a:r>
          </a:p>
          <a:p>
            <a:endParaRPr lang="en-IE" dirty="0"/>
          </a:p>
        </p:txBody>
      </p:sp>
    </p:spTree>
    <p:extLst>
      <p:ext uri="{BB962C8B-B14F-4D97-AF65-F5344CB8AC3E}">
        <p14:creationId xmlns:p14="http://schemas.microsoft.com/office/powerpoint/2010/main" val="1580026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Dialogue:</a:t>
            </a:r>
            <a:endParaRPr lang="en-IE" dirty="0"/>
          </a:p>
        </p:txBody>
      </p:sp>
      <p:sp>
        <p:nvSpPr>
          <p:cNvPr id="3" name="Content Placeholder 2"/>
          <p:cNvSpPr>
            <a:spLocks noGrp="1"/>
          </p:cNvSpPr>
          <p:nvPr>
            <p:ph idx="1"/>
          </p:nvPr>
        </p:nvSpPr>
        <p:spPr/>
        <p:txBody>
          <a:bodyPr/>
          <a:lstStyle/>
          <a:p>
            <a:r>
              <a:rPr lang="en-IE" dirty="0"/>
              <a:t>The lack of dialogue evident at the start of the text represents the confinement experienced by the protagonist and the other Handmaids; they are not allowed to communicate normally and authentically, a metaphorical representation for how they are not allowed a semblance of normal life due to restrictions on various rights. </a:t>
            </a:r>
          </a:p>
          <a:p>
            <a:pPr marL="0" indent="0">
              <a:buNone/>
            </a:pPr>
            <a:endParaRPr lang="en-IE" dirty="0"/>
          </a:p>
        </p:txBody>
      </p:sp>
      <p:pic>
        <p:nvPicPr>
          <p:cNvPr id="4" name="Picture 3"/>
          <p:cNvPicPr>
            <a:picLocks noChangeAspect="1"/>
          </p:cNvPicPr>
          <p:nvPr/>
        </p:nvPicPr>
        <p:blipFill>
          <a:blip r:embed="rId2"/>
          <a:stretch>
            <a:fillRect/>
          </a:stretch>
        </p:blipFill>
        <p:spPr>
          <a:xfrm>
            <a:off x="4112173" y="3927722"/>
            <a:ext cx="3854668" cy="2569779"/>
          </a:xfrm>
          <a:prstGeom prst="rect">
            <a:avLst/>
          </a:prstGeom>
        </p:spPr>
      </p:pic>
    </p:spTree>
    <p:extLst>
      <p:ext uri="{BB962C8B-B14F-4D97-AF65-F5344CB8AC3E}">
        <p14:creationId xmlns:p14="http://schemas.microsoft.com/office/powerpoint/2010/main" val="3456679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503" y="732549"/>
            <a:ext cx="10515600" cy="4351338"/>
          </a:xfrm>
        </p:spPr>
        <p:txBody>
          <a:bodyPr/>
          <a:lstStyle/>
          <a:p>
            <a:r>
              <a:rPr lang="en-IE" dirty="0"/>
              <a:t>The narrator’s description of her silent communication with the other Handmaids immediately presents a confined living experience where they cannot do as they usually would or please: “We learned to lip-read, our heads flat on the beds, turned sideways, watching each other’s mouths. In this way we exchanged names from bed to bed: Alma. Janine. Dolores. Moira. June.”</a:t>
            </a:r>
            <a:endParaRPr lang="en-IE" dirty="0"/>
          </a:p>
        </p:txBody>
      </p:sp>
    </p:spTree>
    <p:extLst>
      <p:ext uri="{BB962C8B-B14F-4D97-AF65-F5344CB8AC3E}">
        <p14:creationId xmlns:p14="http://schemas.microsoft.com/office/powerpoint/2010/main" val="313798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 </a:t>
            </a:r>
            <a:r>
              <a:rPr lang="en-IE" dirty="0"/>
              <a:t>The act of communicating silently without dialogue is a metaphorical representation of the Handmaids themselves and reveals how dialogue conveys their situation at present; much like they speak without sound, the Handmaids are living but without any true sense of life, as they have their experiences shaped for them in the world of the text and are disallowed various rights and freedoms. </a:t>
            </a:r>
          </a:p>
        </p:txBody>
      </p:sp>
    </p:spTree>
    <p:extLst>
      <p:ext uri="{BB962C8B-B14F-4D97-AF65-F5344CB8AC3E}">
        <p14:creationId xmlns:p14="http://schemas.microsoft.com/office/powerpoint/2010/main" val="1925422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Imagery and Symbolism</a:t>
            </a:r>
            <a:endParaRPr lang="en-IE" dirty="0"/>
          </a:p>
        </p:txBody>
      </p:sp>
      <p:sp>
        <p:nvSpPr>
          <p:cNvPr id="3" name="Content Placeholder 2"/>
          <p:cNvSpPr>
            <a:spLocks noGrp="1"/>
          </p:cNvSpPr>
          <p:nvPr>
            <p:ph idx="1"/>
          </p:nvPr>
        </p:nvSpPr>
        <p:spPr/>
        <p:txBody>
          <a:bodyPr/>
          <a:lstStyle/>
          <a:p>
            <a:r>
              <a:rPr lang="en-IE" dirty="0"/>
              <a:t>Throughout the text the narrator symbolically uses flowers to represent various plot elements to the reader and/ or reinforce details that have been suggested or implied previously. </a:t>
            </a:r>
            <a:endParaRPr lang="en-IE" dirty="0" smtClean="0"/>
          </a:p>
          <a:p>
            <a:r>
              <a:rPr lang="en-IE" dirty="0" smtClean="0"/>
              <a:t>One </a:t>
            </a:r>
            <a:r>
              <a:rPr lang="en-IE" dirty="0"/>
              <a:t>way in which this is achieved is the use of flowers to disguise terrifying or ugly plot elements, such as when the narrator symbolically compares the “red of the tulips” from Serena Joy’s garden to the bloody mouth of a hanged man.</a:t>
            </a:r>
            <a:endParaRPr lang="en-IE" dirty="0"/>
          </a:p>
        </p:txBody>
      </p:sp>
    </p:spTree>
    <p:extLst>
      <p:ext uri="{BB962C8B-B14F-4D97-AF65-F5344CB8AC3E}">
        <p14:creationId xmlns:p14="http://schemas.microsoft.com/office/powerpoint/2010/main" val="3160087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Elsewhere, flowers are also symbolically associated with beauty and/or fertility, which connects with how flowers are the part of the plant containing the reproductive organs. This explains why the older Wives occupy themselves with gardening, as this is a symbolic connection to fertility which is now beyond them: “Many of the Wives have such gardens, it is something for them to order and maintain and care for.” </a:t>
            </a:r>
            <a:endParaRPr lang="en-IE" dirty="0"/>
          </a:p>
        </p:txBody>
      </p:sp>
    </p:spTree>
    <p:extLst>
      <p:ext uri="{BB962C8B-B14F-4D97-AF65-F5344CB8AC3E}">
        <p14:creationId xmlns:p14="http://schemas.microsoft.com/office/powerpoint/2010/main" val="4107500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Finally, flowers allow for the symbolic presentation of Serena Joy’s desire to attack the Handmaid, as she is seen on various occasions destroying flowers; it can be argued that she wants to do similar to the Handmaid, the symbolic flower living in her house: “Was it… some kamikaze, committed on the swelling genitalia of the flowers? The fruiting body.” </a:t>
            </a:r>
          </a:p>
          <a:p>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3345" y="3823137"/>
            <a:ext cx="4826876" cy="2703051"/>
          </a:xfrm>
          <a:prstGeom prst="rect">
            <a:avLst/>
          </a:prstGeom>
        </p:spPr>
      </p:pic>
    </p:spTree>
    <p:extLst>
      <p:ext uri="{BB962C8B-B14F-4D97-AF65-F5344CB8AC3E}">
        <p14:creationId xmlns:p14="http://schemas.microsoft.com/office/powerpoint/2010/main" val="276333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214" y="301625"/>
            <a:ext cx="11374820" cy="6130706"/>
          </a:xfrm>
        </p:spPr>
        <p:txBody>
          <a:bodyPr>
            <a:normAutofit/>
          </a:bodyPr>
          <a:lstStyle/>
          <a:p>
            <a:r>
              <a:rPr lang="en-IE" dirty="0" smtClean="0"/>
              <a:t>Literary genre deals with </a:t>
            </a:r>
            <a:r>
              <a:rPr lang="en-IE" i="1" dirty="0" smtClean="0"/>
              <a:t>how</a:t>
            </a:r>
            <a:r>
              <a:rPr lang="en-IE" dirty="0" smtClean="0"/>
              <a:t> a story is told. On a basic level, the texts tell their stories differently depending on whether they are a novel, play or film. For the novel, this involves the use of descriptive prose with a narrator(s) forwarding the plot. In the play the story is told through the dialogue and stage directions. </a:t>
            </a:r>
          </a:p>
          <a:p>
            <a:r>
              <a:rPr lang="en-IE" dirty="0" smtClean="0"/>
              <a:t>While we may study drama by reading its text, it is often easy to lose sight of the fact that playwrights intend for their work to be performed on stage and not simply read in a classroom. In this light, the performance of actors and indeed the production will be as critical as the text. </a:t>
            </a:r>
          </a:p>
          <a:p>
            <a:r>
              <a:rPr lang="en-IE" dirty="0" smtClean="0"/>
              <a:t>This also applies to film-although interestingly we don’t study a film by reading its screenplay. However what distinguishes film from the other media is the ability of a director to use different camera angles and more elaborate sets/locations to tell a story.</a:t>
            </a:r>
            <a:endParaRPr lang="en-IE" dirty="0"/>
          </a:p>
        </p:txBody>
      </p:sp>
    </p:spTree>
    <p:extLst>
      <p:ext uri="{BB962C8B-B14F-4D97-AF65-F5344CB8AC3E}">
        <p14:creationId xmlns:p14="http://schemas.microsoft.com/office/powerpoint/2010/main" val="2385817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Narrative Directions:</a:t>
            </a:r>
            <a:endParaRPr lang="en-IE" dirty="0"/>
          </a:p>
        </p:txBody>
      </p:sp>
      <p:sp>
        <p:nvSpPr>
          <p:cNvPr id="3" name="Content Placeholder 2"/>
          <p:cNvSpPr>
            <a:spLocks noGrp="1"/>
          </p:cNvSpPr>
          <p:nvPr>
            <p:ph idx="1"/>
          </p:nvPr>
        </p:nvSpPr>
        <p:spPr/>
        <p:txBody>
          <a:bodyPr>
            <a:normAutofit lnSpcReduction="10000"/>
          </a:bodyPr>
          <a:lstStyle/>
          <a:p>
            <a:r>
              <a:rPr lang="en-IE" dirty="0"/>
              <a:t>The narrator is limited in the information she offers to the readers; as the novel progresses we would expect for the protagonist to offer specific and increasing information that is relevant to the plot but this is not the case; rather, there is a consistent lack of detail revealed which presents her as an atypical, if not also ineffective, narrator. </a:t>
            </a:r>
          </a:p>
          <a:p>
            <a:r>
              <a:rPr lang="en-IE" dirty="0"/>
              <a:t>The ineffective narration offered by the narrator becomes obvious as she increasingly refers to what she wishes could happen rather than providing detail about what is happening and its significance to the plot. Her language is emotional rather than informative, which while sometimes can be useful if revealing information simultaneously is not useful here as it merely focuses on the narrator’s ambiguous wishes for change. </a:t>
            </a:r>
            <a:endParaRPr lang="en-IE" dirty="0"/>
          </a:p>
        </p:txBody>
      </p:sp>
    </p:spTree>
    <p:extLst>
      <p:ext uri="{BB962C8B-B14F-4D97-AF65-F5344CB8AC3E}">
        <p14:creationId xmlns:p14="http://schemas.microsoft.com/office/powerpoint/2010/main" val="1997221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5138" y="879694"/>
            <a:ext cx="10515600" cy="4351338"/>
          </a:xfrm>
        </p:spPr>
        <p:txBody>
          <a:bodyPr/>
          <a:lstStyle/>
          <a:p>
            <a:r>
              <a:rPr lang="en-IE" dirty="0"/>
              <a:t>What results is a somewhat muddled narrative where the reader is left wondering and searching for information, summed up when the narrator admits she has not structured an effective and clear plot: “This isn’t a story I’m telling… It’s also a story I’m telling, in my head, as I go along.” The symbolism of the reference </a:t>
            </a:r>
            <a:r>
              <a:rPr lang="en-IE" dirty="0" smtClean="0"/>
              <a:t>is </a:t>
            </a:r>
            <a:r>
              <a:rPr lang="en-IE" dirty="0"/>
              <a:t>clear to see as the protagonist admits she is self-focused and not concerned with her audience, who rely on her for information. </a:t>
            </a:r>
          </a:p>
          <a:p>
            <a:endParaRPr lang="en-IE" dirty="0"/>
          </a:p>
        </p:txBody>
      </p:sp>
    </p:spTree>
    <p:extLst>
      <p:ext uri="{BB962C8B-B14F-4D97-AF65-F5344CB8AC3E}">
        <p14:creationId xmlns:p14="http://schemas.microsoft.com/office/powerpoint/2010/main" val="2332400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 of Layout</a:t>
            </a:r>
            <a:endParaRPr lang="en-IE" dirty="0"/>
          </a:p>
        </p:txBody>
      </p:sp>
      <p:sp>
        <p:nvSpPr>
          <p:cNvPr id="3" name="Content Placeholder 2"/>
          <p:cNvSpPr>
            <a:spLocks noGrp="1"/>
          </p:cNvSpPr>
          <p:nvPr>
            <p:ph idx="1"/>
          </p:nvPr>
        </p:nvSpPr>
        <p:spPr>
          <a:xfrm>
            <a:off x="493986" y="1405210"/>
            <a:ext cx="10859814" cy="5247837"/>
          </a:xfrm>
        </p:spPr>
        <p:txBody>
          <a:bodyPr>
            <a:normAutofit lnSpcReduction="10000"/>
          </a:bodyPr>
          <a:lstStyle/>
          <a:p>
            <a:r>
              <a:rPr lang="en-IE" b="1" dirty="0" smtClean="0"/>
              <a:t>1. </a:t>
            </a:r>
            <a:r>
              <a:rPr lang="en-IE" b="1" smtClean="0"/>
              <a:t>Intro</a:t>
            </a:r>
            <a:endParaRPr lang="en-IE" b="1" dirty="0" smtClean="0"/>
          </a:p>
          <a:p>
            <a:r>
              <a:rPr lang="en-IE" b="1" dirty="0" smtClean="0">
                <a:solidFill>
                  <a:schemeClr val="accent6">
                    <a:lumMod val="75000"/>
                  </a:schemeClr>
                </a:solidFill>
              </a:rPr>
              <a:t>2. Text type – anchor text (x)</a:t>
            </a:r>
          </a:p>
          <a:p>
            <a:r>
              <a:rPr lang="en-IE" b="1" dirty="0" smtClean="0">
                <a:solidFill>
                  <a:schemeClr val="accent6">
                    <a:lumMod val="75000"/>
                  </a:schemeClr>
                </a:solidFill>
              </a:rPr>
              <a:t>3. Text type – (y) + anchor text (x)</a:t>
            </a:r>
          </a:p>
          <a:p>
            <a:r>
              <a:rPr lang="en-IE" b="1" dirty="0" smtClean="0">
                <a:solidFill>
                  <a:schemeClr val="accent6">
                    <a:lumMod val="75000"/>
                  </a:schemeClr>
                </a:solidFill>
              </a:rPr>
              <a:t>4. Text type – (y)+(z)+(x) </a:t>
            </a:r>
          </a:p>
          <a:p>
            <a:r>
              <a:rPr lang="en-IE" b="1" dirty="0" smtClean="0">
                <a:solidFill>
                  <a:schemeClr val="accent1"/>
                </a:solidFill>
              </a:rPr>
              <a:t>5. Characterisation – anchor text (x)</a:t>
            </a:r>
          </a:p>
          <a:p>
            <a:r>
              <a:rPr lang="en-IE" b="1" dirty="0" smtClean="0">
                <a:solidFill>
                  <a:schemeClr val="accent1"/>
                </a:solidFill>
              </a:rPr>
              <a:t>6. Characterisation – (y) + (x)</a:t>
            </a:r>
          </a:p>
          <a:p>
            <a:r>
              <a:rPr lang="en-IE" b="1" dirty="0" smtClean="0">
                <a:solidFill>
                  <a:schemeClr val="accent1"/>
                </a:solidFill>
              </a:rPr>
              <a:t>7. Characterisation – (z) + (x) + (y)</a:t>
            </a:r>
          </a:p>
          <a:p>
            <a:r>
              <a:rPr lang="en-IE" b="1" dirty="0" smtClean="0">
                <a:solidFill>
                  <a:schemeClr val="accent2">
                    <a:lumMod val="75000"/>
                  </a:schemeClr>
                </a:solidFill>
              </a:rPr>
              <a:t>8. Narrative Directions – (x)</a:t>
            </a:r>
          </a:p>
          <a:p>
            <a:r>
              <a:rPr lang="en-IE" b="1" dirty="0" smtClean="0">
                <a:solidFill>
                  <a:schemeClr val="accent2">
                    <a:lumMod val="75000"/>
                  </a:schemeClr>
                </a:solidFill>
              </a:rPr>
              <a:t>9. Narrative Directions – (y) + (x)</a:t>
            </a:r>
          </a:p>
          <a:p>
            <a:r>
              <a:rPr lang="en-IE" b="1" dirty="0" smtClean="0">
                <a:solidFill>
                  <a:schemeClr val="accent2">
                    <a:lumMod val="75000"/>
                  </a:schemeClr>
                </a:solidFill>
              </a:rPr>
              <a:t>10. Narrative Directions – (z) + (x) + (y)</a:t>
            </a:r>
          </a:p>
          <a:p>
            <a:r>
              <a:rPr lang="en-IE" b="1" dirty="0" smtClean="0"/>
              <a:t>11. Conclusion</a:t>
            </a:r>
          </a:p>
          <a:p>
            <a:endParaRPr lang="en-IE" dirty="0" smtClean="0"/>
          </a:p>
          <a:p>
            <a:endParaRPr lang="en-IE" dirty="0" smtClean="0"/>
          </a:p>
        </p:txBody>
      </p:sp>
    </p:spTree>
    <p:extLst>
      <p:ext uri="{BB962C8B-B14F-4D97-AF65-F5344CB8AC3E}">
        <p14:creationId xmlns:p14="http://schemas.microsoft.com/office/powerpoint/2010/main" val="406307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Our Sub – Headings</a:t>
            </a:r>
            <a:endParaRPr lang="en-IE" dirty="0"/>
          </a:p>
        </p:txBody>
      </p:sp>
      <p:sp>
        <p:nvSpPr>
          <p:cNvPr id="3" name="Content Placeholder 2"/>
          <p:cNvSpPr>
            <a:spLocks noGrp="1"/>
          </p:cNvSpPr>
          <p:nvPr>
            <p:ph idx="1"/>
          </p:nvPr>
        </p:nvSpPr>
        <p:spPr/>
        <p:txBody>
          <a:bodyPr/>
          <a:lstStyle/>
          <a:p>
            <a:r>
              <a:rPr lang="en-IE" dirty="0" smtClean="0"/>
              <a:t>Text type</a:t>
            </a:r>
          </a:p>
          <a:p>
            <a:r>
              <a:rPr lang="en-IE" dirty="0" smtClean="0"/>
              <a:t>Genre</a:t>
            </a:r>
          </a:p>
          <a:p>
            <a:r>
              <a:rPr lang="en-IE" dirty="0" smtClean="0"/>
              <a:t>Chronology</a:t>
            </a:r>
          </a:p>
          <a:p>
            <a:r>
              <a:rPr lang="en-IE" dirty="0" smtClean="0"/>
              <a:t>Characterisation</a:t>
            </a:r>
          </a:p>
          <a:p>
            <a:r>
              <a:rPr lang="en-IE" dirty="0" smtClean="0"/>
              <a:t>Dialogue</a:t>
            </a:r>
          </a:p>
          <a:p>
            <a:r>
              <a:rPr lang="en-IE" dirty="0" smtClean="0"/>
              <a:t>Imagery and Symbolism</a:t>
            </a:r>
          </a:p>
          <a:p>
            <a:r>
              <a:rPr lang="en-IE" dirty="0" smtClean="0"/>
              <a:t>Narrative Directions</a:t>
            </a:r>
          </a:p>
          <a:p>
            <a:endParaRPr lang="en-IE" dirty="0"/>
          </a:p>
        </p:txBody>
      </p:sp>
    </p:spTree>
    <p:extLst>
      <p:ext uri="{BB962C8B-B14F-4D97-AF65-F5344CB8AC3E}">
        <p14:creationId xmlns:p14="http://schemas.microsoft.com/office/powerpoint/2010/main" val="320693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Text Type:</a:t>
            </a:r>
            <a:endParaRPr lang="en-IE" dirty="0"/>
          </a:p>
        </p:txBody>
      </p:sp>
      <p:sp>
        <p:nvSpPr>
          <p:cNvPr id="3" name="Content Placeholder 2"/>
          <p:cNvSpPr>
            <a:spLocks noGrp="1"/>
          </p:cNvSpPr>
          <p:nvPr>
            <p:ph idx="1"/>
          </p:nvPr>
        </p:nvSpPr>
        <p:spPr>
          <a:xfrm>
            <a:off x="388883" y="1387366"/>
            <a:ext cx="11803117" cy="5470634"/>
          </a:xfrm>
        </p:spPr>
        <p:txBody>
          <a:bodyPr/>
          <a:lstStyle/>
          <a:p>
            <a:r>
              <a:rPr lang="en-IE" dirty="0"/>
              <a:t>The text is a novel, which means the reader has significant influence in the presentation of the </a:t>
            </a:r>
            <a:r>
              <a:rPr lang="en-IE" dirty="0" smtClean="0"/>
              <a:t>narrative.</a:t>
            </a:r>
          </a:p>
          <a:p>
            <a:r>
              <a:rPr lang="en-IE" dirty="0"/>
              <a:t>W</a:t>
            </a:r>
            <a:r>
              <a:rPr lang="en-IE" dirty="0" smtClean="0"/>
              <a:t>hile </a:t>
            </a:r>
            <a:r>
              <a:rPr lang="en-IE" dirty="0"/>
              <a:t>the author will present various plot details on the page the reader can apply certain variations so as to imagine these how s/he sees fit. </a:t>
            </a:r>
            <a:endParaRPr lang="en-IE" dirty="0" smtClean="0"/>
          </a:p>
          <a:p>
            <a:r>
              <a:rPr lang="en-IE" dirty="0" smtClean="0"/>
              <a:t>This </a:t>
            </a:r>
            <a:r>
              <a:rPr lang="en-IE" dirty="0"/>
              <a:t>represents the influence of the reader in the narrative process of the text which is not present in the drama or </a:t>
            </a:r>
            <a:r>
              <a:rPr lang="en-IE" dirty="0" smtClean="0"/>
              <a:t>film.</a:t>
            </a:r>
          </a:p>
          <a:p>
            <a:r>
              <a:rPr lang="en-IE" dirty="0"/>
              <a:t>I</a:t>
            </a:r>
            <a:r>
              <a:rPr lang="en-IE" dirty="0" smtClean="0"/>
              <a:t>n drama and film </a:t>
            </a:r>
            <a:r>
              <a:rPr lang="en-IE" dirty="0"/>
              <a:t>the audience is shown how plot details appear and </a:t>
            </a:r>
            <a:r>
              <a:rPr lang="en-IE" dirty="0" smtClean="0"/>
              <a:t>therefore </a:t>
            </a:r>
            <a:r>
              <a:rPr lang="en-IE" dirty="0"/>
              <a:t>cannot shape these as they see fit, an opportunity which the reader in a novel is allowed. </a:t>
            </a:r>
          </a:p>
          <a:p>
            <a:endParaRPr lang="en-IE" dirty="0"/>
          </a:p>
        </p:txBody>
      </p:sp>
    </p:spTree>
    <p:extLst>
      <p:ext uri="{BB962C8B-B14F-4D97-AF65-F5344CB8AC3E}">
        <p14:creationId xmlns:p14="http://schemas.microsoft.com/office/powerpoint/2010/main" val="418744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235" y="154480"/>
            <a:ext cx="11616558" cy="6183258"/>
          </a:xfrm>
        </p:spPr>
        <p:txBody>
          <a:bodyPr>
            <a:normAutofit fontScale="92500" lnSpcReduction="10000"/>
          </a:bodyPr>
          <a:lstStyle/>
          <a:p>
            <a:r>
              <a:rPr lang="en-IE" sz="3300" dirty="0" smtClean="0"/>
              <a:t>This </a:t>
            </a:r>
            <a:r>
              <a:rPr lang="en-IE" sz="3300" dirty="0"/>
              <a:t>is seen in various instances where the reader is clued into various plot details, such as character appearance. </a:t>
            </a:r>
            <a:endParaRPr lang="en-IE" sz="3300" dirty="0" smtClean="0"/>
          </a:p>
          <a:p>
            <a:r>
              <a:rPr lang="en-IE" sz="3300" dirty="0" smtClean="0"/>
              <a:t>When </a:t>
            </a:r>
            <a:r>
              <a:rPr lang="en-IE" sz="3300" dirty="0"/>
              <a:t>the narrator details how “I am thirty-three years old. I have brown hair. I stand five seven without shoes. I have trouble remembering what I used to look like. I have viable ovaries. I have one more chance” the reader is offered the opportunity to determine her exact appearance. </a:t>
            </a:r>
            <a:endParaRPr lang="en-IE" sz="3300" dirty="0" smtClean="0"/>
          </a:p>
          <a:p>
            <a:r>
              <a:rPr lang="en-IE" sz="3300" dirty="0" smtClean="0"/>
              <a:t>They </a:t>
            </a:r>
            <a:r>
              <a:rPr lang="en-IE" sz="3300" dirty="0"/>
              <a:t>can decide the shade of brown that her hair is, similar to how they can decide on the various markings on Luke’s body that the narrator describes, and whether they are extremely prevalent or fading due to the narrator’s declining memory of him near the end of the novel: “I ought to have done that with Luke, paid more attention, to the details, the moles and scars, the singular creases; I didn’t and he’s fading. Day by day, night by night he recedes, and I become more faithless.” </a:t>
            </a:r>
          </a:p>
          <a:p>
            <a:endParaRPr lang="en-IE" dirty="0"/>
          </a:p>
        </p:txBody>
      </p:sp>
    </p:spTree>
    <p:extLst>
      <p:ext uri="{BB962C8B-B14F-4D97-AF65-F5344CB8AC3E}">
        <p14:creationId xmlns:p14="http://schemas.microsoft.com/office/powerpoint/2010/main" val="571292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Genre</a:t>
            </a:r>
          </a:p>
        </p:txBody>
      </p:sp>
      <p:sp>
        <p:nvSpPr>
          <p:cNvPr id="3" name="Content Placeholder 2"/>
          <p:cNvSpPr>
            <a:spLocks noGrp="1"/>
          </p:cNvSpPr>
          <p:nvPr>
            <p:ph idx="1"/>
          </p:nvPr>
        </p:nvSpPr>
        <p:spPr>
          <a:xfrm>
            <a:off x="838200" y="1825625"/>
            <a:ext cx="7895897" cy="4351338"/>
          </a:xfrm>
        </p:spPr>
        <p:txBody>
          <a:bodyPr/>
          <a:lstStyle/>
          <a:p>
            <a:r>
              <a:rPr lang="en-IE" dirty="0"/>
              <a:t>The text is depressing, detailing the confined living experience of the handmaids who are increasingly overpowered to the extent that they come to accept the demands of the </a:t>
            </a:r>
            <a:r>
              <a:rPr lang="en-IE" dirty="0" smtClean="0"/>
              <a:t>‘powers </a:t>
            </a:r>
            <a:r>
              <a:rPr lang="en-IE" dirty="0"/>
              <a:t>that </a:t>
            </a:r>
            <a:r>
              <a:rPr lang="en-IE" dirty="0" smtClean="0"/>
              <a:t>be’ </a:t>
            </a:r>
            <a:r>
              <a:rPr lang="en-IE" dirty="0"/>
              <a:t>in their </a:t>
            </a:r>
            <a:r>
              <a:rPr lang="en-IE" dirty="0" smtClean="0"/>
              <a:t>world.</a:t>
            </a:r>
          </a:p>
          <a:p>
            <a:r>
              <a:rPr lang="en-IE" dirty="0" smtClean="0"/>
              <a:t>This represents </a:t>
            </a:r>
            <a:r>
              <a:rPr lang="en-IE" dirty="0"/>
              <a:t>both the decline of the human spirit but also the inability to challenge more powerful and exploitative parties in one’s </a:t>
            </a:r>
            <a:r>
              <a:rPr lang="en-IE" dirty="0" smtClean="0"/>
              <a:t>world. </a:t>
            </a:r>
          </a:p>
          <a:p>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1096" y="1375323"/>
            <a:ext cx="2794000" cy="4254500"/>
          </a:xfrm>
          <a:prstGeom prst="rect">
            <a:avLst/>
          </a:prstGeom>
        </p:spPr>
      </p:pic>
    </p:spTree>
    <p:extLst>
      <p:ext uri="{BB962C8B-B14F-4D97-AF65-F5344CB8AC3E}">
        <p14:creationId xmlns:p14="http://schemas.microsoft.com/office/powerpoint/2010/main" val="3966737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172" y="207032"/>
            <a:ext cx="11091041" cy="6361934"/>
          </a:xfrm>
        </p:spPr>
        <p:txBody>
          <a:bodyPr>
            <a:normAutofit/>
          </a:bodyPr>
          <a:lstStyle/>
          <a:p>
            <a:r>
              <a:rPr lang="en-IE" dirty="0"/>
              <a:t>Early in the novel such depressing subject matter is seen, with the description of the </a:t>
            </a:r>
            <a:r>
              <a:rPr lang="en-IE" dirty="0" smtClean="0"/>
              <a:t>attempted </a:t>
            </a:r>
            <a:r>
              <a:rPr lang="en-IE" dirty="0"/>
              <a:t>indoctrination of the Handmaids. </a:t>
            </a:r>
            <a:endParaRPr lang="en-IE" dirty="0" smtClean="0"/>
          </a:p>
          <a:p>
            <a:r>
              <a:rPr lang="en-IE" dirty="0" smtClean="0"/>
              <a:t>Such </a:t>
            </a:r>
            <a:r>
              <a:rPr lang="en-IE" dirty="0"/>
              <a:t>is orchestrated in a manner that the Handmaids not only lose all sense of independence and freedom but also come to pity those that are responsible for their pitiful situation: “Aunt Lydia said it was best not to speak unless they asked you a direct question. Try not to think of it from their point of view she said, her hands clasped and wrung together, her nervous pleading smile. It isn’t easy for them.” </a:t>
            </a:r>
            <a:endParaRPr lang="en-IE" dirty="0" smtClean="0"/>
          </a:p>
          <a:p>
            <a:r>
              <a:rPr lang="en-IE" dirty="0" smtClean="0"/>
              <a:t>This section </a:t>
            </a:r>
            <a:r>
              <a:rPr lang="en-IE" dirty="0"/>
              <a:t>is telling as the handmaids are mentioned just once with one word, “you”, while the remainder of the sentence is focused on those controlling the Handmaids, representing the focus on such parties and </a:t>
            </a:r>
            <a:r>
              <a:rPr lang="en-IE" dirty="0" smtClean="0"/>
              <a:t>a warped </a:t>
            </a:r>
            <a:r>
              <a:rPr lang="en-IE" dirty="0"/>
              <a:t>extended attempt to create pity for these groups. </a:t>
            </a:r>
          </a:p>
        </p:txBody>
      </p:sp>
    </p:spTree>
    <p:extLst>
      <p:ext uri="{BB962C8B-B14F-4D97-AF65-F5344CB8AC3E}">
        <p14:creationId xmlns:p14="http://schemas.microsoft.com/office/powerpoint/2010/main" val="2441699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Chronology of </a:t>
            </a:r>
            <a:r>
              <a:rPr lang="en-IE" dirty="0" smtClean="0"/>
              <a:t>texts:</a:t>
            </a:r>
            <a:endParaRPr lang="en-IE" dirty="0"/>
          </a:p>
        </p:txBody>
      </p:sp>
      <p:sp>
        <p:nvSpPr>
          <p:cNvPr id="3" name="Content Placeholder 2"/>
          <p:cNvSpPr>
            <a:spLocks noGrp="1"/>
          </p:cNvSpPr>
          <p:nvPr>
            <p:ph idx="1"/>
          </p:nvPr>
        </p:nvSpPr>
        <p:spPr>
          <a:xfrm>
            <a:off x="838200" y="1825625"/>
            <a:ext cx="6960476" cy="4351338"/>
          </a:xfrm>
        </p:spPr>
        <p:txBody>
          <a:bodyPr>
            <a:normAutofit lnSpcReduction="10000"/>
          </a:bodyPr>
          <a:lstStyle/>
          <a:p>
            <a:r>
              <a:rPr lang="en-IE" dirty="0"/>
              <a:t>Throughout the novel there are flashbacks included which distort the linear narrative; however, these are essential to reveal information about events that occurred prior to the present moment or drama</a:t>
            </a:r>
            <a:r>
              <a:rPr lang="en-IE" dirty="0" smtClean="0"/>
              <a:t>.</a:t>
            </a:r>
          </a:p>
          <a:p>
            <a:r>
              <a:rPr lang="en-IE" dirty="0" smtClean="0"/>
              <a:t> </a:t>
            </a:r>
            <a:r>
              <a:rPr lang="en-IE" dirty="0"/>
              <a:t>Without awareness of such past episodes, the reader would not know the significance of the current plot and why it is occurring as it </a:t>
            </a:r>
            <a:r>
              <a:rPr lang="en-IE" dirty="0" smtClean="0"/>
              <a:t>is.</a:t>
            </a:r>
          </a:p>
          <a:p>
            <a:r>
              <a:rPr lang="en-IE" dirty="0" smtClean="0"/>
              <a:t>Therefore I believe the distortion </a:t>
            </a:r>
            <a:r>
              <a:rPr lang="en-IE" dirty="0"/>
              <a:t>of the linear narrative </a:t>
            </a:r>
            <a:r>
              <a:rPr lang="en-IE" dirty="0" smtClean="0"/>
              <a:t>is </a:t>
            </a:r>
            <a:r>
              <a:rPr lang="en-IE" dirty="0"/>
              <a:t>crucial.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8676" y="1561827"/>
            <a:ext cx="4029677" cy="4029677"/>
          </a:xfrm>
          <a:prstGeom prst="rect">
            <a:avLst/>
          </a:prstGeom>
        </p:spPr>
      </p:pic>
    </p:spTree>
    <p:extLst>
      <p:ext uri="{BB962C8B-B14F-4D97-AF65-F5344CB8AC3E}">
        <p14:creationId xmlns:p14="http://schemas.microsoft.com/office/powerpoint/2010/main" val="4103576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1970</Words>
  <Application>Microsoft Office PowerPoint</Application>
  <PresentationFormat>Widescreen</PresentationFormat>
  <Paragraphs>65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Literary Genre</vt:lpstr>
      <vt:lpstr>PowerPoint Presentation</vt:lpstr>
      <vt:lpstr>Example of Layout</vt:lpstr>
      <vt:lpstr>Our Sub – Headings</vt:lpstr>
      <vt:lpstr>Text Type:</vt:lpstr>
      <vt:lpstr>PowerPoint Presentation</vt:lpstr>
      <vt:lpstr>Genre</vt:lpstr>
      <vt:lpstr>PowerPoint Presentation</vt:lpstr>
      <vt:lpstr>Chronology of texts:</vt:lpstr>
      <vt:lpstr>PowerPoint Presentation</vt:lpstr>
      <vt:lpstr>Characterisation:</vt:lpstr>
      <vt:lpstr>PowerPoint Presentation</vt:lpstr>
      <vt:lpstr>PowerPoint Presentation</vt:lpstr>
      <vt:lpstr>Dialogue:</vt:lpstr>
      <vt:lpstr>PowerPoint Presentation</vt:lpstr>
      <vt:lpstr>PowerPoint Presentation</vt:lpstr>
      <vt:lpstr>Imagery and Symbolism</vt:lpstr>
      <vt:lpstr>PowerPoint Presentation</vt:lpstr>
      <vt:lpstr>PowerPoint Presentation</vt:lpstr>
      <vt:lpstr>Narrative Directions:</vt:lpstr>
      <vt:lpstr>PowerPoint Presentation</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Genre</dc:title>
  <dc:creator>Ciara Deasy</dc:creator>
  <cp:lastModifiedBy>Ciara Deasy</cp:lastModifiedBy>
  <cp:revision>5</cp:revision>
  <dcterms:created xsi:type="dcterms:W3CDTF">2019-01-07T12:19:59Z</dcterms:created>
  <dcterms:modified xsi:type="dcterms:W3CDTF">2019-01-07T14:08:23Z</dcterms:modified>
</cp:coreProperties>
</file>