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742F057D-FED6-4046-A646-65A6CC4706AB}" type="datetimeFigureOut">
              <a:rPr lang="en-IE" smtClean="0"/>
              <a:t>07/01/2019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C661574-2394-4FF5-9C13-6C4C4454E3E4}" type="slidenum">
              <a:rPr lang="en-IE" smtClean="0"/>
              <a:t>‹#›</a:t>
            </a:fld>
            <a:endParaRPr lang="en-IE"/>
          </a:p>
        </p:txBody>
      </p:sp>
    </p:spTree>
    <p:extLst>
      <p:ext uri="{BB962C8B-B14F-4D97-AF65-F5344CB8AC3E}">
        <p14:creationId xmlns:p14="http://schemas.microsoft.com/office/powerpoint/2010/main" val="1309486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742F057D-FED6-4046-A646-65A6CC4706AB}" type="datetimeFigureOut">
              <a:rPr lang="en-IE" smtClean="0"/>
              <a:t>07/01/2019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C661574-2394-4FF5-9C13-6C4C4454E3E4}" type="slidenum">
              <a:rPr lang="en-IE" smtClean="0"/>
              <a:t>‹#›</a:t>
            </a:fld>
            <a:endParaRPr lang="en-IE"/>
          </a:p>
        </p:txBody>
      </p:sp>
    </p:spTree>
    <p:extLst>
      <p:ext uri="{BB962C8B-B14F-4D97-AF65-F5344CB8AC3E}">
        <p14:creationId xmlns:p14="http://schemas.microsoft.com/office/powerpoint/2010/main" val="1661459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742F057D-FED6-4046-A646-65A6CC4706AB}" type="datetimeFigureOut">
              <a:rPr lang="en-IE" smtClean="0"/>
              <a:t>07/01/2019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C661574-2394-4FF5-9C13-6C4C4454E3E4}" type="slidenum">
              <a:rPr lang="en-IE" smtClean="0"/>
              <a:t>‹#›</a:t>
            </a:fld>
            <a:endParaRPr lang="en-IE"/>
          </a:p>
        </p:txBody>
      </p:sp>
    </p:spTree>
    <p:extLst>
      <p:ext uri="{BB962C8B-B14F-4D97-AF65-F5344CB8AC3E}">
        <p14:creationId xmlns:p14="http://schemas.microsoft.com/office/powerpoint/2010/main" val="3928541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742F057D-FED6-4046-A646-65A6CC4706AB}" type="datetimeFigureOut">
              <a:rPr lang="en-IE" smtClean="0"/>
              <a:t>07/01/2019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C661574-2394-4FF5-9C13-6C4C4454E3E4}" type="slidenum">
              <a:rPr lang="en-IE" smtClean="0"/>
              <a:t>‹#›</a:t>
            </a:fld>
            <a:endParaRPr lang="en-IE"/>
          </a:p>
        </p:txBody>
      </p:sp>
    </p:spTree>
    <p:extLst>
      <p:ext uri="{BB962C8B-B14F-4D97-AF65-F5344CB8AC3E}">
        <p14:creationId xmlns:p14="http://schemas.microsoft.com/office/powerpoint/2010/main" val="2429045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2F057D-FED6-4046-A646-65A6CC4706AB}" type="datetimeFigureOut">
              <a:rPr lang="en-IE" smtClean="0"/>
              <a:t>07/01/2019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C661574-2394-4FF5-9C13-6C4C4454E3E4}" type="slidenum">
              <a:rPr lang="en-IE" smtClean="0"/>
              <a:t>‹#›</a:t>
            </a:fld>
            <a:endParaRPr lang="en-IE"/>
          </a:p>
        </p:txBody>
      </p:sp>
    </p:spTree>
    <p:extLst>
      <p:ext uri="{BB962C8B-B14F-4D97-AF65-F5344CB8AC3E}">
        <p14:creationId xmlns:p14="http://schemas.microsoft.com/office/powerpoint/2010/main" val="2848631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742F057D-FED6-4046-A646-65A6CC4706AB}" type="datetimeFigureOut">
              <a:rPr lang="en-IE" smtClean="0"/>
              <a:t>07/01/2019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C661574-2394-4FF5-9C13-6C4C4454E3E4}" type="slidenum">
              <a:rPr lang="en-IE" smtClean="0"/>
              <a:t>‹#›</a:t>
            </a:fld>
            <a:endParaRPr lang="en-IE"/>
          </a:p>
        </p:txBody>
      </p:sp>
    </p:spTree>
    <p:extLst>
      <p:ext uri="{BB962C8B-B14F-4D97-AF65-F5344CB8AC3E}">
        <p14:creationId xmlns:p14="http://schemas.microsoft.com/office/powerpoint/2010/main" val="4255344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742F057D-FED6-4046-A646-65A6CC4706AB}" type="datetimeFigureOut">
              <a:rPr lang="en-IE" smtClean="0"/>
              <a:t>07/01/2019</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CC661574-2394-4FF5-9C13-6C4C4454E3E4}" type="slidenum">
              <a:rPr lang="en-IE" smtClean="0"/>
              <a:t>‹#›</a:t>
            </a:fld>
            <a:endParaRPr lang="en-IE"/>
          </a:p>
        </p:txBody>
      </p:sp>
    </p:spTree>
    <p:extLst>
      <p:ext uri="{BB962C8B-B14F-4D97-AF65-F5344CB8AC3E}">
        <p14:creationId xmlns:p14="http://schemas.microsoft.com/office/powerpoint/2010/main" val="309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742F057D-FED6-4046-A646-65A6CC4706AB}" type="datetimeFigureOut">
              <a:rPr lang="en-IE" smtClean="0"/>
              <a:t>07/01/2019</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CC661574-2394-4FF5-9C13-6C4C4454E3E4}" type="slidenum">
              <a:rPr lang="en-IE" smtClean="0"/>
              <a:t>‹#›</a:t>
            </a:fld>
            <a:endParaRPr lang="en-IE"/>
          </a:p>
        </p:txBody>
      </p:sp>
    </p:spTree>
    <p:extLst>
      <p:ext uri="{BB962C8B-B14F-4D97-AF65-F5344CB8AC3E}">
        <p14:creationId xmlns:p14="http://schemas.microsoft.com/office/powerpoint/2010/main" val="3376835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F057D-FED6-4046-A646-65A6CC4706AB}" type="datetimeFigureOut">
              <a:rPr lang="en-IE" smtClean="0"/>
              <a:t>07/01/2019</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CC661574-2394-4FF5-9C13-6C4C4454E3E4}" type="slidenum">
              <a:rPr lang="en-IE" smtClean="0"/>
              <a:t>‹#›</a:t>
            </a:fld>
            <a:endParaRPr lang="en-IE"/>
          </a:p>
        </p:txBody>
      </p:sp>
    </p:spTree>
    <p:extLst>
      <p:ext uri="{BB962C8B-B14F-4D97-AF65-F5344CB8AC3E}">
        <p14:creationId xmlns:p14="http://schemas.microsoft.com/office/powerpoint/2010/main" val="2413651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2F057D-FED6-4046-A646-65A6CC4706AB}" type="datetimeFigureOut">
              <a:rPr lang="en-IE" smtClean="0"/>
              <a:t>07/01/2019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C661574-2394-4FF5-9C13-6C4C4454E3E4}" type="slidenum">
              <a:rPr lang="en-IE" smtClean="0"/>
              <a:t>‹#›</a:t>
            </a:fld>
            <a:endParaRPr lang="en-IE"/>
          </a:p>
        </p:txBody>
      </p:sp>
    </p:spTree>
    <p:extLst>
      <p:ext uri="{BB962C8B-B14F-4D97-AF65-F5344CB8AC3E}">
        <p14:creationId xmlns:p14="http://schemas.microsoft.com/office/powerpoint/2010/main" val="1156245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2F057D-FED6-4046-A646-65A6CC4706AB}" type="datetimeFigureOut">
              <a:rPr lang="en-IE" smtClean="0"/>
              <a:t>07/01/2019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C661574-2394-4FF5-9C13-6C4C4454E3E4}" type="slidenum">
              <a:rPr lang="en-IE" smtClean="0"/>
              <a:t>‹#›</a:t>
            </a:fld>
            <a:endParaRPr lang="en-IE"/>
          </a:p>
        </p:txBody>
      </p:sp>
    </p:spTree>
    <p:extLst>
      <p:ext uri="{BB962C8B-B14F-4D97-AF65-F5344CB8AC3E}">
        <p14:creationId xmlns:p14="http://schemas.microsoft.com/office/powerpoint/2010/main" val="2632951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F057D-FED6-4046-A646-65A6CC4706AB}" type="datetimeFigureOut">
              <a:rPr lang="en-IE" smtClean="0"/>
              <a:t>07/01/2019</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61574-2394-4FF5-9C13-6C4C4454E3E4}" type="slidenum">
              <a:rPr lang="en-IE" smtClean="0"/>
              <a:t>‹#›</a:t>
            </a:fld>
            <a:endParaRPr lang="en-IE"/>
          </a:p>
        </p:txBody>
      </p:sp>
    </p:spTree>
    <p:extLst>
      <p:ext uri="{BB962C8B-B14F-4D97-AF65-F5344CB8AC3E}">
        <p14:creationId xmlns:p14="http://schemas.microsoft.com/office/powerpoint/2010/main" val="3851583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Literary Genre</a:t>
            </a:r>
            <a:endParaRPr lang="en-IE" dirty="0"/>
          </a:p>
        </p:txBody>
      </p:sp>
      <p:sp>
        <p:nvSpPr>
          <p:cNvPr id="3" name="Subtitle 2"/>
          <p:cNvSpPr>
            <a:spLocks noGrp="1"/>
          </p:cNvSpPr>
          <p:nvPr>
            <p:ph type="subTitle" idx="1"/>
          </p:nvPr>
        </p:nvSpPr>
        <p:spPr/>
        <p:txBody>
          <a:bodyPr/>
          <a:lstStyle/>
          <a:p>
            <a:r>
              <a:rPr lang="en-IE" dirty="0" smtClean="0"/>
              <a:t>A Dolls House – Henrik Ibsen</a:t>
            </a:r>
            <a:endParaRPr lang="en-IE" dirty="0"/>
          </a:p>
        </p:txBody>
      </p:sp>
    </p:spTree>
    <p:extLst>
      <p:ext uri="{BB962C8B-B14F-4D97-AF65-F5344CB8AC3E}">
        <p14:creationId xmlns:p14="http://schemas.microsoft.com/office/powerpoint/2010/main" val="267124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Chronology:</a:t>
            </a:r>
            <a:endParaRPr lang="en-IE" dirty="0"/>
          </a:p>
        </p:txBody>
      </p:sp>
      <p:sp>
        <p:nvSpPr>
          <p:cNvPr id="3" name="Content Placeholder 2"/>
          <p:cNvSpPr>
            <a:spLocks noGrp="1"/>
          </p:cNvSpPr>
          <p:nvPr>
            <p:ph idx="1"/>
          </p:nvPr>
        </p:nvSpPr>
        <p:spPr>
          <a:xfrm>
            <a:off x="557048" y="1387366"/>
            <a:ext cx="10796752" cy="4789597"/>
          </a:xfrm>
        </p:spPr>
        <p:txBody>
          <a:bodyPr>
            <a:normAutofit lnSpcReduction="10000"/>
          </a:bodyPr>
          <a:lstStyle/>
          <a:p>
            <a:r>
              <a:rPr lang="en-IE" dirty="0"/>
              <a:t>The text is told in a simple linear fashion, with the events occurring as we would expect them to if we viewed them in our own life. </a:t>
            </a:r>
            <a:endParaRPr lang="en-IE" dirty="0" smtClean="0"/>
          </a:p>
          <a:p>
            <a:r>
              <a:rPr lang="en-IE" dirty="0" smtClean="0"/>
              <a:t>The </a:t>
            </a:r>
            <a:r>
              <a:rPr lang="en-IE" dirty="0"/>
              <a:t>story begins with the presentation of Nora and </a:t>
            </a:r>
            <a:r>
              <a:rPr lang="en-IE" dirty="0" err="1"/>
              <a:t>Torvald</a:t>
            </a:r>
            <a:r>
              <a:rPr lang="en-IE" dirty="0"/>
              <a:t> Helmer, and the news that </a:t>
            </a:r>
            <a:r>
              <a:rPr lang="en-IE" dirty="0" err="1"/>
              <a:t>Tovald</a:t>
            </a:r>
            <a:r>
              <a:rPr lang="en-IE" dirty="0"/>
              <a:t> is receiving a new position, managing the bank. This will give them permanent financial security, but </a:t>
            </a:r>
            <a:r>
              <a:rPr lang="en-IE" dirty="0" err="1"/>
              <a:t>Krogstad</a:t>
            </a:r>
            <a:r>
              <a:rPr lang="en-IE" dirty="0"/>
              <a:t> appears and it is revealed that Nora borrowed money from him and forged a signature to do </a:t>
            </a:r>
            <a:r>
              <a:rPr lang="en-IE" dirty="0" smtClean="0"/>
              <a:t>so.</a:t>
            </a:r>
          </a:p>
          <a:p>
            <a:r>
              <a:rPr lang="en-IE" dirty="0" smtClean="0"/>
              <a:t>Now </a:t>
            </a:r>
            <a:r>
              <a:rPr lang="en-IE" dirty="0"/>
              <a:t>that </a:t>
            </a:r>
            <a:r>
              <a:rPr lang="en-IE" dirty="0" err="1"/>
              <a:t>Torvald</a:t>
            </a:r>
            <a:r>
              <a:rPr lang="en-IE" dirty="0"/>
              <a:t> wants to fire him, </a:t>
            </a:r>
            <a:r>
              <a:rPr lang="en-IE" dirty="0" err="1"/>
              <a:t>Krogstad</a:t>
            </a:r>
            <a:r>
              <a:rPr lang="en-IE" dirty="0"/>
              <a:t> plans to blackmail Nora by threatening to reveal this information if he is fired. As the narrative structure happens as we would expect it to in our world, </a:t>
            </a:r>
            <a:r>
              <a:rPr lang="en-IE" dirty="0" err="1"/>
              <a:t>Krogstad</a:t>
            </a:r>
            <a:r>
              <a:rPr lang="en-IE" dirty="0"/>
              <a:t> only appears because he is threatened; there is no reason for Ibsen to reveal this information, or for Nora to worry about this, until </a:t>
            </a:r>
            <a:r>
              <a:rPr lang="en-IE" dirty="0" err="1"/>
              <a:t>Torvald</a:t>
            </a:r>
            <a:r>
              <a:rPr lang="en-IE" dirty="0"/>
              <a:t> threatens </a:t>
            </a:r>
            <a:r>
              <a:rPr lang="en-IE" dirty="0" err="1"/>
              <a:t>Krogstad</a:t>
            </a:r>
            <a:r>
              <a:rPr lang="en-IE" dirty="0"/>
              <a:t> with his job. </a:t>
            </a:r>
          </a:p>
          <a:p>
            <a:endParaRPr lang="en-IE" dirty="0"/>
          </a:p>
        </p:txBody>
      </p:sp>
    </p:spTree>
    <p:extLst>
      <p:ext uri="{BB962C8B-B14F-4D97-AF65-F5344CB8AC3E}">
        <p14:creationId xmlns:p14="http://schemas.microsoft.com/office/powerpoint/2010/main" val="1277902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23827"/>
            <a:ext cx="6315635" cy="4351338"/>
          </a:xfrm>
        </p:spPr>
        <p:txBody>
          <a:bodyPr>
            <a:normAutofit fontScale="92500" lnSpcReduction="10000"/>
          </a:bodyPr>
          <a:lstStyle/>
          <a:p>
            <a:r>
              <a:rPr lang="en-IE" dirty="0"/>
              <a:t>This narrative structure, where characters react to certain events, continues as </a:t>
            </a:r>
            <a:r>
              <a:rPr lang="en-IE" dirty="0" err="1"/>
              <a:t>Torvald</a:t>
            </a:r>
            <a:r>
              <a:rPr lang="en-IE" dirty="0"/>
              <a:t> fires </a:t>
            </a:r>
            <a:r>
              <a:rPr lang="en-IE" dirty="0" err="1"/>
              <a:t>Krogstad</a:t>
            </a:r>
            <a:r>
              <a:rPr lang="en-IE" dirty="0"/>
              <a:t> despite Nora begging him not to, and </a:t>
            </a:r>
            <a:r>
              <a:rPr lang="en-IE" dirty="0" err="1"/>
              <a:t>Krogstad</a:t>
            </a:r>
            <a:r>
              <a:rPr lang="en-IE" dirty="0"/>
              <a:t> </a:t>
            </a:r>
            <a:r>
              <a:rPr lang="en-IE" dirty="0" smtClean="0"/>
              <a:t>resultantly </a:t>
            </a:r>
            <a:r>
              <a:rPr lang="en-IE" dirty="0"/>
              <a:t>telling Nora he will blackmail her and </a:t>
            </a:r>
            <a:r>
              <a:rPr lang="en-IE" dirty="0" err="1"/>
              <a:t>Torvald</a:t>
            </a:r>
            <a:r>
              <a:rPr lang="en-IE" dirty="0"/>
              <a:t>. </a:t>
            </a:r>
            <a:endParaRPr lang="en-IE" dirty="0" smtClean="0"/>
          </a:p>
          <a:p>
            <a:r>
              <a:rPr lang="en-IE" dirty="0" smtClean="0"/>
              <a:t>He </a:t>
            </a:r>
            <a:r>
              <a:rPr lang="en-IE" dirty="0"/>
              <a:t>places a letter revealing all in the mailbox and when Nora tells Christine of recent events she goes to </a:t>
            </a:r>
            <a:r>
              <a:rPr lang="en-IE" dirty="0" err="1"/>
              <a:t>Krogstad</a:t>
            </a:r>
            <a:r>
              <a:rPr lang="en-IE" dirty="0"/>
              <a:t> to reason with him. Nora attempts to stop </a:t>
            </a:r>
            <a:r>
              <a:rPr lang="en-IE" dirty="0" err="1"/>
              <a:t>Torvald</a:t>
            </a:r>
            <a:r>
              <a:rPr lang="en-IE" dirty="0"/>
              <a:t> opening the letter by dancing the tarantella, but this is unsuccessful and she </a:t>
            </a:r>
            <a:r>
              <a:rPr lang="en-IE" dirty="0" smtClean="0"/>
              <a:t>eventually </a:t>
            </a:r>
            <a:r>
              <a:rPr lang="en-IE" dirty="0"/>
              <a:t>allows him to read its contents.</a:t>
            </a:r>
          </a:p>
        </p:txBody>
      </p:sp>
      <p:pic>
        <p:nvPicPr>
          <p:cNvPr id="4" name="Picture 3"/>
          <p:cNvPicPr>
            <a:picLocks noChangeAspect="1"/>
          </p:cNvPicPr>
          <p:nvPr/>
        </p:nvPicPr>
        <p:blipFill>
          <a:blip r:embed="rId2"/>
          <a:stretch>
            <a:fillRect/>
          </a:stretch>
        </p:blipFill>
        <p:spPr>
          <a:xfrm>
            <a:off x="7153835" y="2014151"/>
            <a:ext cx="5124919" cy="3661014"/>
          </a:xfrm>
          <a:prstGeom prst="rect">
            <a:avLst/>
          </a:prstGeom>
        </p:spPr>
      </p:pic>
    </p:spTree>
    <p:extLst>
      <p:ext uri="{BB962C8B-B14F-4D97-AF65-F5344CB8AC3E}">
        <p14:creationId xmlns:p14="http://schemas.microsoft.com/office/powerpoint/2010/main" val="2151682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193" y="238563"/>
            <a:ext cx="11711151" cy="6509078"/>
          </a:xfrm>
        </p:spPr>
        <p:txBody>
          <a:bodyPr>
            <a:normAutofit/>
          </a:bodyPr>
          <a:lstStyle/>
          <a:p>
            <a:r>
              <a:rPr lang="en-IE" dirty="0"/>
              <a:t>The play ends with the same narrative structure, with events </a:t>
            </a:r>
            <a:r>
              <a:rPr lang="en-IE" dirty="0" err="1"/>
              <a:t>occuring</a:t>
            </a:r>
            <a:r>
              <a:rPr lang="en-IE" dirty="0"/>
              <a:t> in reaction to others, as </a:t>
            </a:r>
            <a:r>
              <a:rPr lang="en-IE" dirty="0" err="1"/>
              <a:t>Torvald</a:t>
            </a:r>
            <a:r>
              <a:rPr lang="en-IE" dirty="0"/>
              <a:t> forgives Nora when </a:t>
            </a:r>
            <a:r>
              <a:rPr lang="en-IE" dirty="0" err="1"/>
              <a:t>Krogstad</a:t>
            </a:r>
            <a:r>
              <a:rPr lang="en-IE" dirty="0"/>
              <a:t> says he will not blackmail them. </a:t>
            </a:r>
            <a:endParaRPr lang="en-IE" dirty="0" smtClean="0"/>
          </a:p>
          <a:p>
            <a:r>
              <a:rPr lang="en-IE" dirty="0" smtClean="0"/>
              <a:t>Nora</a:t>
            </a:r>
            <a:r>
              <a:rPr lang="en-IE" dirty="0"/>
              <a:t>, however, is not so forgiving to her husband, realising after recent events that her life has been meaningless for years as she has only existed for the benefit of males and not for herself. She tells her husband “I have been performing tricks for you, </a:t>
            </a:r>
            <a:r>
              <a:rPr lang="en-IE" dirty="0" err="1"/>
              <a:t>Torvald</a:t>
            </a:r>
            <a:r>
              <a:rPr lang="en-IE" dirty="0"/>
              <a:t>. That’s how I’ve survived. You wanted it like that. You and Papa have done me a great wrong. It’s because of you I’ve made nothing of my life.” </a:t>
            </a:r>
            <a:endParaRPr lang="en-IE" dirty="0" smtClean="0"/>
          </a:p>
          <a:p>
            <a:r>
              <a:rPr lang="en-IE" dirty="0" smtClean="0"/>
              <a:t>Nora then decides </a:t>
            </a:r>
            <a:r>
              <a:rPr lang="en-IE" dirty="0"/>
              <a:t>to leave her husband, asserting that </a:t>
            </a:r>
            <a:r>
              <a:rPr lang="en-IE" dirty="0" err="1"/>
              <a:t>Torvald</a:t>
            </a:r>
            <a:r>
              <a:rPr lang="en-IE" dirty="0"/>
              <a:t> has treated her like a “doll” to be played with and admired, declaring she must “make sense of self and everything around her”. The protagonist, realising her primary duties are no longer just to her husband and her children, departs at the play’s end to devote time to identifying her wants, beliefs and desires. </a:t>
            </a:r>
          </a:p>
          <a:p>
            <a:endParaRPr lang="en-IE" dirty="0"/>
          </a:p>
        </p:txBody>
      </p:sp>
    </p:spTree>
    <p:extLst>
      <p:ext uri="{BB962C8B-B14F-4D97-AF65-F5344CB8AC3E}">
        <p14:creationId xmlns:p14="http://schemas.microsoft.com/office/powerpoint/2010/main" val="2419629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Characterisation:</a:t>
            </a:r>
            <a:endParaRPr lang="en-IE" dirty="0"/>
          </a:p>
        </p:txBody>
      </p:sp>
      <p:sp>
        <p:nvSpPr>
          <p:cNvPr id="3" name="Content Placeholder 2"/>
          <p:cNvSpPr>
            <a:spLocks noGrp="1"/>
          </p:cNvSpPr>
          <p:nvPr>
            <p:ph idx="1"/>
          </p:nvPr>
        </p:nvSpPr>
        <p:spPr/>
        <p:txBody>
          <a:bodyPr/>
          <a:lstStyle/>
          <a:p>
            <a:r>
              <a:rPr lang="en-IE" dirty="0"/>
              <a:t>The play divides characters into heroes and villains in a conventional manner. </a:t>
            </a:r>
            <a:r>
              <a:rPr lang="en-IE" dirty="0" err="1"/>
              <a:t>Torvald’s</a:t>
            </a:r>
            <a:r>
              <a:rPr lang="en-IE" dirty="0"/>
              <a:t> villainy is due to his desire to force others, here his wife, to conform to an immoral way of life that will suit his own purposes, which echoes the </a:t>
            </a:r>
            <a:r>
              <a:rPr lang="en-IE" dirty="0" err="1"/>
              <a:t>mindset</a:t>
            </a:r>
            <a:r>
              <a:rPr lang="en-IE" dirty="0"/>
              <a:t> of many similarly evil characters</a:t>
            </a:r>
            <a:r>
              <a:rPr lang="en-IE" dirty="0" smtClean="0"/>
              <a:t>.</a:t>
            </a:r>
          </a:p>
          <a:p>
            <a:r>
              <a:rPr lang="en-IE" dirty="0" smtClean="0"/>
              <a:t> </a:t>
            </a:r>
            <a:r>
              <a:rPr lang="en-IE" dirty="0"/>
              <a:t>In the opening act he demands his wife have no secrets from him so as to preserve the sanctity of their home, which translates into a desire to know all facets of her existence so as to confirm that she is wholly obedient to him: “an atmosphere of lies infects and poisons the whole life of a home. Each breath the children take in such a house is full of the germs of evil.” </a:t>
            </a:r>
          </a:p>
        </p:txBody>
      </p:sp>
    </p:spTree>
    <p:extLst>
      <p:ext uri="{BB962C8B-B14F-4D97-AF65-F5344CB8AC3E}">
        <p14:creationId xmlns:p14="http://schemas.microsoft.com/office/powerpoint/2010/main" val="3485761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9524" y="322646"/>
            <a:ext cx="11406352" cy="6535354"/>
          </a:xfrm>
        </p:spPr>
        <p:txBody>
          <a:bodyPr/>
          <a:lstStyle/>
          <a:p>
            <a:r>
              <a:rPr lang="en-IE" dirty="0"/>
              <a:t>Elsewhere, his dominance is shown through other statements, such as when he asserts control of the home, implying it is a place where Nora is welcome but must obey his demands: “You will still remain in my house, that is a matter of course.” </a:t>
            </a:r>
            <a:endParaRPr lang="en-IE" dirty="0" smtClean="0"/>
          </a:p>
          <a:p>
            <a:r>
              <a:rPr lang="en-IE" dirty="0" smtClean="0"/>
              <a:t>He </a:t>
            </a:r>
            <a:r>
              <a:rPr lang="en-IE" dirty="0"/>
              <a:t>likens himself to a hawk protecting a dove that is his wife, a ridiculous analogy that merely emphasizes his control over her due to the aggressive </a:t>
            </a:r>
            <a:r>
              <a:rPr lang="en-IE" dirty="0" smtClean="0"/>
              <a:t>mind-set </a:t>
            </a:r>
            <a:r>
              <a:rPr lang="en-IE" dirty="0"/>
              <a:t>of the latter animal: “How warm and cosy our home is, Nora. Here is shelter for you; here I will protect you like a hunted dove that I have saved from a hawk’s claws.”</a:t>
            </a:r>
          </a:p>
        </p:txBody>
      </p:sp>
      <p:pic>
        <p:nvPicPr>
          <p:cNvPr id="4" name="Picture 3"/>
          <p:cNvPicPr>
            <a:picLocks noChangeAspect="1"/>
          </p:cNvPicPr>
          <p:nvPr/>
        </p:nvPicPr>
        <p:blipFill>
          <a:blip r:embed="rId2"/>
          <a:stretch>
            <a:fillRect/>
          </a:stretch>
        </p:blipFill>
        <p:spPr>
          <a:xfrm>
            <a:off x="4438650" y="3819525"/>
            <a:ext cx="4381500" cy="2628900"/>
          </a:xfrm>
          <a:prstGeom prst="rect">
            <a:avLst/>
          </a:prstGeom>
        </p:spPr>
      </p:pic>
    </p:spTree>
    <p:extLst>
      <p:ext uri="{BB962C8B-B14F-4D97-AF65-F5344CB8AC3E}">
        <p14:creationId xmlns:p14="http://schemas.microsoft.com/office/powerpoint/2010/main" val="1551164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Dialogue:</a:t>
            </a:r>
            <a:endParaRPr lang="en-IE" dirty="0"/>
          </a:p>
        </p:txBody>
      </p:sp>
      <p:sp>
        <p:nvSpPr>
          <p:cNvPr id="3" name="Content Placeholder 2"/>
          <p:cNvSpPr>
            <a:spLocks noGrp="1"/>
          </p:cNvSpPr>
          <p:nvPr>
            <p:ph idx="1"/>
          </p:nvPr>
        </p:nvSpPr>
        <p:spPr/>
        <p:txBody>
          <a:bodyPr/>
          <a:lstStyle/>
          <a:p>
            <a:r>
              <a:rPr lang="en-IE" dirty="0"/>
              <a:t>Various male characters speak in assertions and declarations rather than in conversational tone, representing the patriarchal society of the text where men expect women to follow their rule rather than acting </a:t>
            </a:r>
            <a:r>
              <a:rPr lang="en-IE" dirty="0" smtClean="0"/>
              <a:t>independently. </a:t>
            </a:r>
          </a:p>
          <a:p>
            <a:r>
              <a:rPr lang="en-IE" dirty="0" err="1" smtClean="0"/>
              <a:t>Torvald</a:t>
            </a:r>
            <a:r>
              <a:rPr lang="en-IE" dirty="0" smtClean="0"/>
              <a:t> </a:t>
            </a:r>
            <a:r>
              <a:rPr lang="en-IE" dirty="0"/>
              <a:t>introduces such early in the play as he claims that Nora cannot hide any secrets from him, which he presents as a virtue of innocence but in reality is a demand for obedience: “My little songbird must never do that again. A songbird must have a clean break to chirp with - no false notes!”  </a:t>
            </a:r>
          </a:p>
          <a:p>
            <a:endParaRPr lang="en-IE" dirty="0"/>
          </a:p>
        </p:txBody>
      </p:sp>
    </p:spTree>
    <p:extLst>
      <p:ext uri="{BB962C8B-B14F-4D97-AF65-F5344CB8AC3E}">
        <p14:creationId xmlns:p14="http://schemas.microsoft.com/office/powerpoint/2010/main" val="363151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r>
              <a:rPr lang="en-IE" dirty="0"/>
              <a:t>Elsewhere, he justifies his and the male sex’s deceptive tendencies, announcing these as a necessity. There is no apologetic tone that would be present if revealing such to another person, such as Nora here: rather he is acknowledging his actions without remorse, which influences the manner of his declaration and reminds us of the patriarchy’s desire for dominance, “A guilty man like that has to lie and… has to wear a mask in the presence of those near and dear to him, even before his own wife and children… the children - that is the most terrible part of it all, Nora.” </a:t>
            </a:r>
          </a:p>
          <a:p>
            <a:pPr marL="0" indent="0">
              <a:buNone/>
            </a:pPr>
            <a:endParaRPr lang="en-IE" dirty="0"/>
          </a:p>
        </p:txBody>
      </p:sp>
    </p:spTree>
    <p:extLst>
      <p:ext uri="{BB962C8B-B14F-4D97-AF65-F5344CB8AC3E}">
        <p14:creationId xmlns:p14="http://schemas.microsoft.com/office/powerpoint/2010/main" val="3216836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Imagery and Symbolism:</a:t>
            </a:r>
            <a:endParaRPr lang="en-IE" dirty="0"/>
          </a:p>
        </p:txBody>
      </p:sp>
      <p:sp>
        <p:nvSpPr>
          <p:cNvPr id="3" name="Content Placeholder 2"/>
          <p:cNvSpPr>
            <a:spLocks noGrp="1"/>
          </p:cNvSpPr>
          <p:nvPr>
            <p:ph idx="1"/>
          </p:nvPr>
        </p:nvSpPr>
        <p:spPr>
          <a:xfrm>
            <a:off x="838200" y="1825625"/>
            <a:ext cx="6743700" cy="4351338"/>
          </a:xfrm>
        </p:spPr>
        <p:txBody>
          <a:bodyPr>
            <a:normAutofit lnSpcReduction="10000"/>
          </a:bodyPr>
          <a:lstStyle/>
          <a:p>
            <a:r>
              <a:rPr lang="en-IE" dirty="0"/>
              <a:t>Various images are used to represent the central issue of the play, male dominance over the female characters. As the drama draws to a close Nora conjures up the image of a doll, likening herself to such an item in that it is used when required, akin to a bored child requiring some entertainment. This reinforces the idea that she is also discarded of when not deemed necessary, like when a child grows tired of the doll and longs for something else to play with.</a:t>
            </a:r>
          </a:p>
        </p:txBody>
      </p:sp>
      <p:pic>
        <p:nvPicPr>
          <p:cNvPr id="4" name="Picture 3"/>
          <p:cNvPicPr>
            <a:picLocks noChangeAspect="1"/>
          </p:cNvPicPr>
          <p:nvPr/>
        </p:nvPicPr>
        <p:blipFill>
          <a:blip r:embed="rId2"/>
          <a:stretch>
            <a:fillRect/>
          </a:stretch>
        </p:blipFill>
        <p:spPr>
          <a:xfrm>
            <a:off x="7234539" y="923813"/>
            <a:ext cx="4376436" cy="2957514"/>
          </a:xfrm>
          <a:prstGeom prst="rect">
            <a:avLst/>
          </a:prstGeom>
        </p:spPr>
      </p:pic>
    </p:spTree>
    <p:extLst>
      <p:ext uri="{BB962C8B-B14F-4D97-AF65-F5344CB8AC3E}">
        <p14:creationId xmlns:p14="http://schemas.microsoft.com/office/powerpoint/2010/main" val="2588477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01674"/>
            <a:ext cx="6534150" cy="4956175"/>
          </a:xfrm>
        </p:spPr>
        <p:txBody>
          <a:bodyPr>
            <a:normAutofit lnSpcReduction="10000"/>
          </a:bodyPr>
          <a:lstStyle/>
          <a:p>
            <a:r>
              <a:rPr lang="en-IE" dirty="0" smtClean="0"/>
              <a:t>This mirrors how </a:t>
            </a:r>
            <a:r>
              <a:rPr lang="en-IE" dirty="0" err="1" smtClean="0"/>
              <a:t>Torvald</a:t>
            </a:r>
            <a:r>
              <a:rPr lang="en-IE" dirty="0" smtClean="0"/>
              <a:t> only focuses on his wife until societal reputation becomes a more pressing matter: “Our home has been nothing but a playroom. I have been your </a:t>
            </a:r>
            <a:r>
              <a:rPr lang="en-IE" dirty="0" err="1" smtClean="0"/>
              <a:t>dollwife</a:t>
            </a:r>
            <a:r>
              <a:rPr lang="en-IE" dirty="0" smtClean="0"/>
              <a:t>.” </a:t>
            </a:r>
          </a:p>
          <a:p>
            <a:r>
              <a:rPr lang="en-IE" dirty="0" smtClean="0"/>
              <a:t>The Christmas Tree is a similar symbol, as it represents Nora’s role in the home, a superficial element designed for appearance and nothing more, reinforced as the Christmas tree becomes “dishevelled” when Nora begins to suffer further from her husband’s attempts at dominance. </a:t>
            </a:r>
          </a:p>
          <a:p>
            <a:endParaRPr lang="en-IE" dirty="0"/>
          </a:p>
        </p:txBody>
      </p:sp>
      <p:pic>
        <p:nvPicPr>
          <p:cNvPr id="5" name="Picture 4"/>
          <p:cNvPicPr>
            <a:picLocks noChangeAspect="1"/>
          </p:cNvPicPr>
          <p:nvPr/>
        </p:nvPicPr>
        <p:blipFill>
          <a:blip r:embed="rId2"/>
          <a:stretch>
            <a:fillRect/>
          </a:stretch>
        </p:blipFill>
        <p:spPr>
          <a:xfrm>
            <a:off x="6801946" y="1005681"/>
            <a:ext cx="5144424" cy="3743325"/>
          </a:xfrm>
          <a:prstGeom prst="rect">
            <a:avLst/>
          </a:prstGeom>
        </p:spPr>
      </p:pic>
    </p:spTree>
    <p:extLst>
      <p:ext uri="{BB962C8B-B14F-4D97-AF65-F5344CB8AC3E}">
        <p14:creationId xmlns:p14="http://schemas.microsoft.com/office/powerpoint/2010/main" val="3439580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Narrative Directions:</a:t>
            </a:r>
            <a:endParaRPr lang="en-IE" dirty="0"/>
          </a:p>
        </p:txBody>
      </p:sp>
      <p:sp>
        <p:nvSpPr>
          <p:cNvPr id="3" name="Content Placeholder 2"/>
          <p:cNvSpPr>
            <a:spLocks noGrp="1"/>
          </p:cNvSpPr>
          <p:nvPr>
            <p:ph idx="1"/>
          </p:nvPr>
        </p:nvSpPr>
        <p:spPr/>
        <p:txBody>
          <a:bodyPr/>
          <a:lstStyle/>
          <a:p>
            <a:r>
              <a:rPr lang="en-IE" dirty="0"/>
              <a:t>The stage directions in the drama introduce key elements of the plot, such as the class level and traits of certain characters. This means that there is no need for a narrator or constant revelation of necessary details by characters, which would take up and time and disrupt the plot and thus the viewing experience of the audience. </a:t>
            </a:r>
          </a:p>
          <a:p>
            <a:endParaRPr lang="en-IE" dirty="0"/>
          </a:p>
        </p:txBody>
      </p:sp>
    </p:spTree>
    <p:extLst>
      <p:ext uri="{BB962C8B-B14F-4D97-AF65-F5344CB8AC3E}">
        <p14:creationId xmlns:p14="http://schemas.microsoft.com/office/powerpoint/2010/main" val="3366425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214" y="301625"/>
            <a:ext cx="11374820" cy="6130706"/>
          </a:xfrm>
        </p:spPr>
        <p:txBody>
          <a:bodyPr>
            <a:normAutofit/>
          </a:bodyPr>
          <a:lstStyle/>
          <a:p>
            <a:r>
              <a:rPr lang="en-IE" dirty="0" smtClean="0"/>
              <a:t>Literary genre deals with </a:t>
            </a:r>
            <a:r>
              <a:rPr lang="en-IE" i="1" dirty="0" smtClean="0"/>
              <a:t>how</a:t>
            </a:r>
            <a:r>
              <a:rPr lang="en-IE" dirty="0" smtClean="0"/>
              <a:t> a story is told. On a basic level, the texts tell their stories differently depending on whether they are a novel, play or film. For the novel, this involves the use of descriptive prose with a narrator(s) forwarding the plot. In the play the story is told through the dialogue and stage directions. </a:t>
            </a:r>
          </a:p>
          <a:p>
            <a:r>
              <a:rPr lang="en-IE" dirty="0" smtClean="0"/>
              <a:t>While we may study drama by reading its text, it is often easy to lose sight of the fact that playwrights intend for their work to be performed on stage and not simply read in a classroom. In this light, the performance of actors and indeed the production will be as critical as the text. </a:t>
            </a:r>
          </a:p>
          <a:p>
            <a:r>
              <a:rPr lang="en-IE" dirty="0" smtClean="0"/>
              <a:t>This also applies to film-although interestingly we don’t study a film by reading its screenplay. However what distinguishes film from the other media is the ability of a director to use different camera angles and more elaborate sets/locations to tell a story.</a:t>
            </a:r>
            <a:endParaRPr lang="en-IE" dirty="0"/>
          </a:p>
        </p:txBody>
      </p:sp>
    </p:spTree>
    <p:extLst>
      <p:ext uri="{BB962C8B-B14F-4D97-AF65-F5344CB8AC3E}">
        <p14:creationId xmlns:p14="http://schemas.microsoft.com/office/powerpoint/2010/main" val="826726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975" y="692150"/>
            <a:ext cx="10515600" cy="4351338"/>
          </a:xfrm>
        </p:spPr>
        <p:txBody>
          <a:bodyPr>
            <a:normAutofit fontScale="92500" lnSpcReduction="10000"/>
          </a:bodyPr>
          <a:lstStyle/>
          <a:p>
            <a:r>
              <a:rPr lang="en-IE" dirty="0"/>
              <a:t>For example, stage directions near the beginning of the drama note that it begins in “a comfortable room, furnished inexpensively, but with taste”. This immediately implies that Nora and </a:t>
            </a:r>
            <a:r>
              <a:rPr lang="en-IE" dirty="0" err="1"/>
              <a:t>Torvald</a:t>
            </a:r>
            <a:r>
              <a:rPr lang="en-IE" dirty="0"/>
              <a:t> are a middle class family, due to the combination of tastefulness but a lack of excessive </a:t>
            </a:r>
            <a:r>
              <a:rPr lang="en-IE" dirty="0" smtClean="0"/>
              <a:t>luxury.</a:t>
            </a:r>
          </a:p>
          <a:p>
            <a:r>
              <a:rPr lang="en-IE" dirty="0" smtClean="0"/>
              <a:t>Elsewhere</a:t>
            </a:r>
            <a:r>
              <a:rPr lang="en-IE" dirty="0"/>
              <a:t>, Nora’s nervousness and obvious respect for her domineering husband is represented easily through stage directions, which note how she may eat sweets but in a hurried and secretive </a:t>
            </a:r>
            <a:r>
              <a:rPr lang="en-IE" dirty="0" smtClean="0"/>
              <a:t>manner.</a:t>
            </a:r>
          </a:p>
          <a:p>
            <a:r>
              <a:rPr lang="en-IE" dirty="0" smtClean="0"/>
              <a:t>This </a:t>
            </a:r>
            <a:r>
              <a:rPr lang="en-IE" dirty="0"/>
              <a:t>implies how she may be disobedient but is unsettled by such </a:t>
            </a:r>
            <a:r>
              <a:rPr lang="en-IE" dirty="0" smtClean="0"/>
              <a:t>behaviour, </a:t>
            </a:r>
            <a:r>
              <a:rPr lang="en-IE" dirty="0"/>
              <a:t>representing how she may be a somewhat independent character but not to the point that she will challenge the status quo yet: “She takes a packet of macaroons from her pocket and eats one or two; then goes cautiously to her husband’s door and listens.”  </a:t>
            </a:r>
          </a:p>
          <a:p>
            <a:endParaRPr lang="en-IE" dirty="0"/>
          </a:p>
        </p:txBody>
      </p:sp>
    </p:spTree>
    <p:extLst>
      <p:ext uri="{BB962C8B-B14F-4D97-AF65-F5344CB8AC3E}">
        <p14:creationId xmlns:p14="http://schemas.microsoft.com/office/powerpoint/2010/main" val="756951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Example of Layout</a:t>
            </a:r>
            <a:endParaRPr lang="en-IE" dirty="0"/>
          </a:p>
        </p:txBody>
      </p:sp>
      <p:sp>
        <p:nvSpPr>
          <p:cNvPr id="3" name="Content Placeholder 2"/>
          <p:cNvSpPr>
            <a:spLocks noGrp="1"/>
          </p:cNvSpPr>
          <p:nvPr>
            <p:ph idx="1"/>
          </p:nvPr>
        </p:nvSpPr>
        <p:spPr>
          <a:xfrm>
            <a:off x="493986" y="1405210"/>
            <a:ext cx="10859814" cy="5247837"/>
          </a:xfrm>
        </p:spPr>
        <p:txBody>
          <a:bodyPr>
            <a:normAutofit lnSpcReduction="10000"/>
          </a:bodyPr>
          <a:lstStyle/>
          <a:p>
            <a:r>
              <a:rPr lang="en-IE" b="1" dirty="0" smtClean="0"/>
              <a:t>1. Intro</a:t>
            </a:r>
          </a:p>
          <a:p>
            <a:r>
              <a:rPr lang="en-IE" b="1" dirty="0" smtClean="0">
                <a:solidFill>
                  <a:schemeClr val="accent6">
                    <a:lumMod val="75000"/>
                  </a:schemeClr>
                </a:solidFill>
              </a:rPr>
              <a:t>2. Text type – anchor text (x)</a:t>
            </a:r>
          </a:p>
          <a:p>
            <a:r>
              <a:rPr lang="en-IE" b="1" dirty="0" smtClean="0">
                <a:solidFill>
                  <a:schemeClr val="accent6">
                    <a:lumMod val="75000"/>
                  </a:schemeClr>
                </a:solidFill>
              </a:rPr>
              <a:t>3. Text type – (y) + anchor text (x)</a:t>
            </a:r>
          </a:p>
          <a:p>
            <a:r>
              <a:rPr lang="en-IE" b="1" dirty="0" smtClean="0">
                <a:solidFill>
                  <a:schemeClr val="accent6">
                    <a:lumMod val="75000"/>
                  </a:schemeClr>
                </a:solidFill>
              </a:rPr>
              <a:t>4. Text type – (y)+(z)+(x) </a:t>
            </a:r>
          </a:p>
          <a:p>
            <a:r>
              <a:rPr lang="en-IE" b="1" dirty="0" smtClean="0">
                <a:solidFill>
                  <a:schemeClr val="accent1"/>
                </a:solidFill>
              </a:rPr>
              <a:t>5. Characterisation – anchor text (x)</a:t>
            </a:r>
          </a:p>
          <a:p>
            <a:r>
              <a:rPr lang="en-IE" b="1" dirty="0" smtClean="0">
                <a:solidFill>
                  <a:schemeClr val="accent1"/>
                </a:solidFill>
              </a:rPr>
              <a:t>6. Characterisation – (y) + (x)</a:t>
            </a:r>
          </a:p>
          <a:p>
            <a:r>
              <a:rPr lang="en-IE" b="1" dirty="0" smtClean="0">
                <a:solidFill>
                  <a:schemeClr val="accent1"/>
                </a:solidFill>
              </a:rPr>
              <a:t>7. Characterisation – (z) + (x) + (y)</a:t>
            </a:r>
          </a:p>
          <a:p>
            <a:r>
              <a:rPr lang="en-IE" b="1" dirty="0" smtClean="0">
                <a:solidFill>
                  <a:schemeClr val="accent2">
                    <a:lumMod val="75000"/>
                  </a:schemeClr>
                </a:solidFill>
              </a:rPr>
              <a:t>8. Narrative Directions – (x)</a:t>
            </a:r>
          </a:p>
          <a:p>
            <a:r>
              <a:rPr lang="en-IE" b="1" dirty="0" smtClean="0">
                <a:solidFill>
                  <a:schemeClr val="accent2">
                    <a:lumMod val="75000"/>
                  </a:schemeClr>
                </a:solidFill>
              </a:rPr>
              <a:t>9. Narrative Directions – (y) + (x)</a:t>
            </a:r>
          </a:p>
          <a:p>
            <a:r>
              <a:rPr lang="en-IE" b="1" dirty="0" smtClean="0">
                <a:solidFill>
                  <a:schemeClr val="accent2">
                    <a:lumMod val="75000"/>
                  </a:schemeClr>
                </a:solidFill>
              </a:rPr>
              <a:t>10. Narrative Directions – (z) + (x) + (y)</a:t>
            </a:r>
          </a:p>
          <a:p>
            <a:r>
              <a:rPr lang="en-IE" b="1" dirty="0" smtClean="0"/>
              <a:t>11. Conclusion</a:t>
            </a:r>
          </a:p>
          <a:p>
            <a:endParaRPr lang="en-IE" dirty="0" smtClean="0"/>
          </a:p>
          <a:p>
            <a:endParaRPr lang="en-IE" dirty="0" smtClean="0"/>
          </a:p>
        </p:txBody>
      </p:sp>
    </p:spTree>
    <p:extLst>
      <p:ext uri="{BB962C8B-B14F-4D97-AF65-F5344CB8AC3E}">
        <p14:creationId xmlns:p14="http://schemas.microsoft.com/office/powerpoint/2010/main" val="4166185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Our Sub – Headings</a:t>
            </a:r>
            <a:endParaRPr lang="en-IE" dirty="0"/>
          </a:p>
        </p:txBody>
      </p:sp>
      <p:sp>
        <p:nvSpPr>
          <p:cNvPr id="3" name="Content Placeholder 2"/>
          <p:cNvSpPr>
            <a:spLocks noGrp="1"/>
          </p:cNvSpPr>
          <p:nvPr>
            <p:ph idx="1"/>
          </p:nvPr>
        </p:nvSpPr>
        <p:spPr/>
        <p:txBody>
          <a:bodyPr/>
          <a:lstStyle/>
          <a:p>
            <a:r>
              <a:rPr lang="en-IE" dirty="0" smtClean="0"/>
              <a:t>Text type</a:t>
            </a:r>
          </a:p>
          <a:p>
            <a:r>
              <a:rPr lang="en-IE" dirty="0" smtClean="0"/>
              <a:t>Genre</a:t>
            </a:r>
          </a:p>
          <a:p>
            <a:r>
              <a:rPr lang="en-IE" dirty="0" smtClean="0"/>
              <a:t>Chronology</a:t>
            </a:r>
          </a:p>
          <a:p>
            <a:r>
              <a:rPr lang="en-IE" dirty="0" smtClean="0"/>
              <a:t>Characterisation</a:t>
            </a:r>
          </a:p>
          <a:p>
            <a:r>
              <a:rPr lang="en-IE" dirty="0" smtClean="0"/>
              <a:t>Dialogue</a:t>
            </a:r>
          </a:p>
          <a:p>
            <a:r>
              <a:rPr lang="en-IE" dirty="0" smtClean="0"/>
              <a:t>Imagery and Symbolism</a:t>
            </a:r>
          </a:p>
          <a:p>
            <a:r>
              <a:rPr lang="en-IE" dirty="0" smtClean="0"/>
              <a:t>Narrative Directions</a:t>
            </a:r>
          </a:p>
          <a:p>
            <a:endParaRPr lang="en-IE" dirty="0"/>
          </a:p>
        </p:txBody>
      </p:sp>
    </p:spTree>
    <p:extLst>
      <p:ext uri="{BB962C8B-B14F-4D97-AF65-F5344CB8AC3E}">
        <p14:creationId xmlns:p14="http://schemas.microsoft.com/office/powerpoint/2010/main" val="1753375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Text Type</a:t>
            </a:r>
            <a:endParaRPr lang="en-IE" dirty="0"/>
          </a:p>
        </p:txBody>
      </p:sp>
      <p:sp>
        <p:nvSpPr>
          <p:cNvPr id="3" name="Content Placeholder 2"/>
          <p:cNvSpPr>
            <a:spLocks noGrp="1"/>
          </p:cNvSpPr>
          <p:nvPr>
            <p:ph idx="1"/>
          </p:nvPr>
        </p:nvSpPr>
        <p:spPr/>
        <p:txBody>
          <a:bodyPr>
            <a:normAutofit fontScale="92500"/>
          </a:bodyPr>
          <a:lstStyle/>
          <a:p>
            <a:r>
              <a:rPr lang="en-IE" dirty="0"/>
              <a:t>Ibsen’s work is a drama, where the emphasis is on performance rather than reading. It is unlike the novel (where the reader can imagine what occurs) as Ibsen’s play shows us events </a:t>
            </a:r>
            <a:r>
              <a:rPr lang="en-IE" dirty="0" err="1"/>
              <a:t>firsthand</a:t>
            </a:r>
            <a:r>
              <a:rPr lang="en-IE" dirty="0"/>
              <a:t>. </a:t>
            </a:r>
            <a:endParaRPr lang="en-IE" dirty="0" smtClean="0"/>
          </a:p>
          <a:p>
            <a:r>
              <a:rPr lang="en-IE" dirty="0" smtClean="0"/>
              <a:t>For </a:t>
            </a:r>
            <a:r>
              <a:rPr lang="en-IE" dirty="0"/>
              <a:t>example, the audience sees how characters appear, such as Nora, who often acts in an exuberant manner and is hence portrayed by a similarly youthful female actress to complement the role. In addition, the audience is shown how events occur in the play, such as the climaxing scene where Nora finally stands up to </a:t>
            </a:r>
            <a:r>
              <a:rPr lang="en-IE" dirty="0" err="1"/>
              <a:t>Torvald</a:t>
            </a:r>
            <a:r>
              <a:rPr lang="en-IE" dirty="0"/>
              <a:t>, declaring he has treated her like a doll and she needs to make sense of “self and everything”. </a:t>
            </a:r>
            <a:endParaRPr lang="en-IE" dirty="0" smtClean="0"/>
          </a:p>
          <a:p>
            <a:r>
              <a:rPr lang="en-IE" dirty="0" smtClean="0"/>
              <a:t>They </a:t>
            </a:r>
            <a:r>
              <a:rPr lang="en-IE" dirty="0"/>
              <a:t>are shown every detail of the scene, even how loudly she slams the door when leaving her husband and her familial obligations behind.  </a:t>
            </a:r>
          </a:p>
          <a:p>
            <a:endParaRPr lang="en-IE" dirty="0"/>
          </a:p>
        </p:txBody>
      </p:sp>
    </p:spTree>
    <p:extLst>
      <p:ext uri="{BB962C8B-B14F-4D97-AF65-F5344CB8AC3E}">
        <p14:creationId xmlns:p14="http://schemas.microsoft.com/office/powerpoint/2010/main" val="1780044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r>
              <a:rPr lang="en-IE" dirty="0"/>
              <a:t>This, like all other happenings in the play, does not need to be described as they would be in the novel, as the audience sees such events as if they were happening in real life before them. </a:t>
            </a:r>
            <a:endParaRPr lang="en-IE" dirty="0" smtClean="0"/>
          </a:p>
          <a:p>
            <a:r>
              <a:rPr lang="en-IE" dirty="0" smtClean="0"/>
              <a:t>The </a:t>
            </a:r>
            <a:r>
              <a:rPr lang="en-IE" dirty="0"/>
              <a:t>text’s </a:t>
            </a:r>
            <a:r>
              <a:rPr lang="en-IE" dirty="0" smtClean="0"/>
              <a:t>form </a:t>
            </a:r>
            <a:r>
              <a:rPr lang="en-IE" dirty="0"/>
              <a:t>as a drama can be located as the reason for it remaining in one room for its entirety; while in a novel or a film it would be easier to change setting this is time consuming in a drama as it would disrupt and delay the narrative experience. </a:t>
            </a:r>
            <a:endParaRPr lang="en-IE" dirty="0" smtClean="0"/>
          </a:p>
          <a:p>
            <a:r>
              <a:rPr lang="en-IE" dirty="0" smtClean="0"/>
              <a:t>As </a:t>
            </a:r>
            <a:r>
              <a:rPr lang="en-IE" dirty="0"/>
              <a:t>a result, it is easier to retain the one setting throughout, so as for fluid and continuous viewing.</a:t>
            </a:r>
          </a:p>
        </p:txBody>
      </p:sp>
    </p:spTree>
    <p:extLst>
      <p:ext uri="{BB962C8B-B14F-4D97-AF65-F5344CB8AC3E}">
        <p14:creationId xmlns:p14="http://schemas.microsoft.com/office/powerpoint/2010/main" val="2238274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Genre:</a:t>
            </a:r>
            <a:endParaRPr lang="en-IE" dirty="0"/>
          </a:p>
        </p:txBody>
      </p:sp>
      <p:sp>
        <p:nvSpPr>
          <p:cNvPr id="3" name="Content Placeholder 2"/>
          <p:cNvSpPr>
            <a:spLocks noGrp="1"/>
          </p:cNvSpPr>
          <p:nvPr>
            <p:ph idx="1"/>
          </p:nvPr>
        </p:nvSpPr>
        <p:spPr>
          <a:xfrm>
            <a:off x="294290" y="1250732"/>
            <a:ext cx="11582400" cy="5465378"/>
          </a:xfrm>
        </p:spPr>
        <p:txBody>
          <a:bodyPr>
            <a:normAutofit/>
          </a:bodyPr>
          <a:lstStyle/>
          <a:p>
            <a:r>
              <a:rPr lang="en-IE" dirty="0"/>
              <a:t>The text is told bleakly, as it focuses on characters who are selfish and not willing to openly challenge the </a:t>
            </a:r>
            <a:r>
              <a:rPr lang="en-IE" dirty="0" smtClean="0"/>
              <a:t>restricted </a:t>
            </a:r>
            <a:r>
              <a:rPr lang="en-IE" dirty="0"/>
              <a:t>positions of females who suffer in a </a:t>
            </a:r>
            <a:r>
              <a:rPr lang="en-IE" dirty="0" smtClean="0"/>
              <a:t>patriarchal </a:t>
            </a:r>
            <a:r>
              <a:rPr lang="en-IE" dirty="0"/>
              <a:t>society. </a:t>
            </a:r>
            <a:r>
              <a:rPr lang="en-IE" dirty="0" smtClean="0"/>
              <a:t>Rather, </a:t>
            </a:r>
            <a:r>
              <a:rPr lang="en-IE" dirty="0"/>
              <a:t>they choose to protect themselves in a cowardly manner, when they should devote their efforts to freeing such characters from this </a:t>
            </a:r>
            <a:r>
              <a:rPr lang="en-IE" dirty="0" smtClean="0"/>
              <a:t>depressing </a:t>
            </a:r>
            <a:r>
              <a:rPr lang="en-IE" dirty="0"/>
              <a:t>existence. </a:t>
            </a:r>
            <a:endParaRPr lang="en-IE" dirty="0" smtClean="0"/>
          </a:p>
          <a:p>
            <a:r>
              <a:rPr lang="en-IE" dirty="0" err="1" smtClean="0"/>
              <a:t>Torvald</a:t>
            </a:r>
            <a:r>
              <a:rPr lang="en-IE" dirty="0" smtClean="0"/>
              <a:t> </a:t>
            </a:r>
            <a:r>
              <a:rPr lang="en-IE" dirty="0"/>
              <a:t>shows this in his reaction to the revelation of the secret loan, as Nora indicates her belief that her husband will take the blame for the loan, telling Mrs. Linde that “Something glorious is going to happen” at the end of the second act. </a:t>
            </a:r>
            <a:endParaRPr lang="en-IE" dirty="0" smtClean="0"/>
          </a:p>
          <a:p>
            <a:r>
              <a:rPr lang="en-IE" dirty="0" smtClean="0"/>
              <a:t>She </a:t>
            </a:r>
            <a:r>
              <a:rPr lang="en-IE" dirty="0"/>
              <a:t>is convinced her husband will free her from her isolated position in which she is irreconcilably placed in a position of guilt and cannot escape punishment as it is against the law for a female to take a loan without the permission of her husband.  </a:t>
            </a:r>
          </a:p>
          <a:p>
            <a:endParaRPr lang="en-IE" dirty="0"/>
          </a:p>
        </p:txBody>
      </p:sp>
    </p:spTree>
    <p:extLst>
      <p:ext uri="{BB962C8B-B14F-4D97-AF65-F5344CB8AC3E}">
        <p14:creationId xmlns:p14="http://schemas.microsoft.com/office/powerpoint/2010/main" val="4114513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r>
              <a:rPr lang="en-IE" dirty="0" smtClean="0"/>
              <a:t>Nora’s belief provides an example of overbearing demands placed on the females in the play, as they are removed from any concept of a normal and fair life due to the male dominance of the world. </a:t>
            </a:r>
          </a:p>
          <a:p>
            <a:r>
              <a:rPr lang="en-IE" dirty="0" err="1" smtClean="0"/>
              <a:t>Torvald</a:t>
            </a:r>
            <a:r>
              <a:rPr lang="en-IE" dirty="0" smtClean="0"/>
              <a:t> does not do as his wife hopes he will, instead telling Nora “From now on, forget happiness. Now it’s just about saving the remains, the wreckage, the appearance”, which confirms that he only cares about his public reputation: he only refers to his societal appearance, and will prioritise this rather than coming to the aid of his wife.</a:t>
            </a:r>
            <a:endParaRPr lang="en-IE" dirty="0"/>
          </a:p>
        </p:txBody>
      </p:sp>
    </p:spTree>
    <p:extLst>
      <p:ext uri="{BB962C8B-B14F-4D97-AF65-F5344CB8AC3E}">
        <p14:creationId xmlns:p14="http://schemas.microsoft.com/office/powerpoint/2010/main" val="4249794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a:xfrm>
            <a:off x="472966" y="1481959"/>
            <a:ext cx="11477296" cy="5244662"/>
          </a:xfrm>
        </p:spPr>
        <p:txBody>
          <a:bodyPr>
            <a:normAutofit/>
          </a:bodyPr>
          <a:lstStyle/>
          <a:p>
            <a:r>
              <a:rPr lang="en-IE" dirty="0" smtClean="0"/>
              <a:t>Elsewhere, the man who provides the illegal loan, </a:t>
            </a:r>
            <a:r>
              <a:rPr lang="en-IE" dirty="0" err="1" smtClean="0"/>
              <a:t>Krogstad</a:t>
            </a:r>
            <a:r>
              <a:rPr lang="en-IE" dirty="0" smtClean="0"/>
              <a:t>, causes Nora’s difficult position due to his self-centred nature. He will not accept the consequence for the illegal nature of the loan, the loss of his job, and rather seeks to make use of the patriarchal society they inhabit to safeguard his position. </a:t>
            </a:r>
            <a:endParaRPr lang="en-IE" dirty="0"/>
          </a:p>
          <a:p>
            <a:r>
              <a:rPr lang="en-IE" dirty="0" smtClean="0"/>
              <a:t>He henceforth attempts to blackmail Nora by promising to reveal all about the loan if he is fired as he is aware that its illegal nature will disgrace Nora and her husband </a:t>
            </a:r>
            <a:r>
              <a:rPr lang="en-IE" dirty="0" err="1" smtClean="0"/>
              <a:t>Torvald</a:t>
            </a:r>
            <a:r>
              <a:rPr lang="en-IE" dirty="0" smtClean="0"/>
              <a:t>, the man hoping to fire </a:t>
            </a:r>
            <a:r>
              <a:rPr lang="en-IE" dirty="0" err="1" smtClean="0"/>
              <a:t>Krogstad</a:t>
            </a:r>
            <a:r>
              <a:rPr lang="en-IE" dirty="0" smtClean="0"/>
              <a:t>. </a:t>
            </a:r>
          </a:p>
          <a:p>
            <a:r>
              <a:rPr lang="en-IE" dirty="0" smtClean="0"/>
              <a:t>Once more this shows the confined position facing women in the text, as the male </a:t>
            </a:r>
            <a:r>
              <a:rPr lang="en-IE" dirty="0" err="1" smtClean="0"/>
              <a:t>figues</a:t>
            </a:r>
            <a:r>
              <a:rPr lang="en-IE" dirty="0" smtClean="0"/>
              <a:t> around Nora can enact complete control over her. </a:t>
            </a:r>
            <a:endParaRPr lang="en-IE" dirty="0"/>
          </a:p>
        </p:txBody>
      </p:sp>
    </p:spTree>
    <p:extLst>
      <p:ext uri="{BB962C8B-B14F-4D97-AF65-F5344CB8AC3E}">
        <p14:creationId xmlns:p14="http://schemas.microsoft.com/office/powerpoint/2010/main" val="4171462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2265</Words>
  <Application>Microsoft Office PowerPoint</Application>
  <PresentationFormat>Widescreen</PresentationFormat>
  <Paragraphs>68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Literary Genre</vt:lpstr>
      <vt:lpstr>PowerPoint Presentation</vt:lpstr>
      <vt:lpstr>Example of Layout</vt:lpstr>
      <vt:lpstr>Our Sub – Headings</vt:lpstr>
      <vt:lpstr>Text Type</vt:lpstr>
      <vt:lpstr>PowerPoint Presentation</vt:lpstr>
      <vt:lpstr>Genre:</vt:lpstr>
      <vt:lpstr>PowerPoint Presentation</vt:lpstr>
      <vt:lpstr>PowerPoint Presentation</vt:lpstr>
      <vt:lpstr>Chronology:</vt:lpstr>
      <vt:lpstr>PowerPoint Presentation</vt:lpstr>
      <vt:lpstr>PowerPoint Presentation</vt:lpstr>
      <vt:lpstr>Characterisation:</vt:lpstr>
      <vt:lpstr>PowerPoint Presentation</vt:lpstr>
      <vt:lpstr>Dialogue:</vt:lpstr>
      <vt:lpstr>PowerPoint Presentation</vt:lpstr>
      <vt:lpstr>Imagery and Symbolism:</vt:lpstr>
      <vt:lpstr>PowerPoint Presentation</vt:lpstr>
      <vt:lpstr>Narrative Directions:</vt:lpstr>
      <vt:lpstr>PowerPoint Presentation</vt:lpstr>
    </vt:vector>
  </TitlesOfParts>
  <Company>CMETB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Literary Genre</dc:title>
  <dc:creator>Ciara Deasy</dc:creator>
  <cp:lastModifiedBy>Ciara Deasy</cp:lastModifiedBy>
  <cp:revision>3</cp:revision>
  <dcterms:created xsi:type="dcterms:W3CDTF">2019-01-07T14:17:30Z</dcterms:created>
  <dcterms:modified xsi:type="dcterms:W3CDTF">2019-01-07T16:04:08Z</dcterms:modified>
</cp:coreProperties>
</file>