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3" r:id="rId2"/>
    <p:sldId id="257" r:id="rId3"/>
    <p:sldId id="259" r:id="rId4"/>
    <p:sldId id="258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8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9AFBF-013F-4772-B15F-014572E1322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CEFF20-2C45-48BA-AAE6-053DD04913DA}">
      <dgm:prSet/>
      <dgm:spPr/>
      <dgm:t>
        <a:bodyPr/>
        <a:lstStyle/>
        <a:p>
          <a:r>
            <a:rPr lang="en-IE"/>
            <a:t>For Paper 1, you will have to answer 2 questions.</a:t>
          </a:r>
          <a:endParaRPr lang="en-US"/>
        </a:p>
      </dgm:t>
    </dgm:pt>
    <dgm:pt modelId="{9D9B2F2E-3521-42CF-885A-B043BC289707}" type="parTrans" cxnId="{F3EA66FB-2E64-4903-8CFE-75DB2BE56969}">
      <dgm:prSet/>
      <dgm:spPr/>
      <dgm:t>
        <a:bodyPr/>
        <a:lstStyle/>
        <a:p>
          <a:endParaRPr lang="en-US"/>
        </a:p>
      </dgm:t>
    </dgm:pt>
    <dgm:pt modelId="{7D9D7408-D31A-4DA1-A49E-FA8A89E909CD}" type="sibTrans" cxnId="{F3EA66FB-2E64-4903-8CFE-75DB2BE56969}">
      <dgm:prSet/>
      <dgm:spPr/>
      <dgm:t>
        <a:bodyPr/>
        <a:lstStyle/>
        <a:p>
          <a:endParaRPr lang="en-US"/>
        </a:p>
      </dgm:t>
    </dgm:pt>
    <dgm:pt modelId="{B692D0BB-0606-4435-ACA1-F8C8D8214A4E}">
      <dgm:prSet/>
      <dgm:spPr/>
      <dgm:t>
        <a:bodyPr/>
        <a:lstStyle/>
        <a:p>
          <a:r>
            <a:rPr lang="en-IE" dirty="0"/>
            <a:t>Comprehension (</a:t>
          </a:r>
          <a:r>
            <a:rPr lang="en-IE" b="1" dirty="0"/>
            <a:t>Part A &amp; Part B </a:t>
          </a:r>
          <a:r>
            <a:rPr lang="en-IE" dirty="0"/>
            <a:t>)  </a:t>
          </a:r>
          <a:endParaRPr lang="en-US" dirty="0"/>
        </a:p>
      </dgm:t>
    </dgm:pt>
    <dgm:pt modelId="{D4E2EAD1-39ED-4E9A-B89D-71A0407A3709}" type="parTrans" cxnId="{631EDFAA-6844-499D-B929-9E30E1FFF08A}">
      <dgm:prSet/>
      <dgm:spPr/>
      <dgm:t>
        <a:bodyPr/>
        <a:lstStyle/>
        <a:p>
          <a:endParaRPr lang="en-US"/>
        </a:p>
      </dgm:t>
    </dgm:pt>
    <dgm:pt modelId="{971EDEE5-500E-4598-AA52-1D1FB3D807A7}" type="sibTrans" cxnId="{631EDFAA-6844-499D-B929-9E30E1FFF08A}">
      <dgm:prSet/>
      <dgm:spPr/>
      <dgm:t>
        <a:bodyPr/>
        <a:lstStyle/>
        <a:p>
          <a:endParaRPr lang="en-US"/>
        </a:p>
      </dgm:t>
    </dgm:pt>
    <dgm:pt modelId="{9ACA32C3-F34B-4793-85E8-777B84F7A8C8}">
      <dgm:prSet/>
      <dgm:spPr/>
      <dgm:t>
        <a:bodyPr/>
        <a:lstStyle/>
        <a:p>
          <a:r>
            <a:rPr lang="en-IE" dirty="0"/>
            <a:t>100 marks (50 marks each)</a:t>
          </a:r>
          <a:endParaRPr lang="en-US" dirty="0"/>
        </a:p>
      </dgm:t>
    </dgm:pt>
    <dgm:pt modelId="{2F63E9DF-3F9B-4941-B260-33CBF8C7E5FA}" type="parTrans" cxnId="{E88E39D8-92A8-4803-8C24-7E3F03CCB9A3}">
      <dgm:prSet/>
      <dgm:spPr/>
      <dgm:t>
        <a:bodyPr/>
        <a:lstStyle/>
        <a:p>
          <a:endParaRPr lang="en-US"/>
        </a:p>
      </dgm:t>
    </dgm:pt>
    <dgm:pt modelId="{A3F1540A-1D47-4BBF-9D4F-73B030E48B18}" type="sibTrans" cxnId="{E88E39D8-92A8-4803-8C24-7E3F03CCB9A3}">
      <dgm:prSet/>
      <dgm:spPr/>
      <dgm:t>
        <a:bodyPr/>
        <a:lstStyle/>
        <a:p>
          <a:endParaRPr lang="en-US"/>
        </a:p>
      </dgm:t>
    </dgm:pt>
    <dgm:pt modelId="{FA527E96-2699-49EB-ADB2-3AAF1E82EBA1}">
      <dgm:prSet/>
      <dgm:spPr/>
      <dgm:t>
        <a:bodyPr/>
        <a:lstStyle/>
        <a:p>
          <a:r>
            <a:rPr lang="en-IE"/>
            <a:t>Composition </a:t>
          </a:r>
          <a:r>
            <a:rPr lang="en-IE" b="1"/>
            <a:t>(essay)</a:t>
          </a:r>
          <a:r>
            <a:rPr lang="en-IE"/>
            <a:t> </a:t>
          </a:r>
          <a:endParaRPr lang="en-US"/>
        </a:p>
      </dgm:t>
    </dgm:pt>
    <dgm:pt modelId="{A3153C8F-1E61-4953-9F3A-C0EE897F6C56}" type="parTrans" cxnId="{CE62BC12-5E65-4BC4-9552-57041931B31C}">
      <dgm:prSet/>
      <dgm:spPr/>
      <dgm:t>
        <a:bodyPr/>
        <a:lstStyle/>
        <a:p>
          <a:endParaRPr lang="en-US"/>
        </a:p>
      </dgm:t>
    </dgm:pt>
    <dgm:pt modelId="{60DD8E63-F2AF-4780-8AE0-B32A64353A60}" type="sibTrans" cxnId="{CE62BC12-5E65-4BC4-9552-57041931B31C}">
      <dgm:prSet/>
      <dgm:spPr/>
      <dgm:t>
        <a:bodyPr/>
        <a:lstStyle/>
        <a:p>
          <a:endParaRPr lang="en-US"/>
        </a:p>
      </dgm:t>
    </dgm:pt>
    <dgm:pt modelId="{735AB527-896A-4815-957D-88ABBD83B19B}">
      <dgm:prSet/>
      <dgm:spPr/>
      <dgm:t>
        <a:bodyPr/>
        <a:lstStyle/>
        <a:p>
          <a:r>
            <a:rPr lang="en-IE"/>
            <a:t>100 marks</a:t>
          </a:r>
          <a:endParaRPr lang="en-US"/>
        </a:p>
      </dgm:t>
    </dgm:pt>
    <dgm:pt modelId="{80D7D4DD-438A-474F-812D-916E80D9A671}" type="parTrans" cxnId="{777BE8DE-F5E8-43EA-B66B-800BC7086B9F}">
      <dgm:prSet/>
      <dgm:spPr/>
      <dgm:t>
        <a:bodyPr/>
        <a:lstStyle/>
        <a:p>
          <a:endParaRPr lang="en-US"/>
        </a:p>
      </dgm:t>
    </dgm:pt>
    <dgm:pt modelId="{B5A4B05B-DF4B-4299-B43A-FF25B3258946}" type="sibTrans" cxnId="{777BE8DE-F5E8-43EA-B66B-800BC7086B9F}">
      <dgm:prSet/>
      <dgm:spPr/>
      <dgm:t>
        <a:bodyPr/>
        <a:lstStyle/>
        <a:p>
          <a:endParaRPr lang="en-US"/>
        </a:p>
      </dgm:t>
    </dgm:pt>
    <dgm:pt modelId="{8AFD0A20-0A5B-43D3-90C3-D4B7423B01B6}" type="pres">
      <dgm:prSet presAssocID="{8C69AFBF-013F-4772-B15F-014572E1322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BDBF00-5B66-4ECF-AE05-7FC5D1443AB0}" type="pres">
      <dgm:prSet presAssocID="{03CEFF20-2C45-48BA-AAE6-053DD04913DA}" presName="root1" presStyleCnt="0"/>
      <dgm:spPr/>
    </dgm:pt>
    <dgm:pt modelId="{42D0C468-AC64-4964-BE3C-E043EE59D73F}" type="pres">
      <dgm:prSet presAssocID="{03CEFF20-2C45-48BA-AAE6-053DD04913DA}" presName="LevelOneTextNode" presStyleLbl="node0" presStyleIdx="0" presStyleCnt="3">
        <dgm:presLayoutVars>
          <dgm:chPref val="3"/>
        </dgm:presLayoutVars>
      </dgm:prSet>
      <dgm:spPr/>
    </dgm:pt>
    <dgm:pt modelId="{768D79F5-01A1-4719-A708-816CB18109A3}" type="pres">
      <dgm:prSet presAssocID="{03CEFF20-2C45-48BA-AAE6-053DD04913DA}" presName="level2hierChild" presStyleCnt="0"/>
      <dgm:spPr/>
    </dgm:pt>
    <dgm:pt modelId="{DCE1FA4C-59C1-4AAC-9E18-3879D5E18117}" type="pres">
      <dgm:prSet presAssocID="{B692D0BB-0606-4435-ACA1-F8C8D8214A4E}" presName="root1" presStyleCnt="0"/>
      <dgm:spPr/>
    </dgm:pt>
    <dgm:pt modelId="{408AE1E1-430E-43A2-8853-2AE33FB5E1EA}" type="pres">
      <dgm:prSet presAssocID="{B692D0BB-0606-4435-ACA1-F8C8D8214A4E}" presName="LevelOneTextNode" presStyleLbl="node0" presStyleIdx="1" presStyleCnt="3">
        <dgm:presLayoutVars>
          <dgm:chPref val="3"/>
        </dgm:presLayoutVars>
      </dgm:prSet>
      <dgm:spPr/>
    </dgm:pt>
    <dgm:pt modelId="{1CEC0F1C-F2AC-4C90-A305-0C4B7102038E}" type="pres">
      <dgm:prSet presAssocID="{B692D0BB-0606-4435-ACA1-F8C8D8214A4E}" presName="level2hierChild" presStyleCnt="0"/>
      <dgm:spPr/>
    </dgm:pt>
    <dgm:pt modelId="{92974B81-70AE-46F3-B82A-072151C23183}" type="pres">
      <dgm:prSet presAssocID="{2F63E9DF-3F9B-4941-B260-33CBF8C7E5FA}" presName="conn2-1" presStyleLbl="parChTrans1D2" presStyleIdx="0" presStyleCnt="2"/>
      <dgm:spPr/>
    </dgm:pt>
    <dgm:pt modelId="{37941671-A96A-4AB6-9598-E1C6742E9827}" type="pres">
      <dgm:prSet presAssocID="{2F63E9DF-3F9B-4941-B260-33CBF8C7E5FA}" presName="connTx" presStyleLbl="parChTrans1D2" presStyleIdx="0" presStyleCnt="2"/>
      <dgm:spPr/>
    </dgm:pt>
    <dgm:pt modelId="{7D0F9BCC-F735-47B3-AF0F-49FA53C82762}" type="pres">
      <dgm:prSet presAssocID="{9ACA32C3-F34B-4793-85E8-777B84F7A8C8}" presName="root2" presStyleCnt="0"/>
      <dgm:spPr/>
    </dgm:pt>
    <dgm:pt modelId="{D5667D5D-F8D1-492B-BCB8-798CA63E857E}" type="pres">
      <dgm:prSet presAssocID="{9ACA32C3-F34B-4793-85E8-777B84F7A8C8}" presName="LevelTwoTextNode" presStyleLbl="node2" presStyleIdx="0" presStyleCnt="2">
        <dgm:presLayoutVars>
          <dgm:chPref val="3"/>
        </dgm:presLayoutVars>
      </dgm:prSet>
      <dgm:spPr/>
    </dgm:pt>
    <dgm:pt modelId="{1CC0A587-6B59-4390-A5AA-4451EC8AE583}" type="pres">
      <dgm:prSet presAssocID="{9ACA32C3-F34B-4793-85E8-777B84F7A8C8}" presName="level3hierChild" presStyleCnt="0"/>
      <dgm:spPr/>
    </dgm:pt>
    <dgm:pt modelId="{0CBCF284-0444-408F-8210-9761DA70087E}" type="pres">
      <dgm:prSet presAssocID="{FA527E96-2699-49EB-ADB2-3AAF1E82EBA1}" presName="root1" presStyleCnt="0"/>
      <dgm:spPr/>
    </dgm:pt>
    <dgm:pt modelId="{4D7B10FA-7A39-44E4-BA88-FFDF3F2275A6}" type="pres">
      <dgm:prSet presAssocID="{FA527E96-2699-49EB-ADB2-3AAF1E82EBA1}" presName="LevelOneTextNode" presStyleLbl="node0" presStyleIdx="2" presStyleCnt="3">
        <dgm:presLayoutVars>
          <dgm:chPref val="3"/>
        </dgm:presLayoutVars>
      </dgm:prSet>
      <dgm:spPr/>
    </dgm:pt>
    <dgm:pt modelId="{4EBAF350-8FD0-4F09-9352-D2E564899F66}" type="pres">
      <dgm:prSet presAssocID="{FA527E96-2699-49EB-ADB2-3AAF1E82EBA1}" presName="level2hierChild" presStyleCnt="0"/>
      <dgm:spPr/>
    </dgm:pt>
    <dgm:pt modelId="{04BF6C29-DE13-4477-BE1E-52A4F0E06D33}" type="pres">
      <dgm:prSet presAssocID="{80D7D4DD-438A-474F-812D-916E80D9A671}" presName="conn2-1" presStyleLbl="parChTrans1D2" presStyleIdx="1" presStyleCnt="2"/>
      <dgm:spPr/>
    </dgm:pt>
    <dgm:pt modelId="{A6811F78-AFB1-4516-BC32-3DD11CE4605D}" type="pres">
      <dgm:prSet presAssocID="{80D7D4DD-438A-474F-812D-916E80D9A671}" presName="connTx" presStyleLbl="parChTrans1D2" presStyleIdx="1" presStyleCnt="2"/>
      <dgm:spPr/>
    </dgm:pt>
    <dgm:pt modelId="{9F6E928D-5B38-49C0-A7BA-73D18BB18E66}" type="pres">
      <dgm:prSet presAssocID="{735AB527-896A-4815-957D-88ABBD83B19B}" presName="root2" presStyleCnt="0"/>
      <dgm:spPr/>
    </dgm:pt>
    <dgm:pt modelId="{2516CA29-9850-4627-AC22-1C20AFEF2897}" type="pres">
      <dgm:prSet presAssocID="{735AB527-896A-4815-957D-88ABBD83B19B}" presName="LevelTwoTextNode" presStyleLbl="node2" presStyleIdx="1" presStyleCnt="2">
        <dgm:presLayoutVars>
          <dgm:chPref val="3"/>
        </dgm:presLayoutVars>
      </dgm:prSet>
      <dgm:spPr/>
    </dgm:pt>
    <dgm:pt modelId="{ECDEA7CB-8E5C-46D7-8388-09A5EBBCD60A}" type="pres">
      <dgm:prSet presAssocID="{735AB527-896A-4815-957D-88ABBD83B19B}" presName="level3hierChild" presStyleCnt="0"/>
      <dgm:spPr/>
    </dgm:pt>
  </dgm:ptLst>
  <dgm:cxnLst>
    <dgm:cxn modelId="{CE62BC12-5E65-4BC4-9552-57041931B31C}" srcId="{8C69AFBF-013F-4772-B15F-014572E1322A}" destId="{FA527E96-2699-49EB-ADB2-3AAF1E82EBA1}" srcOrd="2" destOrd="0" parTransId="{A3153C8F-1E61-4953-9F3A-C0EE897F6C56}" sibTransId="{60DD8E63-F2AF-4780-8AE0-B32A64353A60}"/>
    <dgm:cxn modelId="{5B92492E-6FB2-4E08-8D6C-02687E2DD7B7}" type="presOf" srcId="{2F63E9DF-3F9B-4941-B260-33CBF8C7E5FA}" destId="{37941671-A96A-4AB6-9598-E1C6742E9827}" srcOrd="1" destOrd="0" presId="urn:microsoft.com/office/officeart/2005/8/layout/hierarchy2"/>
    <dgm:cxn modelId="{07BDB761-04EE-468B-90FB-EC411BB97575}" type="presOf" srcId="{80D7D4DD-438A-474F-812D-916E80D9A671}" destId="{04BF6C29-DE13-4477-BE1E-52A4F0E06D33}" srcOrd="0" destOrd="0" presId="urn:microsoft.com/office/officeart/2005/8/layout/hierarchy2"/>
    <dgm:cxn modelId="{5927F381-9F0A-4F40-8C4F-A1DCBBFC696E}" type="presOf" srcId="{8C69AFBF-013F-4772-B15F-014572E1322A}" destId="{8AFD0A20-0A5B-43D3-90C3-D4B7423B01B6}" srcOrd="0" destOrd="0" presId="urn:microsoft.com/office/officeart/2005/8/layout/hierarchy2"/>
    <dgm:cxn modelId="{3FF21183-AC90-46F9-912D-6FBFA0E97A11}" type="presOf" srcId="{2F63E9DF-3F9B-4941-B260-33CBF8C7E5FA}" destId="{92974B81-70AE-46F3-B82A-072151C23183}" srcOrd="0" destOrd="0" presId="urn:microsoft.com/office/officeart/2005/8/layout/hierarchy2"/>
    <dgm:cxn modelId="{BEE7E695-B226-4FE3-B8C6-4AC3D3FAD4AB}" type="presOf" srcId="{9ACA32C3-F34B-4793-85E8-777B84F7A8C8}" destId="{D5667D5D-F8D1-492B-BCB8-798CA63E857E}" srcOrd="0" destOrd="0" presId="urn:microsoft.com/office/officeart/2005/8/layout/hierarchy2"/>
    <dgm:cxn modelId="{4A0B7898-D98A-47CE-AB84-3BFA07D76058}" type="presOf" srcId="{03CEFF20-2C45-48BA-AAE6-053DD04913DA}" destId="{42D0C468-AC64-4964-BE3C-E043EE59D73F}" srcOrd="0" destOrd="0" presId="urn:microsoft.com/office/officeart/2005/8/layout/hierarchy2"/>
    <dgm:cxn modelId="{FFB7F3A4-DBCD-4E69-9B41-75523228147B}" type="presOf" srcId="{B692D0BB-0606-4435-ACA1-F8C8D8214A4E}" destId="{408AE1E1-430E-43A2-8853-2AE33FB5E1EA}" srcOrd="0" destOrd="0" presId="urn:microsoft.com/office/officeart/2005/8/layout/hierarchy2"/>
    <dgm:cxn modelId="{631EDFAA-6844-499D-B929-9E30E1FFF08A}" srcId="{8C69AFBF-013F-4772-B15F-014572E1322A}" destId="{B692D0BB-0606-4435-ACA1-F8C8D8214A4E}" srcOrd="1" destOrd="0" parTransId="{D4E2EAD1-39ED-4E9A-B89D-71A0407A3709}" sibTransId="{971EDEE5-500E-4598-AA52-1D1FB3D807A7}"/>
    <dgm:cxn modelId="{CE4A48B3-D84D-4390-930E-F61262F97829}" type="presOf" srcId="{735AB527-896A-4815-957D-88ABBD83B19B}" destId="{2516CA29-9850-4627-AC22-1C20AFEF2897}" srcOrd="0" destOrd="0" presId="urn:microsoft.com/office/officeart/2005/8/layout/hierarchy2"/>
    <dgm:cxn modelId="{23ED69D3-F514-4ABA-86C7-6B7A1BDE3972}" type="presOf" srcId="{80D7D4DD-438A-474F-812D-916E80D9A671}" destId="{A6811F78-AFB1-4516-BC32-3DD11CE4605D}" srcOrd="1" destOrd="0" presId="urn:microsoft.com/office/officeart/2005/8/layout/hierarchy2"/>
    <dgm:cxn modelId="{F57285D6-BADF-4438-9E8A-42860698DA7B}" type="presOf" srcId="{FA527E96-2699-49EB-ADB2-3AAF1E82EBA1}" destId="{4D7B10FA-7A39-44E4-BA88-FFDF3F2275A6}" srcOrd="0" destOrd="0" presId="urn:microsoft.com/office/officeart/2005/8/layout/hierarchy2"/>
    <dgm:cxn modelId="{E88E39D8-92A8-4803-8C24-7E3F03CCB9A3}" srcId="{B692D0BB-0606-4435-ACA1-F8C8D8214A4E}" destId="{9ACA32C3-F34B-4793-85E8-777B84F7A8C8}" srcOrd="0" destOrd="0" parTransId="{2F63E9DF-3F9B-4941-B260-33CBF8C7E5FA}" sibTransId="{A3F1540A-1D47-4BBF-9D4F-73B030E48B18}"/>
    <dgm:cxn modelId="{777BE8DE-F5E8-43EA-B66B-800BC7086B9F}" srcId="{FA527E96-2699-49EB-ADB2-3AAF1E82EBA1}" destId="{735AB527-896A-4815-957D-88ABBD83B19B}" srcOrd="0" destOrd="0" parTransId="{80D7D4DD-438A-474F-812D-916E80D9A671}" sibTransId="{B5A4B05B-DF4B-4299-B43A-FF25B3258946}"/>
    <dgm:cxn modelId="{F3EA66FB-2E64-4903-8CFE-75DB2BE56969}" srcId="{8C69AFBF-013F-4772-B15F-014572E1322A}" destId="{03CEFF20-2C45-48BA-AAE6-053DD04913DA}" srcOrd="0" destOrd="0" parTransId="{9D9B2F2E-3521-42CF-885A-B043BC289707}" sibTransId="{7D9D7408-D31A-4DA1-A49E-FA8A89E909CD}"/>
    <dgm:cxn modelId="{669182A7-8C6C-4589-A8D1-5573B038344F}" type="presParOf" srcId="{8AFD0A20-0A5B-43D3-90C3-D4B7423B01B6}" destId="{C0BDBF00-5B66-4ECF-AE05-7FC5D1443AB0}" srcOrd="0" destOrd="0" presId="urn:microsoft.com/office/officeart/2005/8/layout/hierarchy2"/>
    <dgm:cxn modelId="{0AD5D2C1-E4E3-411D-8280-698CA50FEA5B}" type="presParOf" srcId="{C0BDBF00-5B66-4ECF-AE05-7FC5D1443AB0}" destId="{42D0C468-AC64-4964-BE3C-E043EE59D73F}" srcOrd="0" destOrd="0" presId="urn:microsoft.com/office/officeart/2005/8/layout/hierarchy2"/>
    <dgm:cxn modelId="{0882A83F-7E4C-4CB2-BDFD-5A21F9E92B90}" type="presParOf" srcId="{C0BDBF00-5B66-4ECF-AE05-7FC5D1443AB0}" destId="{768D79F5-01A1-4719-A708-816CB18109A3}" srcOrd="1" destOrd="0" presId="urn:microsoft.com/office/officeart/2005/8/layout/hierarchy2"/>
    <dgm:cxn modelId="{6B3B9ECA-FD01-42A5-945E-895625979FEB}" type="presParOf" srcId="{8AFD0A20-0A5B-43D3-90C3-D4B7423B01B6}" destId="{DCE1FA4C-59C1-4AAC-9E18-3879D5E18117}" srcOrd="1" destOrd="0" presId="urn:microsoft.com/office/officeart/2005/8/layout/hierarchy2"/>
    <dgm:cxn modelId="{91B8DBB9-A281-4FC7-BC41-0DC903592347}" type="presParOf" srcId="{DCE1FA4C-59C1-4AAC-9E18-3879D5E18117}" destId="{408AE1E1-430E-43A2-8853-2AE33FB5E1EA}" srcOrd="0" destOrd="0" presId="urn:microsoft.com/office/officeart/2005/8/layout/hierarchy2"/>
    <dgm:cxn modelId="{5D31A05E-4CF7-4082-9331-0779603A0F39}" type="presParOf" srcId="{DCE1FA4C-59C1-4AAC-9E18-3879D5E18117}" destId="{1CEC0F1C-F2AC-4C90-A305-0C4B7102038E}" srcOrd="1" destOrd="0" presId="urn:microsoft.com/office/officeart/2005/8/layout/hierarchy2"/>
    <dgm:cxn modelId="{B2BEBD99-D380-4A3E-ABE6-33446E85C521}" type="presParOf" srcId="{1CEC0F1C-F2AC-4C90-A305-0C4B7102038E}" destId="{92974B81-70AE-46F3-B82A-072151C23183}" srcOrd="0" destOrd="0" presId="urn:microsoft.com/office/officeart/2005/8/layout/hierarchy2"/>
    <dgm:cxn modelId="{039DFDC2-A8AF-450B-B545-65F5B2D36BA4}" type="presParOf" srcId="{92974B81-70AE-46F3-B82A-072151C23183}" destId="{37941671-A96A-4AB6-9598-E1C6742E9827}" srcOrd="0" destOrd="0" presId="urn:microsoft.com/office/officeart/2005/8/layout/hierarchy2"/>
    <dgm:cxn modelId="{3EDC9A2C-CA30-4F93-BAE3-56FFB9329B5F}" type="presParOf" srcId="{1CEC0F1C-F2AC-4C90-A305-0C4B7102038E}" destId="{7D0F9BCC-F735-47B3-AF0F-49FA53C82762}" srcOrd="1" destOrd="0" presId="urn:microsoft.com/office/officeart/2005/8/layout/hierarchy2"/>
    <dgm:cxn modelId="{613A3CA8-36B3-4A30-A243-F9D1BEB0B055}" type="presParOf" srcId="{7D0F9BCC-F735-47B3-AF0F-49FA53C82762}" destId="{D5667D5D-F8D1-492B-BCB8-798CA63E857E}" srcOrd="0" destOrd="0" presId="urn:microsoft.com/office/officeart/2005/8/layout/hierarchy2"/>
    <dgm:cxn modelId="{D2C408F6-881C-4CDA-9130-1120238EB23E}" type="presParOf" srcId="{7D0F9BCC-F735-47B3-AF0F-49FA53C82762}" destId="{1CC0A587-6B59-4390-A5AA-4451EC8AE583}" srcOrd="1" destOrd="0" presId="urn:microsoft.com/office/officeart/2005/8/layout/hierarchy2"/>
    <dgm:cxn modelId="{B21A388C-51AF-4C08-AD8B-0330C4F84174}" type="presParOf" srcId="{8AFD0A20-0A5B-43D3-90C3-D4B7423B01B6}" destId="{0CBCF284-0444-408F-8210-9761DA70087E}" srcOrd="2" destOrd="0" presId="urn:microsoft.com/office/officeart/2005/8/layout/hierarchy2"/>
    <dgm:cxn modelId="{1E8A8272-0D93-4176-9BB8-F2AC35CCEDAD}" type="presParOf" srcId="{0CBCF284-0444-408F-8210-9761DA70087E}" destId="{4D7B10FA-7A39-44E4-BA88-FFDF3F2275A6}" srcOrd="0" destOrd="0" presId="urn:microsoft.com/office/officeart/2005/8/layout/hierarchy2"/>
    <dgm:cxn modelId="{D11FAC3B-1F04-46A0-AF19-DF118744FF2D}" type="presParOf" srcId="{0CBCF284-0444-408F-8210-9761DA70087E}" destId="{4EBAF350-8FD0-4F09-9352-D2E564899F66}" srcOrd="1" destOrd="0" presId="urn:microsoft.com/office/officeart/2005/8/layout/hierarchy2"/>
    <dgm:cxn modelId="{285A02FB-EE6A-425C-ABE6-CF68330473B2}" type="presParOf" srcId="{4EBAF350-8FD0-4F09-9352-D2E564899F66}" destId="{04BF6C29-DE13-4477-BE1E-52A4F0E06D33}" srcOrd="0" destOrd="0" presId="urn:microsoft.com/office/officeart/2005/8/layout/hierarchy2"/>
    <dgm:cxn modelId="{83407134-8158-46C2-A3DE-BA5D372BB13C}" type="presParOf" srcId="{04BF6C29-DE13-4477-BE1E-52A4F0E06D33}" destId="{A6811F78-AFB1-4516-BC32-3DD11CE4605D}" srcOrd="0" destOrd="0" presId="urn:microsoft.com/office/officeart/2005/8/layout/hierarchy2"/>
    <dgm:cxn modelId="{497F5DE4-C32B-4C8D-95DF-8562F12AB841}" type="presParOf" srcId="{4EBAF350-8FD0-4F09-9352-D2E564899F66}" destId="{9F6E928D-5B38-49C0-A7BA-73D18BB18E66}" srcOrd="1" destOrd="0" presId="urn:microsoft.com/office/officeart/2005/8/layout/hierarchy2"/>
    <dgm:cxn modelId="{95AF5E2A-786E-4A04-872C-4E5C7824CDB5}" type="presParOf" srcId="{9F6E928D-5B38-49C0-A7BA-73D18BB18E66}" destId="{2516CA29-9850-4627-AC22-1C20AFEF2897}" srcOrd="0" destOrd="0" presId="urn:microsoft.com/office/officeart/2005/8/layout/hierarchy2"/>
    <dgm:cxn modelId="{6053EEE7-E679-4E24-A6F2-78F1F8CF801C}" type="presParOf" srcId="{9F6E928D-5B38-49C0-A7BA-73D18BB18E66}" destId="{ECDEA7CB-8E5C-46D7-8388-09A5EBBCD6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67EE6-90B8-413F-8471-74BAE1D21DA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DB5594-2606-41F6-80F0-F59FB88D263E}">
      <dgm:prSet/>
      <dgm:spPr/>
      <dgm:t>
        <a:bodyPr/>
        <a:lstStyle/>
        <a:p>
          <a:r>
            <a:rPr lang="en-IE"/>
            <a:t>You are required to study the work of at least six prescribed poets. (Usually 6 poems by each poet) Again, your analysis of each poet’s work must be well structured and include relevant quotes to support points.  Evidence of extra reading is rewarded. </a:t>
          </a:r>
          <a:endParaRPr lang="en-US"/>
        </a:p>
      </dgm:t>
    </dgm:pt>
    <dgm:pt modelId="{A2D75F01-1F7B-45B6-93C4-EB95A26EB537}" type="parTrans" cxnId="{EB841F1D-A716-4FDF-9641-FC2B17CAF8C3}">
      <dgm:prSet/>
      <dgm:spPr/>
      <dgm:t>
        <a:bodyPr/>
        <a:lstStyle/>
        <a:p>
          <a:endParaRPr lang="en-US"/>
        </a:p>
      </dgm:t>
    </dgm:pt>
    <dgm:pt modelId="{151081BC-9F36-458B-83A8-5DDAD705F865}" type="sibTrans" cxnId="{EB841F1D-A716-4FDF-9641-FC2B17CAF8C3}">
      <dgm:prSet/>
      <dgm:spPr/>
      <dgm:t>
        <a:bodyPr/>
        <a:lstStyle/>
        <a:p>
          <a:endParaRPr lang="en-US"/>
        </a:p>
      </dgm:t>
    </dgm:pt>
    <dgm:pt modelId="{71CD4A1E-AD0C-4643-A201-C9D83F3FDC95}">
      <dgm:prSet/>
      <dgm:spPr/>
      <dgm:t>
        <a:bodyPr/>
        <a:lstStyle/>
        <a:p>
          <a:r>
            <a:rPr lang="en-IE"/>
            <a:t>You are also expected to write an analysis of an unseen poem, based on the skills you have learned through your study of prescribed poets.</a:t>
          </a:r>
          <a:endParaRPr lang="en-US"/>
        </a:p>
      </dgm:t>
    </dgm:pt>
    <dgm:pt modelId="{171D7B31-BC9C-46FA-9FBB-D08D5181067A}" type="parTrans" cxnId="{0437B423-AB3B-4A7F-A55A-104E422A0BA8}">
      <dgm:prSet/>
      <dgm:spPr/>
      <dgm:t>
        <a:bodyPr/>
        <a:lstStyle/>
        <a:p>
          <a:endParaRPr lang="en-US"/>
        </a:p>
      </dgm:t>
    </dgm:pt>
    <dgm:pt modelId="{8CEFB26B-B470-4D6D-954C-97712EDA2F75}" type="sibTrans" cxnId="{0437B423-AB3B-4A7F-A55A-104E422A0BA8}">
      <dgm:prSet/>
      <dgm:spPr/>
      <dgm:t>
        <a:bodyPr/>
        <a:lstStyle/>
        <a:p>
          <a:endParaRPr lang="en-US"/>
        </a:p>
      </dgm:t>
    </dgm:pt>
    <dgm:pt modelId="{C8A5523B-6643-4D7E-9851-AF61A2FA93C6}" type="pres">
      <dgm:prSet presAssocID="{13567EE6-90B8-413F-8471-74BAE1D21D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376E82-20C8-4291-AB89-1EB469D89F6C}" type="pres">
      <dgm:prSet presAssocID="{A0DB5594-2606-41F6-80F0-F59FB88D263E}" presName="hierRoot1" presStyleCnt="0"/>
      <dgm:spPr/>
    </dgm:pt>
    <dgm:pt modelId="{9256FA9F-8095-44EB-9A68-339B8724F353}" type="pres">
      <dgm:prSet presAssocID="{A0DB5594-2606-41F6-80F0-F59FB88D263E}" presName="composite" presStyleCnt="0"/>
      <dgm:spPr/>
    </dgm:pt>
    <dgm:pt modelId="{637717CD-0425-4811-A482-339AA33BFE2C}" type="pres">
      <dgm:prSet presAssocID="{A0DB5594-2606-41F6-80F0-F59FB88D263E}" presName="background" presStyleLbl="node0" presStyleIdx="0" presStyleCnt="2"/>
      <dgm:spPr/>
    </dgm:pt>
    <dgm:pt modelId="{C14503FE-7E00-4F70-B40C-278FC2465EC5}" type="pres">
      <dgm:prSet presAssocID="{A0DB5594-2606-41F6-80F0-F59FB88D263E}" presName="text" presStyleLbl="fgAcc0" presStyleIdx="0" presStyleCnt="2">
        <dgm:presLayoutVars>
          <dgm:chPref val="3"/>
        </dgm:presLayoutVars>
      </dgm:prSet>
      <dgm:spPr/>
    </dgm:pt>
    <dgm:pt modelId="{358F4F04-D0B4-4B9B-8BC6-06B35D1F4F1F}" type="pres">
      <dgm:prSet presAssocID="{A0DB5594-2606-41F6-80F0-F59FB88D263E}" presName="hierChild2" presStyleCnt="0"/>
      <dgm:spPr/>
    </dgm:pt>
    <dgm:pt modelId="{31408446-E226-47C2-BE56-551E95ABFF18}" type="pres">
      <dgm:prSet presAssocID="{71CD4A1E-AD0C-4643-A201-C9D83F3FDC95}" presName="hierRoot1" presStyleCnt="0"/>
      <dgm:spPr/>
    </dgm:pt>
    <dgm:pt modelId="{33E37805-9D5C-478C-95BD-9B54C8E30B09}" type="pres">
      <dgm:prSet presAssocID="{71CD4A1E-AD0C-4643-A201-C9D83F3FDC95}" presName="composite" presStyleCnt="0"/>
      <dgm:spPr/>
    </dgm:pt>
    <dgm:pt modelId="{63EF5113-B165-4562-AD57-70AEDAB3808D}" type="pres">
      <dgm:prSet presAssocID="{71CD4A1E-AD0C-4643-A201-C9D83F3FDC95}" presName="background" presStyleLbl="node0" presStyleIdx="1" presStyleCnt="2"/>
      <dgm:spPr/>
    </dgm:pt>
    <dgm:pt modelId="{952C80C2-B98F-40C8-B554-CEDE9AF3FF16}" type="pres">
      <dgm:prSet presAssocID="{71CD4A1E-AD0C-4643-A201-C9D83F3FDC95}" presName="text" presStyleLbl="fgAcc0" presStyleIdx="1" presStyleCnt="2">
        <dgm:presLayoutVars>
          <dgm:chPref val="3"/>
        </dgm:presLayoutVars>
      </dgm:prSet>
      <dgm:spPr/>
    </dgm:pt>
    <dgm:pt modelId="{3927F00D-5EC0-49B2-BE19-BAE43A993EFE}" type="pres">
      <dgm:prSet presAssocID="{71CD4A1E-AD0C-4643-A201-C9D83F3FDC95}" presName="hierChild2" presStyleCnt="0"/>
      <dgm:spPr/>
    </dgm:pt>
  </dgm:ptLst>
  <dgm:cxnLst>
    <dgm:cxn modelId="{EB841F1D-A716-4FDF-9641-FC2B17CAF8C3}" srcId="{13567EE6-90B8-413F-8471-74BAE1D21DA5}" destId="{A0DB5594-2606-41F6-80F0-F59FB88D263E}" srcOrd="0" destOrd="0" parTransId="{A2D75F01-1F7B-45B6-93C4-EB95A26EB537}" sibTransId="{151081BC-9F36-458B-83A8-5DDAD705F865}"/>
    <dgm:cxn modelId="{0437B423-AB3B-4A7F-A55A-104E422A0BA8}" srcId="{13567EE6-90B8-413F-8471-74BAE1D21DA5}" destId="{71CD4A1E-AD0C-4643-A201-C9D83F3FDC95}" srcOrd="1" destOrd="0" parTransId="{171D7B31-BC9C-46FA-9FBB-D08D5181067A}" sibTransId="{8CEFB26B-B470-4D6D-954C-97712EDA2F75}"/>
    <dgm:cxn modelId="{44441D79-94CB-4619-831E-EECCC60A0AEE}" type="presOf" srcId="{A0DB5594-2606-41F6-80F0-F59FB88D263E}" destId="{C14503FE-7E00-4F70-B40C-278FC2465EC5}" srcOrd="0" destOrd="0" presId="urn:microsoft.com/office/officeart/2005/8/layout/hierarchy1"/>
    <dgm:cxn modelId="{9B70BB8D-112F-4087-8997-F8D1B36F8D78}" type="presOf" srcId="{71CD4A1E-AD0C-4643-A201-C9D83F3FDC95}" destId="{952C80C2-B98F-40C8-B554-CEDE9AF3FF16}" srcOrd="0" destOrd="0" presId="urn:microsoft.com/office/officeart/2005/8/layout/hierarchy1"/>
    <dgm:cxn modelId="{C13648F2-E246-4A7D-9263-C407A7807CC1}" type="presOf" srcId="{13567EE6-90B8-413F-8471-74BAE1D21DA5}" destId="{C8A5523B-6643-4D7E-9851-AF61A2FA93C6}" srcOrd="0" destOrd="0" presId="urn:microsoft.com/office/officeart/2005/8/layout/hierarchy1"/>
    <dgm:cxn modelId="{6F959551-A53F-45F6-9C8B-64074895DDF5}" type="presParOf" srcId="{C8A5523B-6643-4D7E-9851-AF61A2FA93C6}" destId="{44376E82-20C8-4291-AB89-1EB469D89F6C}" srcOrd="0" destOrd="0" presId="urn:microsoft.com/office/officeart/2005/8/layout/hierarchy1"/>
    <dgm:cxn modelId="{01FCBD58-0FEB-42D0-906E-A11C40EC5ABD}" type="presParOf" srcId="{44376E82-20C8-4291-AB89-1EB469D89F6C}" destId="{9256FA9F-8095-44EB-9A68-339B8724F353}" srcOrd="0" destOrd="0" presId="urn:microsoft.com/office/officeart/2005/8/layout/hierarchy1"/>
    <dgm:cxn modelId="{E036523C-9CA3-4003-BAD4-437CF5DA3A39}" type="presParOf" srcId="{9256FA9F-8095-44EB-9A68-339B8724F353}" destId="{637717CD-0425-4811-A482-339AA33BFE2C}" srcOrd="0" destOrd="0" presId="urn:microsoft.com/office/officeart/2005/8/layout/hierarchy1"/>
    <dgm:cxn modelId="{44986AAD-0DED-4D51-AECC-2F8A8A65E52F}" type="presParOf" srcId="{9256FA9F-8095-44EB-9A68-339B8724F353}" destId="{C14503FE-7E00-4F70-B40C-278FC2465EC5}" srcOrd="1" destOrd="0" presId="urn:microsoft.com/office/officeart/2005/8/layout/hierarchy1"/>
    <dgm:cxn modelId="{F3CF3084-55A8-40EB-A94B-976BA92C876B}" type="presParOf" srcId="{44376E82-20C8-4291-AB89-1EB469D89F6C}" destId="{358F4F04-D0B4-4B9B-8BC6-06B35D1F4F1F}" srcOrd="1" destOrd="0" presId="urn:microsoft.com/office/officeart/2005/8/layout/hierarchy1"/>
    <dgm:cxn modelId="{46921284-18DB-4E46-B3B8-70E070339A31}" type="presParOf" srcId="{C8A5523B-6643-4D7E-9851-AF61A2FA93C6}" destId="{31408446-E226-47C2-BE56-551E95ABFF18}" srcOrd="1" destOrd="0" presId="urn:microsoft.com/office/officeart/2005/8/layout/hierarchy1"/>
    <dgm:cxn modelId="{E8F81534-0186-4098-9FB4-443A5315B09B}" type="presParOf" srcId="{31408446-E226-47C2-BE56-551E95ABFF18}" destId="{33E37805-9D5C-478C-95BD-9B54C8E30B09}" srcOrd="0" destOrd="0" presId="urn:microsoft.com/office/officeart/2005/8/layout/hierarchy1"/>
    <dgm:cxn modelId="{22ECEEF8-4F3E-418C-BBB1-281864DD54FA}" type="presParOf" srcId="{33E37805-9D5C-478C-95BD-9B54C8E30B09}" destId="{63EF5113-B165-4562-AD57-70AEDAB3808D}" srcOrd="0" destOrd="0" presId="urn:microsoft.com/office/officeart/2005/8/layout/hierarchy1"/>
    <dgm:cxn modelId="{BDD15F51-4C46-4DD6-8E73-84381D7010DD}" type="presParOf" srcId="{33E37805-9D5C-478C-95BD-9B54C8E30B09}" destId="{952C80C2-B98F-40C8-B554-CEDE9AF3FF16}" srcOrd="1" destOrd="0" presId="urn:microsoft.com/office/officeart/2005/8/layout/hierarchy1"/>
    <dgm:cxn modelId="{139CC91C-EEA9-4BF2-A69C-01FE3A9890A7}" type="presParOf" srcId="{31408446-E226-47C2-BE56-551E95ABFF18}" destId="{3927F00D-5EC0-49B2-BE19-BAE43A993E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0C468-AC64-4964-BE3C-E043EE59D73F}">
      <dsp:nvSpPr>
        <dsp:cNvPr id="0" name=""/>
        <dsp:cNvSpPr/>
      </dsp:nvSpPr>
      <dsp:spPr>
        <a:xfrm>
          <a:off x="2542224" y="2124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For Paper 1, you will have to answer 2 questions.</a:t>
          </a:r>
          <a:endParaRPr lang="en-US" sz="2500" kern="1200"/>
        </a:p>
      </dsp:txBody>
      <dsp:txXfrm>
        <a:off x="2580806" y="40706"/>
        <a:ext cx="2557435" cy="1240135"/>
      </dsp:txXfrm>
    </dsp:sp>
    <dsp:sp modelId="{408AE1E1-430E-43A2-8853-2AE33FB5E1EA}">
      <dsp:nvSpPr>
        <dsp:cNvPr id="0" name=""/>
        <dsp:cNvSpPr/>
      </dsp:nvSpPr>
      <dsp:spPr>
        <a:xfrm>
          <a:off x="2542224" y="1517019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Comprehension (</a:t>
          </a:r>
          <a:r>
            <a:rPr lang="en-IE" sz="2500" b="1" kern="1200" dirty="0"/>
            <a:t>Part A &amp; Part B </a:t>
          </a:r>
          <a:r>
            <a:rPr lang="en-IE" sz="2500" kern="1200" dirty="0"/>
            <a:t>)  </a:t>
          </a:r>
          <a:endParaRPr lang="en-US" sz="2500" kern="1200" dirty="0"/>
        </a:p>
      </dsp:txBody>
      <dsp:txXfrm>
        <a:off x="2580806" y="1555601"/>
        <a:ext cx="2557435" cy="1240135"/>
      </dsp:txXfrm>
    </dsp:sp>
    <dsp:sp modelId="{92974B81-70AE-46F3-B82A-072151C23183}">
      <dsp:nvSpPr>
        <dsp:cNvPr id="0" name=""/>
        <dsp:cNvSpPr/>
      </dsp:nvSpPr>
      <dsp:spPr>
        <a:xfrm>
          <a:off x="5176823" y="2148422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77397" y="2149323"/>
        <a:ext cx="52691" cy="52691"/>
      </dsp:txXfrm>
    </dsp:sp>
    <dsp:sp modelId="{D5667D5D-F8D1-492B-BCB8-798CA63E857E}">
      <dsp:nvSpPr>
        <dsp:cNvPr id="0" name=""/>
        <dsp:cNvSpPr/>
      </dsp:nvSpPr>
      <dsp:spPr>
        <a:xfrm>
          <a:off x="6230663" y="1517019"/>
          <a:ext cx="2634599" cy="1317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dirty="0"/>
            <a:t>100 marks (50 marks each)</a:t>
          </a:r>
          <a:endParaRPr lang="en-US" sz="2500" kern="1200" dirty="0"/>
        </a:p>
      </dsp:txBody>
      <dsp:txXfrm>
        <a:off x="6269245" y="1555601"/>
        <a:ext cx="2557435" cy="1240135"/>
      </dsp:txXfrm>
    </dsp:sp>
    <dsp:sp modelId="{4D7B10FA-7A39-44E4-BA88-FFDF3F2275A6}">
      <dsp:nvSpPr>
        <dsp:cNvPr id="0" name=""/>
        <dsp:cNvSpPr/>
      </dsp:nvSpPr>
      <dsp:spPr>
        <a:xfrm>
          <a:off x="2542224" y="3031913"/>
          <a:ext cx="2634599" cy="131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Composition </a:t>
          </a:r>
          <a:r>
            <a:rPr lang="en-IE" sz="2500" b="1" kern="1200"/>
            <a:t>(essay)</a:t>
          </a:r>
          <a:r>
            <a:rPr lang="en-IE" sz="2500" kern="1200"/>
            <a:t> </a:t>
          </a:r>
          <a:endParaRPr lang="en-US" sz="2500" kern="1200"/>
        </a:p>
      </dsp:txBody>
      <dsp:txXfrm>
        <a:off x="2580806" y="3070495"/>
        <a:ext cx="2557435" cy="1240135"/>
      </dsp:txXfrm>
    </dsp:sp>
    <dsp:sp modelId="{04BF6C29-DE13-4477-BE1E-52A4F0E06D33}">
      <dsp:nvSpPr>
        <dsp:cNvPr id="0" name=""/>
        <dsp:cNvSpPr/>
      </dsp:nvSpPr>
      <dsp:spPr>
        <a:xfrm>
          <a:off x="5176823" y="3663317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77397" y="3664217"/>
        <a:ext cx="52691" cy="52691"/>
      </dsp:txXfrm>
    </dsp:sp>
    <dsp:sp modelId="{2516CA29-9850-4627-AC22-1C20AFEF2897}">
      <dsp:nvSpPr>
        <dsp:cNvPr id="0" name=""/>
        <dsp:cNvSpPr/>
      </dsp:nvSpPr>
      <dsp:spPr>
        <a:xfrm>
          <a:off x="6230663" y="3031913"/>
          <a:ext cx="2634599" cy="1317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100 marks</a:t>
          </a:r>
          <a:endParaRPr lang="en-US" sz="2500" kern="1200"/>
        </a:p>
      </dsp:txBody>
      <dsp:txXfrm>
        <a:off x="6269245" y="3070495"/>
        <a:ext cx="2557435" cy="1240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717CD-0425-4811-A482-339AA33BFE2C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503FE-7E00-4F70-B40C-278FC2465EC5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You are required to study the work of at least six prescribed poets. (Usually 6 poems by each poet) Again, your analysis of each poet’s work must be well structured and include relevant quotes to support points.  Evidence of extra reading is rewarded. </a:t>
          </a:r>
          <a:endParaRPr lang="en-US" sz="2100" kern="1200"/>
        </a:p>
      </dsp:txBody>
      <dsp:txXfrm>
        <a:off x="678914" y="525899"/>
        <a:ext cx="4067491" cy="2525499"/>
      </dsp:txXfrm>
    </dsp:sp>
    <dsp:sp modelId="{63EF5113-B165-4562-AD57-70AEDAB3808D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C80C2-B98F-40C8-B554-CEDE9AF3FF16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You are also expected to write an analysis of an unseen poem, based on the skills you have learned through your study of prescribed poets.</a:t>
          </a:r>
          <a:endParaRPr lang="en-US" sz="2100" kern="1200"/>
        </a:p>
      </dsp:txBody>
      <dsp:txXfrm>
        <a:off x="5842357" y="525899"/>
        <a:ext cx="4067491" cy="25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33E70-3310-4C8C-A729-D5888118EF6B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E94C9-A133-4E2A-A8DE-12380D55523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958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A1B6363-0F75-487F-87B0-854C6ED6E2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AMDG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9EF59E5-BE98-4F4B-8B16-53D3FF9C32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5E3B4F7-4942-4D73-8848-CD949E589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737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327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109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188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49778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1494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0406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616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531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968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4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41E90C-1AA5-40E2-BE5E-247A7E7ED0BE}" type="datetimeFigureOut">
              <a:rPr lang="en-IE" smtClean="0"/>
              <a:t>02/09/2021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67351A-6A60-4297-A848-4AC05716FA9E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314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sdeasynotes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yotepr.uk/films/macbeth-has-character-posters/attachment/lord-macbeth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Welcome To GIFs - Get the best GIF on GIPHY">
            <a:extLst>
              <a:ext uri="{FF2B5EF4-FFF2-40B4-BE49-F238E27FC236}">
                <a16:creationId xmlns:a16="http://schemas.microsoft.com/office/drawing/2014/main" id="{57A7194A-37C6-401C-BD54-7CC5CEE0DE50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65506"/>
            <a:ext cx="10905066" cy="49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9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4204661-CD7B-409D-A010-5FAE05D43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6177" y="1533136"/>
            <a:ext cx="4460190" cy="2574630"/>
          </a:xfrm>
        </p:spPr>
        <p:txBody>
          <a:bodyPr>
            <a:normAutofit/>
          </a:bodyPr>
          <a:lstStyle/>
          <a:p>
            <a:r>
              <a:rPr lang="en-IE" altLang="en-US" dirty="0">
                <a:solidFill>
                  <a:schemeClr val="tx1"/>
                </a:solidFill>
              </a:rPr>
              <a:t>Comparative </a:t>
            </a:r>
            <a:br>
              <a:rPr lang="en-IE" altLang="en-US" dirty="0">
                <a:solidFill>
                  <a:schemeClr val="tx1"/>
                </a:solidFill>
              </a:rPr>
            </a:br>
            <a:r>
              <a:rPr lang="en-IE" altLang="en-US" dirty="0">
                <a:solidFill>
                  <a:schemeClr val="tx1"/>
                </a:solidFill>
              </a:rPr>
              <a:t>study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0977" name="Rectangle 3">
            <a:extLst>
              <a:ext uri="{FF2B5EF4-FFF2-40B4-BE49-F238E27FC236}">
                <a16:creationId xmlns:a16="http://schemas.microsoft.com/office/drawing/2014/main" id="{9BEC1284-E380-423B-A32F-E898552D5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609600" indent="-609600"/>
            <a:r>
              <a:rPr lang="en-IE" altLang="en-US" sz="2400" dirty="0">
                <a:solidFill>
                  <a:srgbClr val="000000"/>
                </a:solidFill>
              </a:rPr>
              <a:t>For this question, you must compare and contrast </a:t>
            </a:r>
            <a:r>
              <a:rPr lang="en-IE" altLang="en-US" sz="2400" b="1" u="sng" dirty="0">
                <a:solidFill>
                  <a:srgbClr val="000000"/>
                </a:solidFill>
              </a:rPr>
              <a:t>three</a:t>
            </a:r>
            <a:r>
              <a:rPr lang="en-IE" altLang="en-US" sz="2400" dirty="0">
                <a:solidFill>
                  <a:srgbClr val="000000"/>
                </a:solidFill>
              </a:rPr>
              <a:t> texts. (One of which can be a film)  Different texts are prescribed each year.</a:t>
            </a:r>
          </a:p>
          <a:p>
            <a:pPr marL="609600" indent="-609600">
              <a:buNone/>
            </a:pPr>
            <a:endParaRPr lang="en-IE" altLang="en-US" sz="2400" dirty="0">
              <a:solidFill>
                <a:srgbClr val="000000"/>
              </a:solidFill>
            </a:endParaRPr>
          </a:p>
          <a:p>
            <a:pPr marL="609600" indent="-609600"/>
            <a:r>
              <a:rPr lang="en-IE" altLang="en-US" sz="2400" dirty="0">
                <a:solidFill>
                  <a:srgbClr val="000000"/>
                </a:solidFill>
              </a:rPr>
              <a:t>Texts are compared under </a:t>
            </a:r>
            <a:r>
              <a:rPr lang="en-IE" altLang="en-US" sz="2400" b="1" u="sng" dirty="0">
                <a:solidFill>
                  <a:srgbClr val="000000"/>
                </a:solidFill>
              </a:rPr>
              <a:t>3 </a:t>
            </a:r>
            <a:r>
              <a:rPr lang="en-IE" altLang="en-US" sz="2400" dirty="0">
                <a:solidFill>
                  <a:srgbClr val="000000"/>
                </a:solidFill>
              </a:rPr>
              <a:t>out of 4 headings.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sz="2400" b="1" dirty="0">
                <a:solidFill>
                  <a:srgbClr val="000000"/>
                </a:solidFill>
              </a:rPr>
              <a:t>Theme or issue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sz="2400" b="1" dirty="0">
                <a:solidFill>
                  <a:srgbClr val="000000"/>
                </a:solidFill>
              </a:rPr>
              <a:t>General vision and Viewpoint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sz="2400" b="1" dirty="0">
                <a:solidFill>
                  <a:srgbClr val="000000"/>
                </a:solidFill>
              </a:rPr>
              <a:t>Literary genre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6BBD48-2D2E-44CD-B8E3-E0A3342D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altLang="en-US" sz="1000">
                <a:solidFill>
                  <a:srgbClr val="898989"/>
                </a:solidFill>
              </a:rPr>
              <a:t>AMDG   R. O'Donohoe  Belvedere College SJ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8755344-92D2-40A6-A9B5-286A683D5219}"/>
              </a:ext>
            </a:extLst>
          </p:cNvPr>
          <p:cNvSpPr txBox="1">
            <a:spLocks noChangeArrowheads="1"/>
          </p:cNvSpPr>
          <p:nvPr/>
        </p:nvSpPr>
        <p:spPr>
          <a:xfrm>
            <a:off x="975359" y="3021967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altLang="en-US" dirty="0">
                <a:solidFill>
                  <a:srgbClr val="FF0000"/>
                </a:solidFill>
              </a:rPr>
              <a:t>Comparative study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881DF08-EF73-4100-A10A-9AD8906F5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IE" altLang="en-US" sz="4000">
                <a:solidFill>
                  <a:schemeClr val="tx2"/>
                </a:solidFill>
              </a:rPr>
              <a:t>Poetry</a:t>
            </a:r>
            <a:endParaRPr lang="en-US" altLang="en-US" sz="4000">
              <a:solidFill>
                <a:schemeClr val="tx2"/>
              </a:solidFill>
            </a:endParaRPr>
          </a:p>
        </p:txBody>
      </p:sp>
      <p:graphicFrame>
        <p:nvGraphicFramePr>
          <p:cNvPr id="41989" name="Rectangle 3">
            <a:extLst>
              <a:ext uri="{FF2B5EF4-FFF2-40B4-BE49-F238E27FC236}">
                <a16:creationId xmlns:a16="http://schemas.microsoft.com/office/drawing/2014/main" id="{58FC1D48-0F63-4EB8-A711-FEBD9BB709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ss GIFs | Tenor">
            <a:extLst>
              <a:ext uri="{FF2B5EF4-FFF2-40B4-BE49-F238E27FC236}">
                <a16:creationId xmlns:a16="http://schemas.microsoft.com/office/drawing/2014/main" id="{4F282F52-56FC-4736-9517-0C39DB0842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9760" y="3978028"/>
            <a:ext cx="5122239" cy="2879973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>
            <a:extLst>
              <a:ext uri="{FF2B5EF4-FFF2-40B4-BE49-F238E27FC236}">
                <a16:creationId xmlns:a16="http://schemas.microsoft.com/office/drawing/2014/main" id="{9AE4D1E1-9350-4436-8FA3-A5D6B9B9A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/>
              <a:t>Best foot forward …</a:t>
            </a:r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06F7543-FF97-4D8D-8B3E-C831272D32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/>
          </a:bodyPr>
          <a:lstStyle/>
          <a:p>
            <a:r>
              <a:rPr lang="en-IE" altLang="en-US" sz="2600" dirty="0"/>
              <a:t>It is impossible to emphasise enough how important it is to start 5</a:t>
            </a:r>
            <a:r>
              <a:rPr lang="en-IE" altLang="en-US" sz="2600" baseline="30000" dirty="0"/>
              <a:t>th</a:t>
            </a:r>
            <a:r>
              <a:rPr lang="en-IE" altLang="en-US" sz="2600" dirty="0"/>
              <a:t> year with the right attitude.  </a:t>
            </a:r>
          </a:p>
          <a:p>
            <a:r>
              <a:rPr lang="en-IE" altLang="en-US" sz="2600" dirty="0"/>
              <a:t>Do the work … put in the effort from the start …ask for help if you feel you are falling behind!  This will help avoid any stressful melt-downs in 6</a:t>
            </a:r>
            <a:r>
              <a:rPr lang="en-IE" altLang="en-US" sz="2600" baseline="30000" dirty="0"/>
              <a:t>th</a:t>
            </a:r>
            <a:r>
              <a:rPr lang="en-IE" altLang="en-US" sz="2600" dirty="0"/>
              <a:t> year.</a:t>
            </a:r>
          </a:p>
          <a:p>
            <a:r>
              <a:rPr lang="en-IE" altLang="en-US" sz="2600" dirty="0"/>
              <a:t>Best of luck on your commencement of the LEAVING CERTIFICATE 2023 course!</a:t>
            </a:r>
            <a:endParaRPr lang="en-US" altLang="en-US" sz="2600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EE91-A96D-4FDE-BC83-FD5DF860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079538"/>
            <a:ext cx="7467600" cy="23251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/>
              <a:t>Your new best friend will be…..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8E41-985E-4C16-A952-41829B203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5376672"/>
            <a:ext cx="7467600" cy="564199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msdeasynotes.weebly.com </a:t>
            </a:r>
          </a:p>
        </p:txBody>
      </p:sp>
      <p:pic>
        <p:nvPicPr>
          <p:cNvPr id="16386" name="Picture 2" descr="MS. DEASY'S NOTES">
            <a:hlinkClick r:id="rId2"/>
            <a:extLst>
              <a:ext uri="{FF2B5EF4-FFF2-40B4-BE49-F238E27FC236}">
                <a16:creationId xmlns:a16="http://schemas.microsoft.com/office/drawing/2014/main" id="{A15D7FAF-8292-4A21-BD1A-21E89650B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r="17932" b="1"/>
          <a:stretch/>
        </p:blipFill>
        <p:spPr bwMode="auto">
          <a:xfrm>
            <a:off x="5229361" y="1010610"/>
            <a:ext cx="1733278" cy="1733278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5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English Literature | English | University of Colorado Denver">
            <a:extLst>
              <a:ext uri="{FF2B5EF4-FFF2-40B4-BE49-F238E27FC236}">
                <a16:creationId xmlns:a16="http://schemas.microsoft.com/office/drawing/2014/main" id="{FE4C85A5-81A7-41E6-A81D-AD2A86A45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9" b="1846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ork Independent - State exams continue">
            <a:extLst>
              <a:ext uri="{FF2B5EF4-FFF2-40B4-BE49-F238E27FC236}">
                <a16:creationId xmlns:a16="http://schemas.microsoft.com/office/drawing/2014/main" id="{15BB8987-8117-486F-B329-9D367E231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7" b="38501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C9F597FB-480C-4D3F-B5C5-CDBA257D7C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 fontScale="90000"/>
          </a:bodyPr>
          <a:lstStyle/>
          <a:p>
            <a:pPr algn="l"/>
            <a:r>
              <a:rPr lang="en-IE" altLang="en-US" sz="5000" dirty="0"/>
              <a:t>Leaving Certificate</a:t>
            </a:r>
            <a:br>
              <a:rPr lang="en-IE" altLang="en-US" sz="5000" dirty="0"/>
            </a:br>
            <a:r>
              <a:rPr lang="en-IE" altLang="en-US" sz="5000" dirty="0"/>
              <a:t>English</a:t>
            </a:r>
            <a:br>
              <a:rPr lang="en-IE" altLang="en-US" sz="5000" dirty="0"/>
            </a:br>
            <a:r>
              <a:rPr lang="en-IE" altLang="en-US" sz="5000" dirty="0"/>
              <a:t>2021-2023</a:t>
            </a:r>
            <a:endParaRPr lang="en-US" altLang="en-US" sz="50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23E6199-4F77-419A-A2F0-31A5DE5E8C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783" y="4687367"/>
            <a:ext cx="5158077" cy="1918576"/>
          </a:xfrm>
        </p:spPr>
        <p:txBody>
          <a:bodyPr>
            <a:normAutofit/>
          </a:bodyPr>
          <a:lstStyle/>
          <a:p>
            <a:r>
              <a:rPr lang="en-IE" altLang="en-US" sz="2800" dirty="0"/>
              <a:t>A </a:t>
            </a:r>
            <a:r>
              <a:rPr lang="en-IE" altLang="en-US" sz="2800" b="1" u="sng" dirty="0"/>
              <a:t>TWO</a:t>
            </a:r>
            <a:r>
              <a:rPr lang="en-IE" altLang="en-US" sz="2800" dirty="0"/>
              <a:t> year course</a:t>
            </a:r>
          </a:p>
          <a:p>
            <a:endParaRPr lang="en-IE" altLang="en-US" sz="2800" dirty="0"/>
          </a:p>
          <a:p>
            <a:r>
              <a:rPr lang="en-IE" altLang="en-US" sz="2800" dirty="0"/>
              <a:t>Ms Deasy</a:t>
            </a:r>
            <a:endParaRPr lang="en-US" altLang="en-US" sz="28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2AFDB6E-4055-476F-A718-5E189D273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IE" altLang="en-US" sz="2800"/>
              <a:t>The Exam</a:t>
            </a:r>
            <a:endParaRPr lang="en-US" altLang="en-US" sz="28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A774509-6FFB-4E4F-9206-E5C651BD0E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0730" y="1549535"/>
            <a:ext cx="4493720" cy="4389501"/>
          </a:xfrm>
        </p:spPr>
        <p:txBody>
          <a:bodyPr>
            <a:normAutofit/>
          </a:bodyPr>
          <a:lstStyle/>
          <a:p>
            <a:r>
              <a:rPr lang="en-IE" altLang="en-US" dirty="0"/>
              <a:t>The Leaving Certificate H.L. English exam consists of two papers – both worth equal marks (200 each).</a:t>
            </a:r>
          </a:p>
          <a:p>
            <a:pPr>
              <a:buFont typeface="Wingdings" panose="05000000000000000000" pitchFamily="2" charset="2"/>
              <a:buNone/>
            </a:pPr>
            <a:endParaRPr lang="en-IE" altLang="en-US" dirty="0"/>
          </a:p>
          <a:p>
            <a:r>
              <a:rPr lang="en-IE" altLang="en-US" dirty="0"/>
              <a:t>Paper 1 is primarily concerned with the study of </a:t>
            </a:r>
            <a:r>
              <a:rPr lang="en-IE" altLang="en-US" b="1" u="sng" dirty="0"/>
              <a:t>Language.</a:t>
            </a:r>
          </a:p>
          <a:p>
            <a:pPr>
              <a:buFont typeface="Wingdings" panose="05000000000000000000" pitchFamily="2" charset="2"/>
              <a:buNone/>
            </a:pPr>
            <a:endParaRPr lang="en-IE" altLang="en-US" b="1" u="sng" dirty="0"/>
          </a:p>
          <a:p>
            <a:r>
              <a:rPr lang="en-IE" altLang="en-US" dirty="0"/>
              <a:t>Paper 2 is primarily concerned with the study of </a:t>
            </a:r>
            <a:r>
              <a:rPr lang="en-IE" altLang="en-US" b="1" u="sng" dirty="0"/>
              <a:t>Literature.</a:t>
            </a:r>
            <a:endParaRPr lang="en-US" altLang="en-US" b="1" u="sng" dirty="0"/>
          </a:p>
        </p:txBody>
      </p:sp>
      <p:pic>
        <p:nvPicPr>
          <p:cNvPr id="12292" name="Picture 4" descr="English Literature Revision Project - Session 1 - First Campus">
            <a:extLst>
              <a:ext uri="{FF2B5EF4-FFF2-40B4-BE49-F238E27FC236}">
                <a16:creationId xmlns:a16="http://schemas.microsoft.com/office/drawing/2014/main" id="{9BA93F1F-C4CE-47F9-8615-2ACB1D643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r="12124" b="-1"/>
          <a:stretch/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BEC4B28-CA9B-4E7A-8756-F54A055D8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4513" y="280918"/>
            <a:ext cx="11407487" cy="1325563"/>
          </a:xfrm>
        </p:spPr>
        <p:txBody>
          <a:bodyPr>
            <a:normAutofit/>
          </a:bodyPr>
          <a:lstStyle/>
          <a:p>
            <a:r>
              <a:rPr lang="en-IE" altLang="en-US" sz="5400" dirty="0">
                <a:solidFill>
                  <a:schemeClr val="accent5"/>
                </a:solidFill>
              </a:rPr>
              <a:t>Paper 1 – 200 marks</a:t>
            </a:r>
            <a:endParaRPr lang="en-US" altLang="en-US" sz="5400" dirty="0">
              <a:solidFill>
                <a:schemeClr val="accent5"/>
              </a:solidFill>
            </a:endParaRPr>
          </a:p>
        </p:txBody>
      </p:sp>
      <p:graphicFrame>
        <p:nvGraphicFramePr>
          <p:cNvPr id="31749" name="Rectangle 3">
            <a:extLst>
              <a:ext uri="{FF2B5EF4-FFF2-40B4-BE49-F238E27FC236}">
                <a16:creationId xmlns:a16="http://schemas.microsoft.com/office/drawing/2014/main" id="{3E9907D5-93D0-4A8F-A14F-229033FBBA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74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2BD991B-F2D1-4D6F-BFD6-A0A6E9C86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Paper 1 skills</a:t>
            </a:r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AA87013-8B7A-4BB5-875D-5EDEF657C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5078" y="1192697"/>
            <a:ext cx="8229599" cy="4439477"/>
          </a:xfrm>
        </p:spPr>
        <p:txBody>
          <a:bodyPr>
            <a:noAutofit/>
          </a:bodyPr>
          <a:lstStyle/>
          <a:p>
            <a:r>
              <a:rPr lang="en-IE" altLang="en-US" sz="3200" dirty="0"/>
              <a:t>Language is integral to our everyday lives.  We use it to express ourselves – our feelings, thoughts, beliefs.  It is a hugely important form of communication with others.  </a:t>
            </a:r>
          </a:p>
          <a:p>
            <a:pPr>
              <a:buFont typeface="Wingdings" panose="05000000000000000000" pitchFamily="2" charset="2"/>
              <a:buNone/>
            </a:pPr>
            <a:endParaRPr lang="en-IE" altLang="en-US" sz="3200" dirty="0"/>
          </a:p>
          <a:p>
            <a:r>
              <a:rPr lang="en-IE" altLang="en-US" sz="3200" dirty="0"/>
              <a:t>To do well in Paper 1, you will need to become familiar with various types of language.  You must be able to identify features of different types of language when reading a text.  You must also be able to write in different types of language and understand the effect it has on your audience. </a:t>
            </a:r>
          </a:p>
          <a:p>
            <a:pPr>
              <a:buFont typeface="Wingdings" panose="05000000000000000000" pitchFamily="2" charset="2"/>
              <a:buNone/>
            </a:pPr>
            <a:endParaRPr lang="en-IE" altLang="en-US" sz="3200" dirty="0"/>
          </a:p>
          <a:p>
            <a:endParaRPr lang="en-US" altLang="en-US" sz="3200" dirty="0"/>
          </a:p>
        </p:txBody>
      </p:sp>
      <p:pic>
        <p:nvPicPr>
          <p:cNvPr id="10244" name="Picture 4" descr="Read as much as you can. Nothing will help you as much as reading. ~ J.K.  Rowling | Rowling quotes, Books, Book quotes">
            <a:extLst>
              <a:ext uri="{FF2B5EF4-FFF2-40B4-BE49-F238E27FC236}">
                <a16:creationId xmlns:a16="http://schemas.microsoft.com/office/drawing/2014/main" id="{6E53E250-4091-4128-9777-AEEF8C8D9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7" y="2181086"/>
            <a:ext cx="3302691" cy="330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BF402EE-5AC3-4061-B68B-02AE77C14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altLang="en-US" sz="3200" b="1"/>
              <a:t>What are the types of language you will need to know?</a:t>
            </a:r>
            <a:endParaRPr lang="en-US" altLang="en-US" sz="3200" b="1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8004B9D-2EAD-46AC-BE35-B281BC0693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altLang="en-US" dirty="0"/>
              <a:t>The language of </a:t>
            </a:r>
            <a:r>
              <a:rPr lang="en-IE" altLang="en-US" b="1" dirty="0"/>
              <a:t>Narration</a:t>
            </a:r>
            <a:r>
              <a:rPr lang="en-IE" altLang="en-US" dirty="0"/>
              <a:t> – Fiction &amp; Non-Fiction</a:t>
            </a:r>
          </a:p>
          <a:p>
            <a:endParaRPr lang="en-IE" altLang="en-US" dirty="0"/>
          </a:p>
          <a:p>
            <a:r>
              <a:rPr lang="en-IE" altLang="en-US" dirty="0"/>
              <a:t>The language of </a:t>
            </a:r>
            <a:r>
              <a:rPr lang="en-IE" altLang="en-US" b="1" dirty="0"/>
              <a:t>Aesthetics</a:t>
            </a:r>
          </a:p>
          <a:p>
            <a:endParaRPr lang="en-IE" altLang="en-US" b="1" dirty="0"/>
          </a:p>
          <a:p>
            <a:r>
              <a:rPr lang="en-IE" altLang="en-US" dirty="0"/>
              <a:t>The language of </a:t>
            </a:r>
            <a:r>
              <a:rPr lang="en-IE" altLang="en-US" b="1" dirty="0"/>
              <a:t>Argument </a:t>
            </a:r>
          </a:p>
          <a:p>
            <a:pPr marL="0" indent="0">
              <a:buNone/>
            </a:pPr>
            <a:endParaRPr lang="en-IE" altLang="en-US" b="1" dirty="0"/>
          </a:p>
          <a:p>
            <a:r>
              <a:rPr lang="en-IE" altLang="en-US" dirty="0"/>
              <a:t>The language of </a:t>
            </a:r>
            <a:r>
              <a:rPr lang="en-IE" altLang="en-US" b="1" dirty="0"/>
              <a:t>Persuasion</a:t>
            </a:r>
          </a:p>
          <a:p>
            <a:pPr marL="0" indent="0">
              <a:buNone/>
            </a:pPr>
            <a:endParaRPr lang="en-IE" altLang="en-US" b="1" dirty="0"/>
          </a:p>
          <a:p>
            <a:r>
              <a:rPr lang="en-IE" altLang="en-US" dirty="0"/>
              <a:t>The language of </a:t>
            </a:r>
            <a:r>
              <a:rPr lang="en-IE" altLang="en-US" b="1" dirty="0"/>
              <a:t>Information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7B84D08-8EC1-4265-A4E2-748CD530C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Paper 1 – A sample plan</a:t>
            </a:r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729BFF0-A459-4E01-9D37-A920AC7DF2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3426" y="1974575"/>
            <a:ext cx="10495722" cy="48834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IE" altLang="en-US" sz="2600" b="1" u="sng" dirty="0"/>
              <a:t>Year 1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IE" altLang="en-US" sz="2600" dirty="0"/>
              <a:t>Sept – Mid-term		Elizabeth Bishop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IE" altLang="en-US" sz="2600" dirty="0"/>
              <a:t>Oct – Christmas		Macbeth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IE" altLang="en-US" sz="2600" dirty="0"/>
              <a:t>Jan – Mid-term		WB Yeats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IE" altLang="en-US" sz="2600" dirty="0"/>
              <a:t>Feb – Easter		Emily Dickinson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IE" altLang="en-US" sz="2600" dirty="0"/>
              <a:t>Easter – Exams		Revision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IE" altLang="en-US" sz="2600" dirty="0"/>
          </a:p>
          <a:p>
            <a:pPr>
              <a:lnSpc>
                <a:spcPct val="80000"/>
              </a:lnSpc>
            </a:pPr>
            <a:r>
              <a:rPr lang="en-IE" altLang="en-US" sz="2600" b="1" u="sng" dirty="0"/>
              <a:t>Year </a:t>
            </a:r>
            <a:r>
              <a:rPr lang="en-IE" altLang="en-US" sz="2600" dirty="0"/>
              <a:t>2		Comparative Novel, Play, Film,</a:t>
            </a:r>
          </a:p>
          <a:p>
            <a:pPr lvl="6">
              <a:lnSpc>
                <a:spcPct val="80000"/>
              </a:lnSpc>
            </a:pPr>
            <a:r>
              <a:rPr lang="en-IE" altLang="en-US" sz="1700" dirty="0"/>
              <a:t>Patrick Kavanagh</a:t>
            </a:r>
          </a:p>
          <a:p>
            <a:pPr lvl="6">
              <a:lnSpc>
                <a:spcPct val="80000"/>
              </a:lnSpc>
            </a:pPr>
            <a:r>
              <a:rPr lang="en-IE" altLang="en-US" sz="1700" dirty="0"/>
              <a:t>Adrienne Rich</a:t>
            </a:r>
          </a:p>
          <a:p>
            <a:pPr lvl="6">
              <a:lnSpc>
                <a:spcPct val="80000"/>
              </a:lnSpc>
            </a:pPr>
            <a:r>
              <a:rPr lang="en-IE" altLang="en-US" sz="1700" dirty="0"/>
              <a:t>Paula Meehan</a:t>
            </a:r>
          </a:p>
          <a:p>
            <a:pPr lvl="6">
              <a:lnSpc>
                <a:spcPct val="80000"/>
              </a:lnSpc>
            </a:pPr>
            <a:r>
              <a:rPr lang="en-IE" altLang="en-US" sz="1700" dirty="0"/>
              <a:t>Revision		</a:t>
            </a:r>
            <a:r>
              <a:rPr lang="en-IE" altLang="en-US" dirty="0"/>
              <a:t>				</a:t>
            </a: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86A7455-1BCC-49DF-A48D-4EF878FE1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Paper 2 skills</a:t>
            </a:r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67FE15E-9A29-4509-B631-582476A8C2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IE" altLang="en-US" dirty="0"/>
              <a:t>English Paper 2 asks students to undertake meaningful study of literature and poetry.</a:t>
            </a:r>
          </a:p>
          <a:p>
            <a:pPr marL="609600" indent="-609600"/>
            <a:r>
              <a:rPr lang="en-IE" altLang="en-US" dirty="0"/>
              <a:t>There are </a:t>
            </a:r>
            <a:r>
              <a:rPr lang="en-IE" altLang="en-US" u="sng" dirty="0"/>
              <a:t>3 questions</a:t>
            </a:r>
            <a:r>
              <a:rPr lang="en-IE" altLang="en-US" dirty="0"/>
              <a:t> on paper 2.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dirty="0"/>
              <a:t>The Single Text 	</a:t>
            </a:r>
            <a:r>
              <a:rPr lang="en-IE" altLang="en-US" sz="1800" b="1" dirty="0"/>
              <a:t>(60 marks) – ‘Othello’ by William Shakespeare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dirty="0"/>
              <a:t>Comparative study </a:t>
            </a:r>
            <a:r>
              <a:rPr lang="en-IE" altLang="en-US" sz="1800" b="1" dirty="0"/>
              <a:t>(70 marks)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IE" altLang="en-US" dirty="0"/>
              <a:t>Poetry - Studied 	</a:t>
            </a:r>
            <a:r>
              <a:rPr lang="en-IE" altLang="en-US" sz="1800" b="1" dirty="0"/>
              <a:t>(50 marks)</a:t>
            </a:r>
          </a:p>
          <a:p>
            <a:pPr marL="609600" indent="-609600">
              <a:buNone/>
            </a:pPr>
            <a:r>
              <a:rPr lang="en-IE" altLang="en-US" dirty="0"/>
              <a:t>		        - Unseen 	</a:t>
            </a:r>
            <a:r>
              <a:rPr lang="en-IE" altLang="en-US" sz="1800" b="1" dirty="0"/>
              <a:t>(20 marks)</a:t>
            </a:r>
            <a:r>
              <a:rPr lang="en-IE" altLang="en-US" dirty="0"/>
              <a:t> 		</a:t>
            </a: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C8A573A-61F6-480D-8F5A-2FBAF13BA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164" y="-9476"/>
            <a:ext cx="4803636" cy="1311664"/>
          </a:xfrm>
        </p:spPr>
        <p:txBody>
          <a:bodyPr>
            <a:normAutofit/>
          </a:bodyPr>
          <a:lstStyle/>
          <a:p>
            <a:r>
              <a:rPr lang="en-IE" altLang="en-US" dirty="0">
                <a:solidFill>
                  <a:srgbClr val="000000"/>
                </a:solidFill>
              </a:rPr>
              <a:t>Single Text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A834BE7-DE05-43AD-B8F6-F7BCCC06CA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9822" y="872196"/>
            <a:ext cx="5809957" cy="5784263"/>
          </a:xfrm>
        </p:spPr>
        <p:txBody>
          <a:bodyPr anchor="ctr">
            <a:normAutofit/>
          </a:bodyPr>
          <a:lstStyle/>
          <a:p>
            <a:r>
              <a:rPr lang="en-IE" altLang="en-US" b="1" u="sng" dirty="0">
                <a:solidFill>
                  <a:srgbClr val="000000"/>
                </a:solidFill>
              </a:rPr>
              <a:t>Macbeth (2021-2022)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E" altLang="en-US" dirty="0">
                <a:solidFill>
                  <a:srgbClr val="000000"/>
                </a:solidFill>
              </a:rPr>
              <a:t>	You will be expected to answer an essay on Macbeth.  Your essay must consist of a well formed argument, each point fully supported with </a:t>
            </a:r>
            <a:r>
              <a:rPr lang="en-IE" altLang="en-US" b="1" dirty="0">
                <a:solidFill>
                  <a:srgbClr val="000000"/>
                </a:solidFill>
              </a:rPr>
              <a:t>appropriate quotes</a:t>
            </a:r>
            <a:r>
              <a:rPr lang="en-IE" altLang="en-US" dirty="0">
                <a:solidFill>
                  <a:srgbClr val="000000"/>
                </a:solidFill>
              </a:rPr>
              <a:t> as evidence. Evidence of extra reading is rewarded. </a:t>
            </a:r>
          </a:p>
          <a:p>
            <a:pPr>
              <a:buFont typeface="Wingdings" panose="05000000000000000000" pitchFamily="2" charset="2"/>
              <a:buNone/>
            </a:pPr>
            <a:endParaRPr lang="en-IE" altLang="en-US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IE" altLang="en-US" u="sng" dirty="0">
                <a:solidFill>
                  <a:srgbClr val="000000"/>
                </a:solidFill>
              </a:rPr>
              <a:t>Topics to be studied include</a:t>
            </a:r>
            <a:r>
              <a:rPr lang="en-IE" altLang="en-US" dirty="0">
                <a:solidFill>
                  <a:srgbClr val="000000"/>
                </a:solidFill>
              </a:rPr>
              <a:t> 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IE" altLang="en-US" dirty="0">
                <a:solidFill>
                  <a:srgbClr val="000000"/>
                </a:solidFill>
              </a:rPr>
              <a:t>Character, themes, imagery, atmosphere, key scenes etc.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A picture containing text, person, person, looking&#10;&#10;Description automatically generated">
            <a:extLst>
              <a:ext uri="{FF2B5EF4-FFF2-40B4-BE49-F238E27FC236}">
                <a16:creationId xmlns:a16="http://schemas.microsoft.com/office/drawing/2014/main" id="{DADB265C-F13F-4872-8369-7BD6DA423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1480" y="0"/>
            <a:ext cx="463169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4B13A2-6E91-4385-BC82-18990F3EAC54}"/>
              </a:ext>
            </a:extLst>
          </p:cNvPr>
          <p:cNvSpPr txBox="1"/>
          <p:nvPr/>
        </p:nvSpPr>
        <p:spPr>
          <a:xfrm>
            <a:off x="7381480" y="6858000"/>
            <a:ext cx="46316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://coyotepr.uk/films/macbeth-has-character-posters/attachment/lord-macbeth/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4" tooltip="https://creativecommons.org/licenses/by-nd/3.0/"/>
              </a:rPr>
              <a:t>CC BY-ND</a:t>
            </a:r>
            <a:endParaRPr lang="en-IE" sz="90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23</TotalTime>
  <Words>649</Words>
  <Application>Microsoft Office PowerPoint</Application>
  <PresentationFormat>Widescreen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Wingdings</vt:lpstr>
      <vt:lpstr>Badge</vt:lpstr>
      <vt:lpstr>PowerPoint Presentation</vt:lpstr>
      <vt:lpstr>Leaving Certificate English 2021-2023</vt:lpstr>
      <vt:lpstr>The Exam</vt:lpstr>
      <vt:lpstr>Paper 1 – 200 marks</vt:lpstr>
      <vt:lpstr>Paper 1 skills</vt:lpstr>
      <vt:lpstr>What are the types of language you will need to know?</vt:lpstr>
      <vt:lpstr>Paper 1 – A sample plan</vt:lpstr>
      <vt:lpstr>Paper 2 skills</vt:lpstr>
      <vt:lpstr>Single Text</vt:lpstr>
      <vt:lpstr>Comparative  study</vt:lpstr>
      <vt:lpstr>Poetry</vt:lpstr>
      <vt:lpstr>Best foot forward …</vt:lpstr>
      <vt:lpstr>Your new best friend will be…..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Deasy</dc:creator>
  <cp:lastModifiedBy>Ciara Deasy</cp:lastModifiedBy>
  <cp:revision>2</cp:revision>
  <dcterms:created xsi:type="dcterms:W3CDTF">2021-09-02T07:44:16Z</dcterms:created>
  <dcterms:modified xsi:type="dcterms:W3CDTF">2021-09-02T08:08:08Z</dcterms:modified>
</cp:coreProperties>
</file>