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9"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33753E-279F-4E86-A02B-6FFF7D7EB375}" v="8" dt="2019-08-27T18:46:32.1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iara Deasy" userId="8787c8ad4a77e625" providerId="LiveId" clId="{61FF2D6E-E785-4C1F-AAAD-36EF49A4FF86}"/>
    <pc:docChg chg="custSel modSld modMainMaster">
      <pc:chgData name="Ciara Deasy" userId="8787c8ad4a77e625" providerId="LiveId" clId="{61FF2D6E-E785-4C1F-AAAD-36EF49A4FF86}" dt="2019-08-27T18:56:48.443" v="31" actId="113"/>
      <pc:docMkLst>
        <pc:docMk/>
      </pc:docMkLst>
      <pc:sldChg chg="addSp delSp modSp setBg">
        <pc:chgData name="Ciara Deasy" userId="8787c8ad4a77e625" providerId="LiveId" clId="{61FF2D6E-E785-4C1F-AAAD-36EF49A4FF86}" dt="2019-08-27T18:46:32.154" v="29"/>
        <pc:sldMkLst>
          <pc:docMk/>
          <pc:sldMk cId="1012388013" sldId="256"/>
        </pc:sldMkLst>
        <pc:picChg chg="add mod">
          <ac:chgData name="Ciara Deasy" userId="8787c8ad4a77e625" providerId="LiveId" clId="{61FF2D6E-E785-4C1F-AAAD-36EF49A4FF86}" dt="2019-08-27T18:41:02.005" v="4" actId="1076"/>
          <ac:picMkLst>
            <pc:docMk/>
            <pc:sldMk cId="1012388013" sldId="256"/>
            <ac:picMk id="5" creationId="{A50424E4-D637-40B4-B249-08B8DA8C3FCF}"/>
          </ac:picMkLst>
        </pc:picChg>
        <pc:picChg chg="add mod">
          <ac:chgData name="Ciara Deasy" userId="8787c8ad4a77e625" providerId="LiveId" clId="{61FF2D6E-E785-4C1F-AAAD-36EF49A4FF86}" dt="2019-08-27T18:41:19.626" v="9" actId="1076"/>
          <ac:picMkLst>
            <pc:docMk/>
            <pc:sldMk cId="1012388013" sldId="256"/>
            <ac:picMk id="7" creationId="{E2F1F4A6-474A-47D7-B88E-F4BA28BDD866}"/>
          </ac:picMkLst>
        </pc:picChg>
        <pc:picChg chg="add mod">
          <ac:chgData name="Ciara Deasy" userId="8787c8ad4a77e625" providerId="LiveId" clId="{61FF2D6E-E785-4C1F-AAAD-36EF49A4FF86}" dt="2019-08-27T18:42:19.956" v="20" actId="1076"/>
          <ac:picMkLst>
            <pc:docMk/>
            <pc:sldMk cId="1012388013" sldId="256"/>
            <ac:picMk id="9" creationId="{4843A0CF-0353-4FA8-AC13-E10955A60E7C}"/>
          </ac:picMkLst>
        </pc:picChg>
        <pc:picChg chg="add del mod">
          <ac:chgData name="Ciara Deasy" userId="8787c8ad4a77e625" providerId="LiveId" clId="{61FF2D6E-E785-4C1F-AAAD-36EF49A4FF86}" dt="2019-08-27T18:43:13.078" v="25" actId="478"/>
          <ac:picMkLst>
            <pc:docMk/>
            <pc:sldMk cId="1012388013" sldId="256"/>
            <ac:picMk id="11" creationId="{86E3D41F-D241-481E-9B87-C97C76535B95}"/>
          </ac:picMkLst>
        </pc:picChg>
      </pc:sldChg>
      <pc:sldChg chg="setBg">
        <pc:chgData name="Ciara Deasy" userId="8787c8ad4a77e625" providerId="LiveId" clId="{61FF2D6E-E785-4C1F-AAAD-36EF49A4FF86}" dt="2019-08-27T18:46:03.952" v="27"/>
        <pc:sldMkLst>
          <pc:docMk/>
          <pc:sldMk cId="3297484196" sldId="257"/>
        </pc:sldMkLst>
      </pc:sldChg>
      <pc:sldChg chg="setBg">
        <pc:chgData name="Ciara Deasy" userId="8787c8ad4a77e625" providerId="LiveId" clId="{61FF2D6E-E785-4C1F-AAAD-36EF49A4FF86}" dt="2019-08-27T18:46:03.952" v="27"/>
        <pc:sldMkLst>
          <pc:docMk/>
          <pc:sldMk cId="3004587107" sldId="258"/>
        </pc:sldMkLst>
      </pc:sldChg>
      <pc:sldChg chg="setBg">
        <pc:chgData name="Ciara Deasy" userId="8787c8ad4a77e625" providerId="LiveId" clId="{61FF2D6E-E785-4C1F-AAAD-36EF49A4FF86}" dt="2019-08-27T18:46:03.952" v="27"/>
        <pc:sldMkLst>
          <pc:docMk/>
          <pc:sldMk cId="2133758230" sldId="259"/>
        </pc:sldMkLst>
      </pc:sldChg>
      <pc:sldChg chg="setBg">
        <pc:chgData name="Ciara Deasy" userId="8787c8ad4a77e625" providerId="LiveId" clId="{61FF2D6E-E785-4C1F-AAAD-36EF49A4FF86}" dt="2019-08-27T18:46:03.952" v="27"/>
        <pc:sldMkLst>
          <pc:docMk/>
          <pc:sldMk cId="2221436271" sldId="260"/>
        </pc:sldMkLst>
      </pc:sldChg>
      <pc:sldChg chg="setBg">
        <pc:chgData name="Ciara Deasy" userId="8787c8ad4a77e625" providerId="LiveId" clId="{61FF2D6E-E785-4C1F-AAAD-36EF49A4FF86}" dt="2019-08-27T18:46:03.952" v="27"/>
        <pc:sldMkLst>
          <pc:docMk/>
          <pc:sldMk cId="2118106678" sldId="261"/>
        </pc:sldMkLst>
      </pc:sldChg>
      <pc:sldChg chg="modSp setBg">
        <pc:chgData name="Ciara Deasy" userId="8787c8ad4a77e625" providerId="LiveId" clId="{61FF2D6E-E785-4C1F-AAAD-36EF49A4FF86}" dt="2019-08-27T18:56:48.443" v="31" actId="113"/>
        <pc:sldMkLst>
          <pc:docMk/>
          <pc:sldMk cId="1745183597" sldId="262"/>
        </pc:sldMkLst>
        <pc:spChg chg="mod">
          <ac:chgData name="Ciara Deasy" userId="8787c8ad4a77e625" providerId="LiveId" clId="{61FF2D6E-E785-4C1F-AAAD-36EF49A4FF86}" dt="2019-08-27T18:56:48.443" v="31" actId="113"/>
          <ac:spMkLst>
            <pc:docMk/>
            <pc:sldMk cId="1745183597" sldId="262"/>
            <ac:spMk id="3" creationId="{852ED55E-64FB-452A-B582-D1F2981B1807}"/>
          </ac:spMkLst>
        </pc:spChg>
      </pc:sldChg>
      <pc:sldChg chg="setBg">
        <pc:chgData name="Ciara Deasy" userId="8787c8ad4a77e625" providerId="LiveId" clId="{61FF2D6E-E785-4C1F-AAAD-36EF49A4FF86}" dt="2019-08-27T18:46:03.952" v="27"/>
        <pc:sldMkLst>
          <pc:docMk/>
          <pc:sldMk cId="2389153874" sldId="263"/>
        </pc:sldMkLst>
      </pc:sldChg>
      <pc:sldChg chg="setBg">
        <pc:chgData name="Ciara Deasy" userId="8787c8ad4a77e625" providerId="LiveId" clId="{61FF2D6E-E785-4C1F-AAAD-36EF49A4FF86}" dt="2019-08-27T18:46:03.952" v="27"/>
        <pc:sldMkLst>
          <pc:docMk/>
          <pc:sldMk cId="671323134" sldId="264"/>
        </pc:sldMkLst>
      </pc:sldChg>
      <pc:sldMasterChg chg="setBg modSldLayout">
        <pc:chgData name="Ciara Deasy" userId="8787c8ad4a77e625" providerId="LiveId" clId="{61FF2D6E-E785-4C1F-AAAD-36EF49A4FF86}" dt="2019-08-27T18:46:03.952" v="27"/>
        <pc:sldMasterMkLst>
          <pc:docMk/>
          <pc:sldMasterMk cId="1606112485" sldId="2147483648"/>
        </pc:sldMasterMkLst>
        <pc:sldLayoutChg chg="setBg">
          <pc:chgData name="Ciara Deasy" userId="8787c8ad4a77e625" providerId="LiveId" clId="{61FF2D6E-E785-4C1F-AAAD-36EF49A4FF86}" dt="2019-08-27T18:46:03.952" v="27"/>
          <pc:sldLayoutMkLst>
            <pc:docMk/>
            <pc:sldMasterMk cId="1606112485" sldId="2147483648"/>
            <pc:sldLayoutMk cId="3562126261" sldId="2147483649"/>
          </pc:sldLayoutMkLst>
        </pc:sldLayoutChg>
        <pc:sldLayoutChg chg="setBg">
          <pc:chgData name="Ciara Deasy" userId="8787c8ad4a77e625" providerId="LiveId" clId="{61FF2D6E-E785-4C1F-AAAD-36EF49A4FF86}" dt="2019-08-27T18:46:03.952" v="27"/>
          <pc:sldLayoutMkLst>
            <pc:docMk/>
            <pc:sldMasterMk cId="1606112485" sldId="2147483648"/>
            <pc:sldLayoutMk cId="456967894" sldId="2147483650"/>
          </pc:sldLayoutMkLst>
        </pc:sldLayoutChg>
        <pc:sldLayoutChg chg="setBg">
          <pc:chgData name="Ciara Deasy" userId="8787c8ad4a77e625" providerId="LiveId" clId="{61FF2D6E-E785-4C1F-AAAD-36EF49A4FF86}" dt="2019-08-27T18:46:03.952" v="27"/>
          <pc:sldLayoutMkLst>
            <pc:docMk/>
            <pc:sldMasterMk cId="1606112485" sldId="2147483648"/>
            <pc:sldLayoutMk cId="3821393784" sldId="2147483651"/>
          </pc:sldLayoutMkLst>
        </pc:sldLayoutChg>
        <pc:sldLayoutChg chg="setBg">
          <pc:chgData name="Ciara Deasy" userId="8787c8ad4a77e625" providerId="LiveId" clId="{61FF2D6E-E785-4C1F-AAAD-36EF49A4FF86}" dt="2019-08-27T18:46:03.952" v="27"/>
          <pc:sldLayoutMkLst>
            <pc:docMk/>
            <pc:sldMasterMk cId="1606112485" sldId="2147483648"/>
            <pc:sldLayoutMk cId="1271235071" sldId="2147483652"/>
          </pc:sldLayoutMkLst>
        </pc:sldLayoutChg>
        <pc:sldLayoutChg chg="setBg">
          <pc:chgData name="Ciara Deasy" userId="8787c8ad4a77e625" providerId="LiveId" clId="{61FF2D6E-E785-4C1F-AAAD-36EF49A4FF86}" dt="2019-08-27T18:46:03.952" v="27"/>
          <pc:sldLayoutMkLst>
            <pc:docMk/>
            <pc:sldMasterMk cId="1606112485" sldId="2147483648"/>
            <pc:sldLayoutMk cId="3529695106" sldId="2147483653"/>
          </pc:sldLayoutMkLst>
        </pc:sldLayoutChg>
        <pc:sldLayoutChg chg="setBg">
          <pc:chgData name="Ciara Deasy" userId="8787c8ad4a77e625" providerId="LiveId" clId="{61FF2D6E-E785-4C1F-AAAD-36EF49A4FF86}" dt="2019-08-27T18:46:03.952" v="27"/>
          <pc:sldLayoutMkLst>
            <pc:docMk/>
            <pc:sldMasterMk cId="1606112485" sldId="2147483648"/>
            <pc:sldLayoutMk cId="3758147741" sldId="2147483654"/>
          </pc:sldLayoutMkLst>
        </pc:sldLayoutChg>
        <pc:sldLayoutChg chg="setBg">
          <pc:chgData name="Ciara Deasy" userId="8787c8ad4a77e625" providerId="LiveId" clId="{61FF2D6E-E785-4C1F-AAAD-36EF49A4FF86}" dt="2019-08-27T18:46:03.952" v="27"/>
          <pc:sldLayoutMkLst>
            <pc:docMk/>
            <pc:sldMasterMk cId="1606112485" sldId="2147483648"/>
            <pc:sldLayoutMk cId="891933309" sldId="2147483655"/>
          </pc:sldLayoutMkLst>
        </pc:sldLayoutChg>
        <pc:sldLayoutChg chg="setBg">
          <pc:chgData name="Ciara Deasy" userId="8787c8ad4a77e625" providerId="LiveId" clId="{61FF2D6E-E785-4C1F-AAAD-36EF49A4FF86}" dt="2019-08-27T18:46:03.952" v="27"/>
          <pc:sldLayoutMkLst>
            <pc:docMk/>
            <pc:sldMasterMk cId="1606112485" sldId="2147483648"/>
            <pc:sldLayoutMk cId="3708270511" sldId="2147483656"/>
          </pc:sldLayoutMkLst>
        </pc:sldLayoutChg>
        <pc:sldLayoutChg chg="setBg">
          <pc:chgData name="Ciara Deasy" userId="8787c8ad4a77e625" providerId="LiveId" clId="{61FF2D6E-E785-4C1F-AAAD-36EF49A4FF86}" dt="2019-08-27T18:46:03.952" v="27"/>
          <pc:sldLayoutMkLst>
            <pc:docMk/>
            <pc:sldMasterMk cId="1606112485" sldId="2147483648"/>
            <pc:sldLayoutMk cId="27968143" sldId="2147483657"/>
          </pc:sldLayoutMkLst>
        </pc:sldLayoutChg>
        <pc:sldLayoutChg chg="setBg">
          <pc:chgData name="Ciara Deasy" userId="8787c8ad4a77e625" providerId="LiveId" clId="{61FF2D6E-E785-4C1F-AAAD-36EF49A4FF86}" dt="2019-08-27T18:46:03.952" v="27"/>
          <pc:sldLayoutMkLst>
            <pc:docMk/>
            <pc:sldMasterMk cId="1606112485" sldId="2147483648"/>
            <pc:sldLayoutMk cId="1686867144" sldId="2147483658"/>
          </pc:sldLayoutMkLst>
        </pc:sldLayoutChg>
        <pc:sldLayoutChg chg="setBg">
          <pc:chgData name="Ciara Deasy" userId="8787c8ad4a77e625" providerId="LiveId" clId="{61FF2D6E-E785-4C1F-AAAD-36EF49A4FF86}" dt="2019-08-27T18:46:03.952" v="27"/>
          <pc:sldLayoutMkLst>
            <pc:docMk/>
            <pc:sldMasterMk cId="1606112485" sldId="2147483648"/>
            <pc:sldLayoutMk cId="4156181602" sldId="2147483659"/>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3808D3-12C2-424A-9346-2DB667CEF93F}"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7264162B-6D24-41DF-A299-9152083B1A3E}">
      <dgm:prSet/>
      <dgm:spPr/>
      <dgm:t>
        <a:bodyPr/>
        <a:lstStyle/>
        <a:p>
          <a:r>
            <a:rPr lang="en-IE"/>
            <a:t>The evidence is presented and the reader is encouraged to make up his or her own mind.</a:t>
          </a:r>
          <a:endParaRPr lang="en-US"/>
        </a:p>
      </dgm:t>
    </dgm:pt>
    <dgm:pt modelId="{3287C6B8-33FA-4312-8DAC-C48162E48BD4}" type="parTrans" cxnId="{384FF239-210A-4204-8A45-8558B6B3ABDC}">
      <dgm:prSet/>
      <dgm:spPr/>
      <dgm:t>
        <a:bodyPr/>
        <a:lstStyle/>
        <a:p>
          <a:endParaRPr lang="en-US"/>
        </a:p>
      </dgm:t>
    </dgm:pt>
    <dgm:pt modelId="{6EA92363-0BD9-4210-AEB7-44F54980A754}" type="sibTrans" cxnId="{384FF239-210A-4204-8A45-8558B6B3ABDC}">
      <dgm:prSet/>
      <dgm:spPr/>
      <dgm:t>
        <a:bodyPr/>
        <a:lstStyle/>
        <a:p>
          <a:endParaRPr lang="en-US"/>
        </a:p>
      </dgm:t>
    </dgm:pt>
    <dgm:pt modelId="{298EC9A4-6656-4D52-B7DE-414859F464AC}">
      <dgm:prSet/>
      <dgm:spPr/>
      <dgm:t>
        <a:bodyPr/>
        <a:lstStyle/>
        <a:p>
          <a:r>
            <a:rPr lang="en-IE" b="1"/>
            <a:t>Analogy</a:t>
          </a:r>
          <a:r>
            <a:rPr lang="en-IE"/>
            <a:t> is a useful tool here, (a comparison between two things which are otherwise dissimilar).  Remember, however, that analogies cannot prove anything.  Comparisons only go so far. </a:t>
          </a:r>
          <a:endParaRPr lang="en-US"/>
        </a:p>
      </dgm:t>
    </dgm:pt>
    <dgm:pt modelId="{DFD4E9A3-B875-400A-8697-73FB267B2649}" type="parTrans" cxnId="{38E4687F-2978-473B-8DE6-8F7586561773}">
      <dgm:prSet/>
      <dgm:spPr/>
      <dgm:t>
        <a:bodyPr/>
        <a:lstStyle/>
        <a:p>
          <a:endParaRPr lang="en-US"/>
        </a:p>
      </dgm:t>
    </dgm:pt>
    <dgm:pt modelId="{FABEB9E2-C338-4F2E-B25F-7C58C07CB1D6}" type="sibTrans" cxnId="{38E4687F-2978-473B-8DE6-8F7586561773}">
      <dgm:prSet/>
      <dgm:spPr/>
      <dgm:t>
        <a:bodyPr/>
        <a:lstStyle/>
        <a:p>
          <a:endParaRPr lang="en-US"/>
        </a:p>
      </dgm:t>
    </dgm:pt>
    <dgm:pt modelId="{FF451B98-6BD8-4FD3-A985-58AD1D3E9937}" type="pres">
      <dgm:prSet presAssocID="{0F3808D3-12C2-424A-9346-2DB667CEF93F}" presName="linear" presStyleCnt="0">
        <dgm:presLayoutVars>
          <dgm:animLvl val="lvl"/>
          <dgm:resizeHandles val="exact"/>
        </dgm:presLayoutVars>
      </dgm:prSet>
      <dgm:spPr/>
    </dgm:pt>
    <dgm:pt modelId="{AB2093C7-AA94-45BB-9CA0-74DF0EE8B2A2}" type="pres">
      <dgm:prSet presAssocID="{7264162B-6D24-41DF-A299-9152083B1A3E}" presName="parentText" presStyleLbl="node1" presStyleIdx="0" presStyleCnt="2">
        <dgm:presLayoutVars>
          <dgm:chMax val="0"/>
          <dgm:bulletEnabled val="1"/>
        </dgm:presLayoutVars>
      </dgm:prSet>
      <dgm:spPr/>
    </dgm:pt>
    <dgm:pt modelId="{3FCD97DF-4651-4FD5-AF51-B1E452742145}" type="pres">
      <dgm:prSet presAssocID="{6EA92363-0BD9-4210-AEB7-44F54980A754}" presName="spacer" presStyleCnt="0"/>
      <dgm:spPr/>
    </dgm:pt>
    <dgm:pt modelId="{4493A5B8-18B1-4E92-A4D7-2CACC636E134}" type="pres">
      <dgm:prSet presAssocID="{298EC9A4-6656-4D52-B7DE-414859F464AC}" presName="parentText" presStyleLbl="node1" presStyleIdx="1" presStyleCnt="2">
        <dgm:presLayoutVars>
          <dgm:chMax val="0"/>
          <dgm:bulletEnabled val="1"/>
        </dgm:presLayoutVars>
      </dgm:prSet>
      <dgm:spPr/>
    </dgm:pt>
  </dgm:ptLst>
  <dgm:cxnLst>
    <dgm:cxn modelId="{384FF239-210A-4204-8A45-8558B6B3ABDC}" srcId="{0F3808D3-12C2-424A-9346-2DB667CEF93F}" destId="{7264162B-6D24-41DF-A299-9152083B1A3E}" srcOrd="0" destOrd="0" parTransId="{3287C6B8-33FA-4312-8DAC-C48162E48BD4}" sibTransId="{6EA92363-0BD9-4210-AEB7-44F54980A754}"/>
    <dgm:cxn modelId="{38E4687F-2978-473B-8DE6-8F7586561773}" srcId="{0F3808D3-12C2-424A-9346-2DB667CEF93F}" destId="{298EC9A4-6656-4D52-B7DE-414859F464AC}" srcOrd="1" destOrd="0" parTransId="{DFD4E9A3-B875-400A-8697-73FB267B2649}" sibTransId="{FABEB9E2-C338-4F2E-B25F-7C58C07CB1D6}"/>
    <dgm:cxn modelId="{700E87AE-F5C3-4D20-A779-B5F609E6B9FC}" type="presOf" srcId="{7264162B-6D24-41DF-A299-9152083B1A3E}" destId="{AB2093C7-AA94-45BB-9CA0-74DF0EE8B2A2}" srcOrd="0" destOrd="0" presId="urn:microsoft.com/office/officeart/2005/8/layout/vList2"/>
    <dgm:cxn modelId="{3A0A08BF-5FED-4AD0-BAEB-0FC1C913987A}" type="presOf" srcId="{298EC9A4-6656-4D52-B7DE-414859F464AC}" destId="{4493A5B8-18B1-4E92-A4D7-2CACC636E134}" srcOrd="0" destOrd="0" presId="urn:microsoft.com/office/officeart/2005/8/layout/vList2"/>
    <dgm:cxn modelId="{D80701F8-BFAF-4F67-8E0F-432219585D26}" type="presOf" srcId="{0F3808D3-12C2-424A-9346-2DB667CEF93F}" destId="{FF451B98-6BD8-4FD3-A985-58AD1D3E9937}" srcOrd="0" destOrd="0" presId="urn:microsoft.com/office/officeart/2005/8/layout/vList2"/>
    <dgm:cxn modelId="{7800815C-2D0F-4D74-A732-2B0ACA5EBA2E}" type="presParOf" srcId="{FF451B98-6BD8-4FD3-A985-58AD1D3E9937}" destId="{AB2093C7-AA94-45BB-9CA0-74DF0EE8B2A2}" srcOrd="0" destOrd="0" presId="urn:microsoft.com/office/officeart/2005/8/layout/vList2"/>
    <dgm:cxn modelId="{E4433793-0E7F-4503-ABDE-5D980F1CFAC9}" type="presParOf" srcId="{FF451B98-6BD8-4FD3-A985-58AD1D3E9937}" destId="{3FCD97DF-4651-4FD5-AF51-B1E452742145}" srcOrd="1" destOrd="0" presId="urn:microsoft.com/office/officeart/2005/8/layout/vList2"/>
    <dgm:cxn modelId="{050EB509-EBFF-4ECF-8994-3EBD0F4484BA}" type="presParOf" srcId="{FF451B98-6BD8-4FD3-A985-58AD1D3E9937}" destId="{4493A5B8-18B1-4E92-A4D7-2CACC636E13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2093C7-AA94-45BB-9CA0-74DF0EE8B2A2}">
      <dsp:nvSpPr>
        <dsp:cNvPr id="0" name=""/>
        <dsp:cNvSpPr/>
      </dsp:nvSpPr>
      <dsp:spPr>
        <a:xfrm>
          <a:off x="0" y="1140"/>
          <a:ext cx="6589260" cy="257765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IE" sz="3000" kern="1200"/>
            <a:t>The evidence is presented and the reader is encouraged to make up his or her own mind.</a:t>
          </a:r>
          <a:endParaRPr lang="en-US" sz="3000" kern="1200"/>
        </a:p>
      </dsp:txBody>
      <dsp:txXfrm>
        <a:off x="125831" y="126971"/>
        <a:ext cx="6337598" cy="2325994"/>
      </dsp:txXfrm>
    </dsp:sp>
    <dsp:sp modelId="{4493A5B8-18B1-4E92-A4D7-2CACC636E134}">
      <dsp:nvSpPr>
        <dsp:cNvPr id="0" name=""/>
        <dsp:cNvSpPr/>
      </dsp:nvSpPr>
      <dsp:spPr>
        <a:xfrm>
          <a:off x="0" y="2665196"/>
          <a:ext cx="6589260" cy="2577656"/>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IE" sz="3000" b="1" kern="1200"/>
            <a:t>Analogy</a:t>
          </a:r>
          <a:r>
            <a:rPr lang="en-IE" sz="3000" kern="1200"/>
            <a:t> is a useful tool here, (a comparison between two things which are otherwise dissimilar).  Remember, however, that analogies cannot prove anything.  Comparisons only go so far. </a:t>
          </a:r>
          <a:endParaRPr lang="en-US" sz="3000" kern="1200"/>
        </a:p>
      </dsp:txBody>
      <dsp:txXfrm>
        <a:off x="125831" y="2791027"/>
        <a:ext cx="6337598" cy="232599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D13A6E-61C0-4E3F-9E7E-B109B6D71A69}" type="datetimeFigureOut">
              <a:rPr lang="en-IE" smtClean="0"/>
              <a:t>20/09/2020</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A9B140-BD75-4B23-85F6-B3556433D1C6}" type="slidenum">
              <a:rPr lang="en-IE" smtClean="0"/>
              <a:t>‹#›</a:t>
            </a:fld>
            <a:endParaRPr lang="en-IE"/>
          </a:p>
        </p:txBody>
      </p:sp>
    </p:spTree>
    <p:extLst>
      <p:ext uri="{BB962C8B-B14F-4D97-AF65-F5344CB8AC3E}">
        <p14:creationId xmlns:p14="http://schemas.microsoft.com/office/powerpoint/2010/main" val="1960880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FF85E-1CAE-4E3F-A3DE-25C0ACD46B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EC24BFA6-6F9B-4E6A-94DC-921832003C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9A8D8C6D-1459-44FA-9D9E-534DDC983273}"/>
              </a:ext>
            </a:extLst>
          </p:cNvPr>
          <p:cNvSpPr>
            <a:spLocks noGrp="1"/>
          </p:cNvSpPr>
          <p:nvPr>
            <p:ph type="dt" sz="half" idx="10"/>
          </p:nvPr>
        </p:nvSpPr>
        <p:spPr/>
        <p:txBody>
          <a:bodyPr/>
          <a:lstStyle/>
          <a:p>
            <a:fld id="{3D629219-87F2-44BD-AF87-11644F271520}" type="datetimeFigureOut">
              <a:rPr lang="en-IE" smtClean="0"/>
              <a:t>20/09/2020</a:t>
            </a:fld>
            <a:endParaRPr lang="en-IE"/>
          </a:p>
        </p:txBody>
      </p:sp>
      <p:sp>
        <p:nvSpPr>
          <p:cNvPr id="5" name="Footer Placeholder 4">
            <a:extLst>
              <a:ext uri="{FF2B5EF4-FFF2-40B4-BE49-F238E27FC236}">
                <a16:creationId xmlns:a16="http://schemas.microsoft.com/office/drawing/2014/main" id="{5E522563-0D1A-4C06-985F-1FAEC697B0B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F5912B09-58B7-4E53-B8E7-6F17A741B59F}"/>
              </a:ext>
            </a:extLst>
          </p:cNvPr>
          <p:cNvSpPr>
            <a:spLocks noGrp="1"/>
          </p:cNvSpPr>
          <p:nvPr>
            <p:ph type="sldNum" sz="quarter" idx="12"/>
          </p:nvPr>
        </p:nvSpPr>
        <p:spPr/>
        <p:txBody>
          <a:bodyPr/>
          <a:lstStyle/>
          <a:p>
            <a:fld id="{A05C7001-3584-4FCE-89BD-BE882D377A1A}" type="slidenum">
              <a:rPr lang="en-IE" smtClean="0"/>
              <a:t>‹#›</a:t>
            </a:fld>
            <a:endParaRPr lang="en-IE"/>
          </a:p>
        </p:txBody>
      </p:sp>
    </p:spTree>
    <p:extLst>
      <p:ext uri="{BB962C8B-B14F-4D97-AF65-F5344CB8AC3E}">
        <p14:creationId xmlns:p14="http://schemas.microsoft.com/office/powerpoint/2010/main" val="3562126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EAD9E-1DA5-4F2C-9CE0-9AD2D3551D9A}"/>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DDA372CC-2493-4234-B3D5-0739B1783D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89F04B1-D77D-47F0-96A8-415CFE5856E2}"/>
              </a:ext>
            </a:extLst>
          </p:cNvPr>
          <p:cNvSpPr>
            <a:spLocks noGrp="1"/>
          </p:cNvSpPr>
          <p:nvPr>
            <p:ph type="dt" sz="half" idx="10"/>
          </p:nvPr>
        </p:nvSpPr>
        <p:spPr/>
        <p:txBody>
          <a:bodyPr/>
          <a:lstStyle/>
          <a:p>
            <a:fld id="{3D629219-87F2-44BD-AF87-11644F271520}" type="datetimeFigureOut">
              <a:rPr lang="en-IE" smtClean="0"/>
              <a:t>20/09/2020</a:t>
            </a:fld>
            <a:endParaRPr lang="en-IE"/>
          </a:p>
        </p:txBody>
      </p:sp>
      <p:sp>
        <p:nvSpPr>
          <p:cNvPr id="5" name="Footer Placeholder 4">
            <a:extLst>
              <a:ext uri="{FF2B5EF4-FFF2-40B4-BE49-F238E27FC236}">
                <a16:creationId xmlns:a16="http://schemas.microsoft.com/office/drawing/2014/main" id="{8FE06869-3C63-4D6C-9B41-1625D68821A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B653EE9-B48F-4427-A662-FC2A7F9AA930}"/>
              </a:ext>
            </a:extLst>
          </p:cNvPr>
          <p:cNvSpPr>
            <a:spLocks noGrp="1"/>
          </p:cNvSpPr>
          <p:nvPr>
            <p:ph type="sldNum" sz="quarter" idx="12"/>
          </p:nvPr>
        </p:nvSpPr>
        <p:spPr/>
        <p:txBody>
          <a:bodyPr/>
          <a:lstStyle/>
          <a:p>
            <a:fld id="{A05C7001-3584-4FCE-89BD-BE882D377A1A}" type="slidenum">
              <a:rPr lang="en-IE" smtClean="0"/>
              <a:t>‹#›</a:t>
            </a:fld>
            <a:endParaRPr lang="en-IE"/>
          </a:p>
        </p:txBody>
      </p:sp>
    </p:spTree>
    <p:extLst>
      <p:ext uri="{BB962C8B-B14F-4D97-AF65-F5344CB8AC3E}">
        <p14:creationId xmlns:p14="http://schemas.microsoft.com/office/powerpoint/2010/main" val="1686867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B79648-D053-452B-B945-83021FE5A92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262C0BF5-502C-4CFE-9EE1-00B3513263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843B9207-FB1F-4C77-B9E3-55B854F7D94F}"/>
              </a:ext>
            </a:extLst>
          </p:cNvPr>
          <p:cNvSpPr>
            <a:spLocks noGrp="1"/>
          </p:cNvSpPr>
          <p:nvPr>
            <p:ph type="dt" sz="half" idx="10"/>
          </p:nvPr>
        </p:nvSpPr>
        <p:spPr/>
        <p:txBody>
          <a:bodyPr/>
          <a:lstStyle/>
          <a:p>
            <a:fld id="{3D629219-87F2-44BD-AF87-11644F271520}" type="datetimeFigureOut">
              <a:rPr lang="en-IE" smtClean="0"/>
              <a:t>20/09/2020</a:t>
            </a:fld>
            <a:endParaRPr lang="en-IE"/>
          </a:p>
        </p:txBody>
      </p:sp>
      <p:sp>
        <p:nvSpPr>
          <p:cNvPr id="5" name="Footer Placeholder 4">
            <a:extLst>
              <a:ext uri="{FF2B5EF4-FFF2-40B4-BE49-F238E27FC236}">
                <a16:creationId xmlns:a16="http://schemas.microsoft.com/office/drawing/2014/main" id="{1793002E-7A9A-48B1-958D-7AA8C453C84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9E3D81A-E57C-428C-AED1-07AD03E9CBCB}"/>
              </a:ext>
            </a:extLst>
          </p:cNvPr>
          <p:cNvSpPr>
            <a:spLocks noGrp="1"/>
          </p:cNvSpPr>
          <p:nvPr>
            <p:ph type="sldNum" sz="quarter" idx="12"/>
          </p:nvPr>
        </p:nvSpPr>
        <p:spPr/>
        <p:txBody>
          <a:bodyPr/>
          <a:lstStyle/>
          <a:p>
            <a:fld id="{A05C7001-3584-4FCE-89BD-BE882D377A1A}" type="slidenum">
              <a:rPr lang="en-IE" smtClean="0"/>
              <a:t>‹#›</a:t>
            </a:fld>
            <a:endParaRPr lang="en-IE"/>
          </a:p>
        </p:txBody>
      </p:sp>
    </p:spTree>
    <p:extLst>
      <p:ext uri="{BB962C8B-B14F-4D97-AF65-F5344CB8AC3E}">
        <p14:creationId xmlns:p14="http://schemas.microsoft.com/office/powerpoint/2010/main" val="4156181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ABFA9-96A0-4557-B5A6-7814DA046E7D}"/>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A2AD9E87-99D0-4D6F-BDA9-2CB5B1AE95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C2E2199-C993-45F2-AB7E-8FCF636887A0}"/>
              </a:ext>
            </a:extLst>
          </p:cNvPr>
          <p:cNvSpPr>
            <a:spLocks noGrp="1"/>
          </p:cNvSpPr>
          <p:nvPr>
            <p:ph type="dt" sz="half" idx="10"/>
          </p:nvPr>
        </p:nvSpPr>
        <p:spPr/>
        <p:txBody>
          <a:bodyPr/>
          <a:lstStyle/>
          <a:p>
            <a:fld id="{3D629219-87F2-44BD-AF87-11644F271520}" type="datetimeFigureOut">
              <a:rPr lang="en-IE" smtClean="0"/>
              <a:t>20/09/2020</a:t>
            </a:fld>
            <a:endParaRPr lang="en-IE"/>
          </a:p>
        </p:txBody>
      </p:sp>
      <p:sp>
        <p:nvSpPr>
          <p:cNvPr id="5" name="Footer Placeholder 4">
            <a:extLst>
              <a:ext uri="{FF2B5EF4-FFF2-40B4-BE49-F238E27FC236}">
                <a16:creationId xmlns:a16="http://schemas.microsoft.com/office/drawing/2014/main" id="{B47EB46C-1314-4C16-B786-B3F21F203D31}"/>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B4AA38F5-09A5-4529-BE3F-0E0DB7DB5D66}"/>
              </a:ext>
            </a:extLst>
          </p:cNvPr>
          <p:cNvSpPr>
            <a:spLocks noGrp="1"/>
          </p:cNvSpPr>
          <p:nvPr>
            <p:ph type="sldNum" sz="quarter" idx="12"/>
          </p:nvPr>
        </p:nvSpPr>
        <p:spPr/>
        <p:txBody>
          <a:bodyPr/>
          <a:lstStyle/>
          <a:p>
            <a:fld id="{A05C7001-3584-4FCE-89BD-BE882D377A1A}" type="slidenum">
              <a:rPr lang="en-IE" smtClean="0"/>
              <a:t>‹#›</a:t>
            </a:fld>
            <a:endParaRPr lang="en-IE"/>
          </a:p>
        </p:txBody>
      </p:sp>
    </p:spTree>
    <p:extLst>
      <p:ext uri="{BB962C8B-B14F-4D97-AF65-F5344CB8AC3E}">
        <p14:creationId xmlns:p14="http://schemas.microsoft.com/office/powerpoint/2010/main" val="456967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B77A7-0E95-4C12-A421-D0D9135428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965982A5-C74A-43D4-A700-0FB02DC69E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5FC0CC-91F2-432D-B027-377FBCEBBC38}"/>
              </a:ext>
            </a:extLst>
          </p:cNvPr>
          <p:cNvSpPr>
            <a:spLocks noGrp="1"/>
          </p:cNvSpPr>
          <p:nvPr>
            <p:ph type="dt" sz="half" idx="10"/>
          </p:nvPr>
        </p:nvSpPr>
        <p:spPr/>
        <p:txBody>
          <a:bodyPr/>
          <a:lstStyle/>
          <a:p>
            <a:fld id="{3D629219-87F2-44BD-AF87-11644F271520}" type="datetimeFigureOut">
              <a:rPr lang="en-IE" smtClean="0"/>
              <a:t>20/09/2020</a:t>
            </a:fld>
            <a:endParaRPr lang="en-IE"/>
          </a:p>
        </p:txBody>
      </p:sp>
      <p:sp>
        <p:nvSpPr>
          <p:cNvPr id="5" name="Footer Placeholder 4">
            <a:extLst>
              <a:ext uri="{FF2B5EF4-FFF2-40B4-BE49-F238E27FC236}">
                <a16:creationId xmlns:a16="http://schemas.microsoft.com/office/drawing/2014/main" id="{3D09670D-ACC8-4FA0-9197-98021036D4A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19FC61CE-9017-4769-967A-A38DAE934FE0}"/>
              </a:ext>
            </a:extLst>
          </p:cNvPr>
          <p:cNvSpPr>
            <a:spLocks noGrp="1"/>
          </p:cNvSpPr>
          <p:nvPr>
            <p:ph type="sldNum" sz="quarter" idx="12"/>
          </p:nvPr>
        </p:nvSpPr>
        <p:spPr/>
        <p:txBody>
          <a:bodyPr/>
          <a:lstStyle/>
          <a:p>
            <a:fld id="{A05C7001-3584-4FCE-89BD-BE882D377A1A}" type="slidenum">
              <a:rPr lang="en-IE" smtClean="0"/>
              <a:t>‹#›</a:t>
            </a:fld>
            <a:endParaRPr lang="en-IE"/>
          </a:p>
        </p:txBody>
      </p:sp>
    </p:spTree>
    <p:extLst>
      <p:ext uri="{BB962C8B-B14F-4D97-AF65-F5344CB8AC3E}">
        <p14:creationId xmlns:p14="http://schemas.microsoft.com/office/powerpoint/2010/main" val="3821393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77660-FDED-4B4B-93D8-BACD639F3E83}"/>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57875D9A-00F4-4641-B89F-DC2112B126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BA99E4FF-20B9-4003-A01A-73A38DA568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2F355D3D-5F7B-4149-BB6E-10D66F4E78C5}"/>
              </a:ext>
            </a:extLst>
          </p:cNvPr>
          <p:cNvSpPr>
            <a:spLocks noGrp="1"/>
          </p:cNvSpPr>
          <p:nvPr>
            <p:ph type="dt" sz="half" idx="10"/>
          </p:nvPr>
        </p:nvSpPr>
        <p:spPr/>
        <p:txBody>
          <a:bodyPr/>
          <a:lstStyle/>
          <a:p>
            <a:fld id="{3D629219-87F2-44BD-AF87-11644F271520}" type="datetimeFigureOut">
              <a:rPr lang="en-IE" smtClean="0"/>
              <a:t>20/09/2020</a:t>
            </a:fld>
            <a:endParaRPr lang="en-IE"/>
          </a:p>
        </p:txBody>
      </p:sp>
      <p:sp>
        <p:nvSpPr>
          <p:cNvPr id="6" name="Footer Placeholder 5">
            <a:extLst>
              <a:ext uri="{FF2B5EF4-FFF2-40B4-BE49-F238E27FC236}">
                <a16:creationId xmlns:a16="http://schemas.microsoft.com/office/drawing/2014/main" id="{AE1C30EF-6C9E-4545-9AC9-820A3D7E6FC9}"/>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11A9FB7A-9D31-436C-9E6B-3B5114F12464}"/>
              </a:ext>
            </a:extLst>
          </p:cNvPr>
          <p:cNvSpPr>
            <a:spLocks noGrp="1"/>
          </p:cNvSpPr>
          <p:nvPr>
            <p:ph type="sldNum" sz="quarter" idx="12"/>
          </p:nvPr>
        </p:nvSpPr>
        <p:spPr/>
        <p:txBody>
          <a:bodyPr/>
          <a:lstStyle/>
          <a:p>
            <a:fld id="{A05C7001-3584-4FCE-89BD-BE882D377A1A}" type="slidenum">
              <a:rPr lang="en-IE" smtClean="0"/>
              <a:t>‹#›</a:t>
            </a:fld>
            <a:endParaRPr lang="en-IE"/>
          </a:p>
        </p:txBody>
      </p:sp>
    </p:spTree>
    <p:extLst>
      <p:ext uri="{BB962C8B-B14F-4D97-AF65-F5344CB8AC3E}">
        <p14:creationId xmlns:p14="http://schemas.microsoft.com/office/powerpoint/2010/main" val="1271235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9A16F-3C25-4829-B492-FCF6B2A60FEF}"/>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1125171C-A1E9-413F-84FD-36A61F3F14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D52B82-F873-4D38-9D47-A32EBD6F65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8A580407-68C4-4B95-A180-15C3479C0C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0C28AA-06F4-44E1-BCEB-E4CD1235F6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E9CB7EC6-7076-4D9D-91AF-C075E4E744C6}"/>
              </a:ext>
            </a:extLst>
          </p:cNvPr>
          <p:cNvSpPr>
            <a:spLocks noGrp="1"/>
          </p:cNvSpPr>
          <p:nvPr>
            <p:ph type="dt" sz="half" idx="10"/>
          </p:nvPr>
        </p:nvSpPr>
        <p:spPr/>
        <p:txBody>
          <a:bodyPr/>
          <a:lstStyle/>
          <a:p>
            <a:fld id="{3D629219-87F2-44BD-AF87-11644F271520}" type="datetimeFigureOut">
              <a:rPr lang="en-IE" smtClean="0"/>
              <a:t>20/09/2020</a:t>
            </a:fld>
            <a:endParaRPr lang="en-IE"/>
          </a:p>
        </p:txBody>
      </p:sp>
      <p:sp>
        <p:nvSpPr>
          <p:cNvPr id="8" name="Footer Placeholder 7">
            <a:extLst>
              <a:ext uri="{FF2B5EF4-FFF2-40B4-BE49-F238E27FC236}">
                <a16:creationId xmlns:a16="http://schemas.microsoft.com/office/drawing/2014/main" id="{5A85FD1C-FEA7-46E4-8443-A2F55FC68F78}"/>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B46E67DC-51AD-4854-8EAC-AB19E929DF86}"/>
              </a:ext>
            </a:extLst>
          </p:cNvPr>
          <p:cNvSpPr>
            <a:spLocks noGrp="1"/>
          </p:cNvSpPr>
          <p:nvPr>
            <p:ph type="sldNum" sz="quarter" idx="12"/>
          </p:nvPr>
        </p:nvSpPr>
        <p:spPr/>
        <p:txBody>
          <a:bodyPr/>
          <a:lstStyle/>
          <a:p>
            <a:fld id="{A05C7001-3584-4FCE-89BD-BE882D377A1A}" type="slidenum">
              <a:rPr lang="en-IE" smtClean="0"/>
              <a:t>‹#›</a:t>
            </a:fld>
            <a:endParaRPr lang="en-IE"/>
          </a:p>
        </p:txBody>
      </p:sp>
    </p:spTree>
    <p:extLst>
      <p:ext uri="{BB962C8B-B14F-4D97-AF65-F5344CB8AC3E}">
        <p14:creationId xmlns:p14="http://schemas.microsoft.com/office/powerpoint/2010/main" val="3529695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7A64F-9FF2-4F57-A7F2-E19729A1CFDD}"/>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39CDCE55-671C-48B5-BB57-34B184EA5BF9}"/>
              </a:ext>
            </a:extLst>
          </p:cNvPr>
          <p:cNvSpPr>
            <a:spLocks noGrp="1"/>
          </p:cNvSpPr>
          <p:nvPr>
            <p:ph type="dt" sz="half" idx="10"/>
          </p:nvPr>
        </p:nvSpPr>
        <p:spPr/>
        <p:txBody>
          <a:bodyPr/>
          <a:lstStyle/>
          <a:p>
            <a:fld id="{3D629219-87F2-44BD-AF87-11644F271520}" type="datetimeFigureOut">
              <a:rPr lang="en-IE" smtClean="0"/>
              <a:t>20/09/2020</a:t>
            </a:fld>
            <a:endParaRPr lang="en-IE"/>
          </a:p>
        </p:txBody>
      </p:sp>
      <p:sp>
        <p:nvSpPr>
          <p:cNvPr id="4" name="Footer Placeholder 3">
            <a:extLst>
              <a:ext uri="{FF2B5EF4-FFF2-40B4-BE49-F238E27FC236}">
                <a16:creationId xmlns:a16="http://schemas.microsoft.com/office/drawing/2014/main" id="{0B31A284-572F-4AEF-B501-A42E96D3FE5F}"/>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B17EEE2E-A5D7-4071-8117-32357F399938}"/>
              </a:ext>
            </a:extLst>
          </p:cNvPr>
          <p:cNvSpPr>
            <a:spLocks noGrp="1"/>
          </p:cNvSpPr>
          <p:nvPr>
            <p:ph type="sldNum" sz="quarter" idx="12"/>
          </p:nvPr>
        </p:nvSpPr>
        <p:spPr/>
        <p:txBody>
          <a:bodyPr/>
          <a:lstStyle/>
          <a:p>
            <a:fld id="{A05C7001-3584-4FCE-89BD-BE882D377A1A}" type="slidenum">
              <a:rPr lang="en-IE" smtClean="0"/>
              <a:t>‹#›</a:t>
            </a:fld>
            <a:endParaRPr lang="en-IE"/>
          </a:p>
        </p:txBody>
      </p:sp>
    </p:spTree>
    <p:extLst>
      <p:ext uri="{BB962C8B-B14F-4D97-AF65-F5344CB8AC3E}">
        <p14:creationId xmlns:p14="http://schemas.microsoft.com/office/powerpoint/2010/main" val="3758147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13DA49-C5E2-4555-995C-BA9275D8D9A7}"/>
              </a:ext>
            </a:extLst>
          </p:cNvPr>
          <p:cNvSpPr>
            <a:spLocks noGrp="1"/>
          </p:cNvSpPr>
          <p:nvPr>
            <p:ph type="dt" sz="half" idx="10"/>
          </p:nvPr>
        </p:nvSpPr>
        <p:spPr/>
        <p:txBody>
          <a:bodyPr/>
          <a:lstStyle/>
          <a:p>
            <a:fld id="{3D629219-87F2-44BD-AF87-11644F271520}" type="datetimeFigureOut">
              <a:rPr lang="en-IE" smtClean="0"/>
              <a:t>20/09/2020</a:t>
            </a:fld>
            <a:endParaRPr lang="en-IE"/>
          </a:p>
        </p:txBody>
      </p:sp>
      <p:sp>
        <p:nvSpPr>
          <p:cNvPr id="3" name="Footer Placeholder 2">
            <a:extLst>
              <a:ext uri="{FF2B5EF4-FFF2-40B4-BE49-F238E27FC236}">
                <a16:creationId xmlns:a16="http://schemas.microsoft.com/office/drawing/2014/main" id="{60841C7A-5A83-48DB-81CC-879FC7DDF7DF}"/>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023B9A7A-60F5-47A8-8FE9-06FA9AECA35C}"/>
              </a:ext>
            </a:extLst>
          </p:cNvPr>
          <p:cNvSpPr>
            <a:spLocks noGrp="1"/>
          </p:cNvSpPr>
          <p:nvPr>
            <p:ph type="sldNum" sz="quarter" idx="12"/>
          </p:nvPr>
        </p:nvSpPr>
        <p:spPr/>
        <p:txBody>
          <a:bodyPr/>
          <a:lstStyle/>
          <a:p>
            <a:fld id="{A05C7001-3584-4FCE-89BD-BE882D377A1A}" type="slidenum">
              <a:rPr lang="en-IE" smtClean="0"/>
              <a:t>‹#›</a:t>
            </a:fld>
            <a:endParaRPr lang="en-IE"/>
          </a:p>
        </p:txBody>
      </p:sp>
    </p:spTree>
    <p:extLst>
      <p:ext uri="{BB962C8B-B14F-4D97-AF65-F5344CB8AC3E}">
        <p14:creationId xmlns:p14="http://schemas.microsoft.com/office/powerpoint/2010/main" val="891933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BA8C7-A19C-403B-B902-E9B61D0BF3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3C2E844B-3002-4C07-8379-31EBAF0BAB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8594BDED-9EC7-4731-AD5E-6FE46BF3CB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407444-D1D0-4E94-8820-CF87A06BF4CC}"/>
              </a:ext>
            </a:extLst>
          </p:cNvPr>
          <p:cNvSpPr>
            <a:spLocks noGrp="1"/>
          </p:cNvSpPr>
          <p:nvPr>
            <p:ph type="dt" sz="half" idx="10"/>
          </p:nvPr>
        </p:nvSpPr>
        <p:spPr/>
        <p:txBody>
          <a:bodyPr/>
          <a:lstStyle/>
          <a:p>
            <a:fld id="{3D629219-87F2-44BD-AF87-11644F271520}" type="datetimeFigureOut">
              <a:rPr lang="en-IE" smtClean="0"/>
              <a:t>20/09/2020</a:t>
            </a:fld>
            <a:endParaRPr lang="en-IE"/>
          </a:p>
        </p:txBody>
      </p:sp>
      <p:sp>
        <p:nvSpPr>
          <p:cNvPr id="6" name="Footer Placeholder 5">
            <a:extLst>
              <a:ext uri="{FF2B5EF4-FFF2-40B4-BE49-F238E27FC236}">
                <a16:creationId xmlns:a16="http://schemas.microsoft.com/office/drawing/2014/main" id="{D486A963-E83B-4063-8B89-80C7CDEE2404}"/>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DBD55223-F455-4D1E-B1AB-A14DE8F37880}"/>
              </a:ext>
            </a:extLst>
          </p:cNvPr>
          <p:cNvSpPr>
            <a:spLocks noGrp="1"/>
          </p:cNvSpPr>
          <p:nvPr>
            <p:ph type="sldNum" sz="quarter" idx="12"/>
          </p:nvPr>
        </p:nvSpPr>
        <p:spPr/>
        <p:txBody>
          <a:bodyPr/>
          <a:lstStyle/>
          <a:p>
            <a:fld id="{A05C7001-3584-4FCE-89BD-BE882D377A1A}" type="slidenum">
              <a:rPr lang="en-IE" smtClean="0"/>
              <a:t>‹#›</a:t>
            </a:fld>
            <a:endParaRPr lang="en-IE"/>
          </a:p>
        </p:txBody>
      </p:sp>
    </p:spTree>
    <p:extLst>
      <p:ext uri="{BB962C8B-B14F-4D97-AF65-F5344CB8AC3E}">
        <p14:creationId xmlns:p14="http://schemas.microsoft.com/office/powerpoint/2010/main" val="3708270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7D9AB-20F3-4325-8A9D-EF6AC6D5D1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6B30B112-9CEF-4D4F-BE9E-C8826A7CC4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FCF2F1BA-A98F-4F2F-B7AA-F0E2C29AB6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A0C233-71B9-4570-A76E-AD304599B04E}"/>
              </a:ext>
            </a:extLst>
          </p:cNvPr>
          <p:cNvSpPr>
            <a:spLocks noGrp="1"/>
          </p:cNvSpPr>
          <p:nvPr>
            <p:ph type="dt" sz="half" idx="10"/>
          </p:nvPr>
        </p:nvSpPr>
        <p:spPr/>
        <p:txBody>
          <a:bodyPr/>
          <a:lstStyle/>
          <a:p>
            <a:fld id="{3D629219-87F2-44BD-AF87-11644F271520}" type="datetimeFigureOut">
              <a:rPr lang="en-IE" smtClean="0"/>
              <a:t>20/09/2020</a:t>
            </a:fld>
            <a:endParaRPr lang="en-IE"/>
          </a:p>
        </p:txBody>
      </p:sp>
      <p:sp>
        <p:nvSpPr>
          <p:cNvPr id="6" name="Footer Placeholder 5">
            <a:extLst>
              <a:ext uri="{FF2B5EF4-FFF2-40B4-BE49-F238E27FC236}">
                <a16:creationId xmlns:a16="http://schemas.microsoft.com/office/drawing/2014/main" id="{2912A2DB-785C-4C4E-B560-C54EFD0FEA7B}"/>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533C6ABE-7E9A-4215-AF69-ED4A9CE40BCA}"/>
              </a:ext>
            </a:extLst>
          </p:cNvPr>
          <p:cNvSpPr>
            <a:spLocks noGrp="1"/>
          </p:cNvSpPr>
          <p:nvPr>
            <p:ph type="sldNum" sz="quarter" idx="12"/>
          </p:nvPr>
        </p:nvSpPr>
        <p:spPr/>
        <p:txBody>
          <a:bodyPr/>
          <a:lstStyle/>
          <a:p>
            <a:fld id="{A05C7001-3584-4FCE-89BD-BE882D377A1A}" type="slidenum">
              <a:rPr lang="en-IE" smtClean="0"/>
              <a:t>‹#›</a:t>
            </a:fld>
            <a:endParaRPr lang="en-IE"/>
          </a:p>
        </p:txBody>
      </p:sp>
    </p:spTree>
    <p:extLst>
      <p:ext uri="{BB962C8B-B14F-4D97-AF65-F5344CB8AC3E}">
        <p14:creationId xmlns:p14="http://schemas.microsoft.com/office/powerpoint/2010/main" val="27968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B8C2DC-7211-4C55-A1C9-8D55B955C9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7C4ADBD9-E535-41E5-9879-E101A82667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E5FBCC7-79B8-4625-A662-95FC8B6F9A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629219-87F2-44BD-AF87-11644F271520}" type="datetimeFigureOut">
              <a:rPr lang="en-IE" smtClean="0"/>
              <a:t>20/09/2020</a:t>
            </a:fld>
            <a:endParaRPr lang="en-IE"/>
          </a:p>
        </p:txBody>
      </p:sp>
      <p:sp>
        <p:nvSpPr>
          <p:cNvPr id="5" name="Footer Placeholder 4">
            <a:extLst>
              <a:ext uri="{FF2B5EF4-FFF2-40B4-BE49-F238E27FC236}">
                <a16:creationId xmlns:a16="http://schemas.microsoft.com/office/drawing/2014/main" id="{BBF747ED-FB7A-42F2-9F6A-4B48FA8579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A2020C03-075A-4332-815E-73091CF318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5C7001-3584-4FCE-89BD-BE882D377A1A}" type="slidenum">
              <a:rPr lang="en-IE" smtClean="0"/>
              <a:t>‹#›</a:t>
            </a:fld>
            <a:endParaRPr lang="en-IE"/>
          </a:p>
        </p:txBody>
      </p:sp>
    </p:spTree>
    <p:extLst>
      <p:ext uri="{BB962C8B-B14F-4D97-AF65-F5344CB8AC3E}">
        <p14:creationId xmlns:p14="http://schemas.microsoft.com/office/powerpoint/2010/main" val="1606112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ie/url?sa=i&amp;rct=j&amp;q=&amp;esrc=s&amp;source=images&amp;cd=&amp;ved=2ahUKEwiAz53ogaPkAhXqXhUIHdkdAxwQjRx6BAgBEAQ&amp;url=http%3A%2F%2Fwww.quickmeme.com%2Fmeme%2F3t6wy1&amp;psig=AOvVaw0vaBqmjCDhdsodYorAL6qu&amp;ust=1566994027923213" TargetMode="Externa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google.ie/url?sa=i&amp;rct=j&amp;q=&amp;esrc=s&amp;source=images&amp;cd=&amp;ved=2ahUKEwiuzsfGgqPkAhXpSBUIHYArCCwQjRx6BAgBEAQ&amp;url=http%3A%2F%2Fwww.fic.org.rs%2Fabout-us%2Fkey-facts-and-figures.html&amp;psig=AOvVaw2Cq97s8YcbuFiaHW5ZzIQ3&amp;ust=156699422910843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google.ie/url?sa=i&amp;rct=j&amp;q=&amp;esrc=s&amp;source=images&amp;cd=&amp;ved=2ahUKEwiE17O3g6PkAhUyVRUIHejFCyAQjRx6BAgBEAQ&amp;url=https%3A%2F%2Fen.wikipedia.org%2Fwiki%2FFile%3AQuotation_marks.svg&amp;psig=AOvVaw1vIGj8ugZ-rTryI1AvSV6h&amp;ust=156699446374534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9727C-69D4-499D-BE69-8C6ED257E955}"/>
              </a:ext>
            </a:extLst>
          </p:cNvPr>
          <p:cNvSpPr>
            <a:spLocks noGrp="1"/>
          </p:cNvSpPr>
          <p:nvPr>
            <p:ph type="ctrTitle"/>
          </p:nvPr>
        </p:nvSpPr>
        <p:spPr>
          <a:xfrm>
            <a:off x="642996" y="4571216"/>
            <a:ext cx="10906008" cy="1115415"/>
          </a:xfrm>
        </p:spPr>
        <p:txBody>
          <a:bodyPr>
            <a:normAutofit/>
          </a:bodyPr>
          <a:lstStyle/>
          <a:p>
            <a:r>
              <a:rPr lang="en-IE">
                <a:latin typeface="Comic Sans MS" panose="030F0702030302020204" pitchFamily="66" charset="0"/>
              </a:rPr>
              <a:t>Language of Argument</a:t>
            </a:r>
          </a:p>
        </p:txBody>
      </p:sp>
      <p:sp>
        <p:nvSpPr>
          <p:cNvPr id="3" name="Subtitle 2">
            <a:extLst>
              <a:ext uri="{FF2B5EF4-FFF2-40B4-BE49-F238E27FC236}">
                <a16:creationId xmlns:a16="http://schemas.microsoft.com/office/drawing/2014/main" id="{A13AFE59-0B90-4730-956B-2E4D11338E56}"/>
              </a:ext>
            </a:extLst>
          </p:cNvPr>
          <p:cNvSpPr>
            <a:spLocks noGrp="1"/>
          </p:cNvSpPr>
          <p:nvPr>
            <p:ph type="subTitle" idx="1"/>
          </p:nvPr>
        </p:nvSpPr>
        <p:spPr>
          <a:xfrm>
            <a:off x="642996" y="5859140"/>
            <a:ext cx="10906008" cy="497210"/>
          </a:xfrm>
        </p:spPr>
        <p:txBody>
          <a:bodyPr>
            <a:normAutofit/>
          </a:bodyPr>
          <a:lstStyle/>
          <a:p>
            <a:r>
              <a:rPr lang="en-IE" dirty="0"/>
              <a:t>Ms Deasy</a:t>
            </a:r>
          </a:p>
        </p:txBody>
      </p:sp>
      <p:pic>
        <p:nvPicPr>
          <p:cNvPr id="7" name="Picture 6" descr="A picture containing clipart&#10;&#10;Description automatically generated">
            <a:extLst>
              <a:ext uri="{FF2B5EF4-FFF2-40B4-BE49-F238E27FC236}">
                <a16:creationId xmlns:a16="http://schemas.microsoft.com/office/drawing/2014/main" id="{E2F1F4A6-474A-47D7-B88E-F4BA28BDD8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946" y="846514"/>
            <a:ext cx="3529109" cy="3035033"/>
          </a:xfrm>
          <a:prstGeom prst="rect">
            <a:avLst/>
          </a:prstGeom>
        </p:spPr>
      </p:pic>
      <p:pic>
        <p:nvPicPr>
          <p:cNvPr id="5" name="Picture 4" descr="A picture containing outdoor, person, sky&#10;&#10;Description automatically generated">
            <a:extLst>
              <a:ext uri="{FF2B5EF4-FFF2-40B4-BE49-F238E27FC236}">
                <a16:creationId xmlns:a16="http://schemas.microsoft.com/office/drawing/2014/main" id="{A50424E4-D637-40B4-B249-08B8DA8C3F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2788" y="532122"/>
            <a:ext cx="3526424" cy="3663817"/>
          </a:xfrm>
          <a:prstGeom prst="rect">
            <a:avLst/>
          </a:prstGeom>
        </p:spPr>
      </p:pic>
      <p:pic>
        <p:nvPicPr>
          <p:cNvPr id="9" name="Picture 8" descr="A picture containing text&#10;&#10;Description automatically generated">
            <a:extLst>
              <a:ext uri="{FF2B5EF4-FFF2-40B4-BE49-F238E27FC236}">
                <a16:creationId xmlns:a16="http://schemas.microsoft.com/office/drawing/2014/main" id="{4843A0CF-0353-4FA8-AC13-E10955A60E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1600000">
            <a:off x="8153400" y="1031293"/>
            <a:ext cx="3553968" cy="2665476"/>
          </a:xfrm>
          <a:prstGeom prst="rect">
            <a:avLst/>
          </a:prstGeom>
        </p:spPr>
      </p:pic>
      <p:cxnSp>
        <p:nvCxnSpPr>
          <p:cNvPr id="14" name="Straight Connector 13">
            <a:extLst>
              <a:ext uri="{FF2B5EF4-FFF2-40B4-BE49-F238E27FC236}">
                <a16:creationId xmlns:a16="http://schemas.microsoft.com/office/drawing/2014/main" id="{8F880EF2-DF79-4D9D-8F11-E91D48C7974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5778706"/>
            <a:ext cx="9144000" cy="0"/>
          </a:xfrm>
          <a:prstGeom prst="line">
            <a:avLst/>
          </a:prstGeom>
          <a:ln w="19050">
            <a:solidFill>
              <a:srgbClr val="E3A94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2388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7BDD930-0E65-490A-9CE5-554C357C44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A912C67-99A1-4956-8F68-1846C2177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D0304C-B57D-42D5-8DB3-0CCBB19E9319}"/>
              </a:ext>
            </a:extLst>
          </p:cNvPr>
          <p:cNvSpPr>
            <a:spLocks noGrp="1"/>
          </p:cNvSpPr>
          <p:nvPr>
            <p:ph type="title"/>
          </p:nvPr>
        </p:nvSpPr>
        <p:spPr>
          <a:xfrm>
            <a:off x="804672" y="457200"/>
            <a:ext cx="10579398" cy="1299411"/>
          </a:xfrm>
        </p:spPr>
        <p:txBody>
          <a:bodyPr>
            <a:normAutofit/>
          </a:bodyPr>
          <a:lstStyle/>
          <a:p>
            <a:r>
              <a:rPr lang="en-IE" sz="3600">
                <a:solidFill>
                  <a:schemeClr val="tx2"/>
                </a:solidFill>
              </a:rPr>
              <a:t>Let’s try to argue</a:t>
            </a:r>
          </a:p>
        </p:txBody>
      </p:sp>
      <p:sp>
        <p:nvSpPr>
          <p:cNvPr id="3" name="Content Placeholder 2">
            <a:extLst>
              <a:ext uri="{FF2B5EF4-FFF2-40B4-BE49-F238E27FC236}">
                <a16:creationId xmlns:a16="http://schemas.microsoft.com/office/drawing/2014/main" id="{877BD46E-2791-428E-85FB-65024F17D2E4}"/>
              </a:ext>
            </a:extLst>
          </p:cNvPr>
          <p:cNvSpPr>
            <a:spLocks noGrp="1"/>
          </p:cNvSpPr>
          <p:nvPr>
            <p:ph idx="1"/>
          </p:nvPr>
        </p:nvSpPr>
        <p:spPr>
          <a:xfrm>
            <a:off x="5781822" y="253218"/>
            <a:ext cx="5602249" cy="5801827"/>
          </a:xfrm>
        </p:spPr>
        <p:txBody>
          <a:bodyPr anchor="ctr">
            <a:noAutofit/>
          </a:bodyPr>
          <a:lstStyle/>
          <a:p>
            <a:r>
              <a:rPr lang="en-IE" sz="3600" dirty="0">
                <a:solidFill>
                  <a:schemeClr val="tx2"/>
                </a:solidFill>
              </a:rPr>
              <a:t>Dogs are better than cats</a:t>
            </a:r>
          </a:p>
          <a:p>
            <a:r>
              <a:rPr lang="en-IE" sz="3600" dirty="0">
                <a:solidFill>
                  <a:schemeClr val="tx2"/>
                </a:solidFill>
              </a:rPr>
              <a:t>Pizza is better than a burger</a:t>
            </a:r>
          </a:p>
          <a:p>
            <a:r>
              <a:rPr lang="en-IE" sz="3600" dirty="0">
                <a:solidFill>
                  <a:schemeClr val="tx2"/>
                </a:solidFill>
              </a:rPr>
              <a:t>School should begin earlier and end earlier</a:t>
            </a:r>
          </a:p>
          <a:p>
            <a:r>
              <a:rPr lang="en-IE" sz="3600" dirty="0">
                <a:solidFill>
                  <a:schemeClr val="tx2"/>
                </a:solidFill>
              </a:rPr>
              <a:t>We should get free food in school</a:t>
            </a:r>
          </a:p>
          <a:p>
            <a:r>
              <a:rPr lang="en-IE" sz="3600" dirty="0">
                <a:solidFill>
                  <a:schemeClr val="tx2"/>
                </a:solidFill>
              </a:rPr>
              <a:t>Man United are the greatest soccer team of all time</a:t>
            </a:r>
          </a:p>
          <a:p>
            <a:r>
              <a:rPr lang="en-IE" sz="3600" dirty="0">
                <a:solidFill>
                  <a:schemeClr val="tx2"/>
                </a:solidFill>
              </a:rPr>
              <a:t>Ms Deasy is the greatest English teacher of all time</a:t>
            </a:r>
          </a:p>
        </p:txBody>
      </p:sp>
      <p:grpSp>
        <p:nvGrpSpPr>
          <p:cNvPr id="14" name="Group 13">
            <a:extLst>
              <a:ext uri="{FF2B5EF4-FFF2-40B4-BE49-F238E27FC236}">
                <a16:creationId xmlns:a16="http://schemas.microsoft.com/office/drawing/2014/main" id="{569E5994-073E-4708-B3E6-43BFED0CEB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381784" y="4178643"/>
            <a:ext cx="3061444" cy="2297267"/>
            <a:chOff x="-305" y="-1"/>
            <a:chExt cx="3832880" cy="2876136"/>
          </a:xfrm>
        </p:grpSpPr>
        <p:sp>
          <p:nvSpPr>
            <p:cNvPr id="15" name="Freeform: Shape 14">
              <a:extLst>
                <a:ext uri="{FF2B5EF4-FFF2-40B4-BE49-F238E27FC236}">
                  <a16:creationId xmlns:a16="http://schemas.microsoft.com/office/drawing/2014/main" id="{532F818D-9087-4691-AABA-465619A0C2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68B7668A-5C96-4FB9-BFA9-38094EB87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BF4F95BD-8661-4C45-94E3-CF3159BF4C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E85BBF8A-E2FB-47F6-A60F-4FB855D505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Dog">
            <a:extLst>
              <a:ext uri="{FF2B5EF4-FFF2-40B4-BE49-F238E27FC236}">
                <a16:creationId xmlns:a16="http://schemas.microsoft.com/office/drawing/2014/main" id="{58CB9B4F-5923-43F4-B283-E4C2661C1C5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73351" y="2837712"/>
            <a:ext cx="3217333" cy="3217333"/>
          </a:xfrm>
          <a:prstGeom prst="rect">
            <a:avLst/>
          </a:prstGeom>
        </p:spPr>
      </p:pic>
      <p:grpSp>
        <p:nvGrpSpPr>
          <p:cNvPr id="20" name="Group 19">
            <a:extLst>
              <a:ext uri="{FF2B5EF4-FFF2-40B4-BE49-F238E27FC236}">
                <a16:creationId xmlns:a16="http://schemas.microsoft.com/office/drawing/2014/main" id="{DD81D498-EAA8-40F3-8230-AE4DEDA3830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906190" y="0"/>
            <a:ext cx="3282247" cy="2837712"/>
            <a:chOff x="-305" y="-4155"/>
            <a:chExt cx="2514948" cy="2174333"/>
          </a:xfrm>
        </p:grpSpPr>
        <p:sp>
          <p:nvSpPr>
            <p:cNvPr id="21" name="Freeform: Shape 20">
              <a:extLst>
                <a:ext uri="{FF2B5EF4-FFF2-40B4-BE49-F238E27FC236}">
                  <a16:creationId xmlns:a16="http://schemas.microsoft.com/office/drawing/2014/main" id="{262F2402-5879-41A3-ACEC-6D2811BA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BBD41895-A230-4959-97BA-80F516383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E670BD54-10A6-4092-9E32-647B2F870D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4" name="Freeform: Shape 23">
              <a:extLst>
                <a:ext uri="{FF2B5EF4-FFF2-40B4-BE49-F238E27FC236}">
                  <a16:creationId xmlns:a16="http://schemas.microsoft.com/office/drawing/2014/main" id="{1C2B9A82-4826-4BF4-A16E-0B005FE761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33524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1C67B752-54D9-4659-9003-5EC51DAA4788}"/>
              </a:ext>
            </a:extLst>
          </p:cNvPr>
          <p:cNvSpPr>
            <a:spLocks noGrp="1"/>
          </p:cNvSpPr>
          <p:nvPr>
            <p:ph type="title"/>
          </p:nvPr>
        </p:nvSpPr>
        <p:spPr>
          <a:xfrm>
            <a:off x="2005013" y="127001"/>
            <a:ext cx="8229600" cy="1450975"/>
          </a:xfrm>
        </p:spPr>
        <p:txBody>
          <a:bodyPr/>
          <a:lstStyle/>
          <a:p>
            <a:r>
              <a:rPr lang="en-US" altLang="en-US">
                <a:solidFill>
                  <a:srgbClr val="FF0000"/>
                </a:solidFill>
              </a:rPr>
              <a:t>What makes a good argument?</a:t>
            </a:r>
          </a:p>
        </p:txBody>
      </p:sp>
      <p:grpSp>
        <p:nvGrpSpPr>
          <p:cNvPr id="14339" name="Group 2">
            <a:extLst>
              <a:ext uri="{FF2B5EF4-FFF2-40B4-BE49-F238E27FC236}">
                <a16:creationId xmlns:a16="http://schemas.microsoft.com/office/drawing/2014/main" id="{024E3181-5F89-4996-B325-4C94603FEAA8}"/>
              </a:ext>
            </a:extLst>
          </p:cNvPr>
          <p:cNvGrpSpPr>
            <a:grpSpLocks/>
          </p:cNvGrpSpPr>
          <p:nvPr/>
        </p:nvGrpSpPr>
        <p:grpSpPr bwMode="auto">
          <a:xfrm>
            <a:off x="2005014" y="1390650"/>
            <a:ext cx="8682037" cy="4795838"/>
            <a:chOff x="1080" y="4961"/>
            <a:chExt cx="10080" cy="5269"/>
          </a:xfrm>
        </p:grpSpPr>
        <p:sp>
          <p:nvSpPr>
            <p:cNvPr id="5123" name="8-Point Star 3">
              <a:extLst>
                <a:ext uri="{FF2B5EF4-FFF2-40B4-BE49-F238E27FC236}">
                  <a16:creationId xmlns:a16="http://schemas.microsoft.com/office/drawing/2014/main" id="{CF7E4BED-549F-4171-BD2A-711D4BF55251}"/>
                </a:ext>
              </a:extLst>
            </p:cNvPr>
            <p:cNvSpPr>
              <a:spLocks noChangeArrowheads="1"/>
            </p:cNvSpPr>
            <p:nvPr/>
          </p:nvSpPr>
          <p:spPr bwMode="auto">
            <a:xfrm>
              <a:off x="3600" y="5445"/>
              <a:ext cx="3772" cy="3053"/>
            </a:xfrm>
            <a:prstGeom prst="star8">
              <a:avLst>
                <a:gd name="adj" fmla="val 38250"/>
              </a:avLst>
            </a:prstGeom>
            <a:gradFill rotWithShape="1">
              <a:gsLst>
                <a:gs pos="0">
                  <a:srgbClr val="9BC1FF"/>
                </a:gs>
                <a:gs pos="100000">
                  <a:srgbClr val="3F80CD"/>
                </a:gs>
              </a:gsLst>
              <a:lin ang="5400000"/>
            </a:gradFill>
            <a:ln w="9525">
              <a:solidFill>
                <a:srgbClr val="4A7EBB"/>
              </a:solidFill>
              <a:miter lim="800000"/>
              <a:headEnd/>
              <a:tailEnd/>
            </a:ln>
            <a:effectLst>
              <a:outerShdw blurRad="40000" dist="23000" dir="5400000" rotWithShape="0">
                <a:srgbClr val="808080">
                  <a:alpha val="34998"/>
                </a:srgbClr>
              </a:outerShdw>
            </a:effectLst>
          </p:spPr>
          <p:txBody>
            <a:bodyPr anchor="ctr"/>
            <a:lstStyle/>
            <a:p>
              <a:pPr>
                <a:defRPr/>
              </a:pPr>
              <a:endParaRPr lang="en-US"/>
            </a:p>
          </p:txBody>
        </p:sp>
        <p:sp>
          <p:nvSpPr>
            <p:cNvPr id="14341" name="Text Box 4">
              <a:extLst>
                <a:ext uri="{FF2B5EF4-FFF2-40B4-BE49-F238E27FC236}">
                  <a16:creationId xmlns:a16="http://schemas.microsoft.com/office/drawing/2014/main" id="{CFC2EBE8-6823-452E-871F-DF4331F00EC0}"/>
                </a:ext>
              </a:extLst>
            </p:cNvPr>
            <p:cNvSpPr txBox="1">
              <a:spLocks noChangeArrowheads="1"/>
            </p:cNvSpPr>
            <p:nvPr/>
          </p:nvSpPr>
          <p:spPr bwMode="auto">
            <a:xfrm>
              <a:off x="4320" y="6326"/>
              <a:ext cx="252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sz="2000" b="1">
                  <a:latin typeface="Cambria" panose="02040503050406030204" pitchFamily="18" charset="0"/>
                  <a:cs typeface="Times New Roman" panose="02020603050405020304" pitchFamily="18" charset="0"/>
                </a:rPr>
                <a:t>WHAT MAKES A GOOD ARGUMENT?</a:t>
              </a:r>
            </a:p>
          </p:txBody>
        </p:sp>
        <p:sp>
          <p:nvSpPr>
            <p:cNvPr id="14342" name="Text Box 5">
              <a:extLst>
                <a:ext uri="{FF2B5EF4-FFF2-40B4-BE49-F238E27FC236}">
                  <a16:creationId xmlns:a16="http://schemas.microsoft.com/office/drawing/2014/main" id="{F102EF5D-7369-45FA-8EDE-9C7675A91E1D}"/>
                </a:ext>
              </a:extLst>
            </p:cNvPr>
            <p:cNvSpPr txBox="1">
              <a:spLocks noChangeArrowheads="1"/>
            </p:cNvSpPr>
            <p:nvPr/>
          </p:nvSpPr>
          <p:spPr bwMode="auto">
            <a:xfrm>
              <a:off x="7560" y="5220"/>
              <a:ext cx="3600" cy="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sz="2000">
                  <a:latin typeface="Chalkboard" pitchFamily="-65" charset="0"/>
                  <a:cs typeface="Times New Roman" panose="02020603050405020304" pitchFamily="18" charset="0"/>
                </a:rPr>
                <a:t>Considers both sides of the argument – Show that other equally valid views exist. </a:t>
              </a:r>
            </a:p>
          </p:txBody>
        </p:sp>
        <p:sp>
          <p:nvSpPr>
            <p:cNvPr id="14343" name="Text Box 6">
              <a:extLst>
                <a:ext uri="{FF2B5EF4-FFF2-40B4-BE49-F238E27FC236}">
                  <a16:creationId xmlns:a16="http://schemas.microsoft.com/office/drawing/2014/main" id="{AFBC150F-A745-41F4-AA4D-CAA1A80FD09E}"/>
                </a:ext>
              </a:extLst>
            </p:cNvPr>
            <p:cNvSpPr txBox="1">
              <a:spLocks noChangeArrowheads="1"/>
            </p:cNvSpPr>
            <p:nvPr/>
          </p:nvSpPr>
          <p:spPr bwMode="auto">
            <a:xfrm>
              <a:off x="1080" y="4961"/>
              <a:ext cx="234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sz="2000">
                  <a:latin typeface="Chalkboard" pitchFamily="-65" charset="0"/>
                  <a:cs typeface="Times New Roman" panose="02020603050405020304" pitchFamily="18" charset="0"/>
                </a:rPr>
                <a:t>Based upon logic/ reason.</a:t>
              </a:r>
            </a:p>
          </p:txBody>
        </p:sp>
        <p:sp>
          <p:nvSpPr>
            <p:cNvPr id="14344" name="Text Box 7">
              <a:extLst>
                <a:ext uri="{FF2B5EF4-FFF2-40B4-BE49-F238E27FC236}">
                  <a16:creationId xmlns:a16="http://schemas.microsoft.com/office/drawing/2014/main" id="{B4B75510-40DD-44A1-A4C1-22DA1605F391}"/>
                </a:ext>
              </a:extLst>
            </p:cNvPr>
            <p:cNvSpPr txBox="1">
              <a:spLocks noChangeArrowheads="1"/>
            </p:cNvSpPr>
            <p:nvPr/>
          </p:nvSpPr>
          <p:spPr bwMode="auto">
            <a:xfrm>
              <a:off x="1080" y="6917"/>
              <a:ext cx="2520" cy="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sz="2000">
                  <a:latin typeface="Chalkboard" pitchFamily="-65" charset="0"/>
                  <a:cs typeface="Times New Roman" panose="02020603050405020304" pitchFamily="18" charset="0"/>
                </a:rPr>
                <a:t>Leads to a definite conclusion.</a:t>
              </a:r>
            </a:p>
          </p:txBody>
        </p:sp>
        <p:sp>
          <p:nvSpPr>
            <p:cNvPr id="14345" name="Text Box 8">
              <a:extLst>
                <a:ext uri="{FF2B5EF4-FFF2-40B4-BE49-F238E27FC236}">
                  <a16:creationId xmlns:a16="http://schemas.microsoft.com/office/drawing/2014/main" id="{45214724-4112-4EE9-8AAF-45A003347185}"/>
                </a:ext>
              </a:extLst>
            </p:cNvPr>
            <p:cNvSpPr txBox="1">
              <a:spLocks noChangeArrowheads="1"/>
            </p:cNvSpPr>
            <p:nvPr/>
          </p:nvSpPr>
          <p:spPr bwMode="auto">
            <a:xfrm>
              <a:off x="1211" y="8460"/>
              <a:ext cx="2340" cy="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sz="2000">
                  <a:latin typeface="Chalkboard" pitchFamily="-65" charset="0"/>
                  <a:cs typeface="Times New Roman" panose="02020603050405020304" pitchFamily="18" charset="0"/>
                </a:rPr>
                <a:t>Considers the </a:t>
              </a:r>
              <a:r>
                <a:rPr lang="en-US" altLang="en-US" sz="2000" b="1">
                  <a:latin typeface="Chalkboard" pitchFamily="-65" charset="0"/>
                  <a:cs typeface="Times New Roman" panose="02020603050405020304" pitchFamily="18" charset="0"/>
                </a:rPr>
                <a:t>target audience.</a:t>
              </a:r>
              <a:r>
                <a:rPr lang="en-US" altLang="en-US" sz="2000">
                  <a:latin typeface="Chalkboard" pitchFamily="-65" charset="0"/>
                  <a:cs typeface="Times New Roman" panose="02020603050405020304" pitchFamily="18" charset="0"/>
                </a:rPr>
                <a:t> </a:t>
              </a:r>
            </a:p>
          </p:txBody>
        </p:sp>
        <p:cxnSp>
          <p:nvCxnSpPr>
            <p:cNvPr id="5129" name="Straight Arrow Connector 4">
              <a:extLst>
                <a:ext uri="{FF2B5EF4-FFF2-40B4-BE49-F238E27FC236}">
                  <a16:creationId xmlns:a16="http://schemas.microsoft.com/office/drawing/2014/main" id="{269AE980-53B2-4250-B542-393C9D7666CE}"/>
                </a:ext>
              </a:extLst>
            </p:cNvPr>
            <p:cNvCxnSpPr>
              <a:cxnSpLocks noChangeShapeType="1"/>
            </p:cNvCxnSpPr>
            <p:nvPr/>
          </p:nvCxnSpPr>
          <p:spPr bwMode="auto">
            <a:xfrm flipV="1">
              <a:off x="6840" y="5649"/>
              <a:ext cx="720" cy="360"/>
            </a:xfrm>
            <a:prstGeom prst="straightConnector1">
              <a:avLst/>
            </a:prstGeom>
            <a:noFill/>
            <a:ln w="25400">
              <a:solidFill>
                <a:srgbClr val="4F81BD"/>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130" name="Straight Arrow Connector 5">
              <a:extLst>
                <a:ext uri="{FF2B5EF4-FFF2-40B4-BE49-F238E27FC236}">
                  <a16:creationId xmlns:a16="http://schemas.microsoft.com/office/drawing/2014/main" id="{ADD4AADB-37EA-4239-9A04-C8EAA1EAFCCA}"/>
                </a:ext>
              </a:extLst>
            </p:cNvPr>
            <p:cNvCxnSpPr>
              <a:cxnSpLocks noChangeShapeType="1"/>
            </p:cNvCxnSpPr>
            <p:nvPr/>
          </p:nvCxnSpPr>
          <p:spPr bwMode="auto">
            <a:xfrm rot="10800000" flipV="1">
              <a:off x="2744" y="6994"/>
              <a:ext cx="856" cy="463"/>
            </a:xfrm>
            <a:prstGeom prst="bentConnector3">
              <a:avLst>
                <a:gd name="adj1" fmla="val 50000"/>
              </a:avLst>
            </a:prstGeom>
            <a:noFill/>
            <a:ln w="25400">
              <a:solidFill>
                <a:srgbClr val="4F81BD"/>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131" name="Straight Arrow Connector 6">
              <a:extLst>
                <a:ext uri="{FF2B5EF4-FFF2-40B4-BE49-F238E27FC236}">
                  <a16:creationId xmlns:a16="http://schemas.microsoft.com/office/drawing/2014/main" id="{C33476E3-2B2A-446E-ABC1-9B0AD198DF4D}"/>
                </a:ext>
              </a:extLst>
            </p:cNvPr>
            <p:cNvCxnSpPr>
              <a:cxnSpLocks noChangeShapeType="1"/>
            </p:cNvCxnSpPr>
            <p:nvPr/>
          </p:nvCxnSpPr>
          <p:spPr bwMode="auto">
            <a:xfrm rot="10800000">
              <a:off x="2976" y="5445"/>
              <a:ext cx="1165" cy="590"/>
            </a:xfrm>
            <a:prstGeom prst="straightConnector1">
              <a:avLst/>
            </a:prstGeom>
            <a:noFill/>
            <a:ln w="25400">
              <a:solidFill>
                <a:srgbClr val="4F81BD"/>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4349" name="Text Box 12">
              <a:extLst>
                <a:ext uri="{FF2B5EF4-FFF2-40B4-BE49-F238E27FC236}">
                  <a16:creationId xmlns:a16="http://schemas.microsoft.com/office/drawing/2014/main" id="{4A42F7A4-E88F-4856-AA7E-E8BF65C62E73}"/>
                </a:ext>
              </a:extLst>
            </p:cNvPr>
            <p:cNvSpPr txBox="1">
              <a:spLocks noChangeArrowheads="1"/>
            </p:cNvSpPr>
            <p:nvPr/>
          </p:nvSpPr>
          <p:spPr bwMode="auto">
            <a:xfrm>
              <a:off x="4287" y="8970"/>
              <a:ext cx="2340" cy="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sz="2000">
                  <a:latin typeface="Chalkboard" pitchFamily="-65" charset="0"/>
                  <a:cs typeface="Times New Roman" panose="02020603050405020304" pitchFamily="18" charset="0"/>
                </a:rPr>
                <a:t>A strong introduction.</a:t>
              </a:r>
            </a:p>
          </p:txBody>
        </p:sp>
        <p:cxnSp>
          <p:nvCxnSpPr>
            <p:cNvPr id="5133" name="Straight Arrow Connector 8">
              <a:extLst>
                <a:ext uri="{FF2B5EF4-FFF2-40B4-BE49-F238E27FC236}">
                  <a16:creationId xmlns:a16="http://schemas.microsoft.com/office/drawing/2014/main" id="{2B350FFF-5176-4905-8C65-B5C868775812}"/>
                </a:ext>
              </a:extLst>
            </p:cNvPr>
            <p:cNvCxnSpPr>
              <a:cxnSpLocks noChangeShapeType="1"/>
            </p:cNvCxnSpPr>
            <p:nvPr/>
          </p:nvCxnSpPr>
          <p:spPr bwMode="auto">
            <a:xfrm>
              <a:off x="5040" y="8100"/>
              <a:ext cx="0" cy="900"/>
            </a:xfrm>
            <a:prstGeom prst="straightConnector1">
              <a:avLst/>
            </a:prstGeom>
            <a:noFill/>
            <a:ln w="25400">
              <a:solidFill>
                <a:srgbClr val="4F81BD"/>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134" name="Straight Arrow Connector 9">
              <a:extLst>
                <a:ext uri="{FF2B5EF4-FFF2-40B4-BE49-F238E27FC236}">
                  <a16:creationId xmlns:a16="http://schemas.microsoft.com/office/drawing/2014/main" id="{184B731F-39C1-4D60-97A5-FADB2C9EC867}"/>
                </a:ext>
              </a:extLst>
            </p:cNvPr>
            <p:cNvCxnSpPr>
              <a:cxnSpLocks noChangeShapeType="1"/>
            </p:cNvCxnSpPr>
            <p:nvPr/>
          </p:nvCxnSpPr>
          <p:spPr bwMode="auto">
            <a:xfrm flipH="1">
              <a:off x="3240" y="7920"/>
              <a:ext cx="900" cy="900"/>
            </a:xfrm>
            <a:prstGeom prst="straightConnector1">
              <a:avLst/>
            </a:prstGeom>
            <a:noFill/>
            <a:ln w="25400">
              <a:solidFill>
                <a:srgbClr val="4F81BD"/>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4352" name="Text Box 15">
              <a:extLst>
                <a:ext uri="{FF2B5EF4-FFF2-40B4-BE49-F238E27FC236}">
                  <a16:creationId xmlns:a16="http://schemas.microsoft.com/office/drawing/2014/main" id="{5C863275-704D-45C9-9DF2-B0B3C16575CC}"/>
                </a:ext>
              </a:extLst>
            </p:cNvPr>
            <p:cNvSpPr txBox="1">
              <a:spLocks noChangeArrowheads="1"/>
            </p:cNvSpPr>
            <p:nvPr/>
          </p:nvSpPr>
          <p:spPr bwMode="auto">
            <a:xfrm>
              <a:off x="7936" y="7920"/>
              <a:ext cx="2700"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sz="2000">
                  <a:latin typeface="Chalkboard" pitchFamily="-65" charset="0"/>
                  <a:cs typeface="Times New Roman" panose="02020603050405020304" pitchFamily="18" charset="0"/>
                </a:rPr>
                <a:t>Rhetorical devices. </a:t>
              </a:r>
            </a:p>
          </p:txBody>
        </p:sp>
        <p:cxnSp>
          <p:nvCxnSpPr>
            <p:cNvPr id="5136" name="Straight Arrow Connector 10">
              <a:extLst>
                <a:ext uri="{FF2B5EF4-FFF2-40B4-BE49-F238E27FC236}">
                  <a16:creationId xmlns:a16="http://schemas.microsoft.com/office/drawing/2014/main" id="{78156AAD-9415-45C6-9A97-919FD2D6033C}"/>
                </a:ext>
              </a:extLst>
            </p:cNvPr>
            <p:cNvCxnSpPr>
              <a:cxnSpLocks noChangeShapeType="1"/>
            </p:cNvCxnSpPr>
            <p:nvPr/>
          </p:nvCxnSpPr>
          <p:spPr bwMode="auto">
            <a:xfrm>
              <a:off x="6840" y="7380"/>
              <a:ext cx="1130" cy="720"/>
            </a:xfrm>
            <a:prstGeom prst="bentConnector3">
              <a:avLst>
                <a:gd name="adj1" fmla="val 50000"/>
              </a:avLst>
            </a:prstGeom>
            <a:noFill/>
            <a:ln w="25400">
              <a:solidFill>
                <a:srgbClr val="4F81BD"/>
              </a:solidFill>
              <a:miter lim="800000"/>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3252E8-92CD-4BCC-85B5-0DA74C681598}"/>
              </a:ext>
            </a:extLst>
          </p:cNvPr>
          <p:cNvSpPr>
            <a:spLocks noGrp="1"/>
          </p:cNvSpPr>
          <p:nvPr>
            <p:ph idx="1"/>
          </p:nvPr>
        </p:nvSpPr>
        <p:spPr>
          <a:xfrm>
            <a:off x="562709" y="-23813"/>
            <a:ext cx="11000934" cy="6881813"/>
          </a:xfrm>
        </p:spPr>
        <p:txBody>
          <a:bodyPr>
            <a:normAutofit fontScale="92500" lnSpcReduction="10000"/>
          </a:bodyPr>
          <a:lstStyle/>
          <a:p>
            <a:pPr>
              <a:lnSpc>
                <a:spcPct val="90000"/>
              </a:lnSpc>
              <a:buFont typeface="Arial" panose="020B0604020202020204" pitchFamily="34" charset="0"/>
              <a:buNone/>
            </a:pPr>
            <a:r>
              <a:rPr lang="en-GB" altLang="en-US" sz="3200" dirty="0"/>
              <a:t>	</a:t>
            </a:r>
            <a:r>
              <a:rPr lang="en-GB" altLang="en-US" sz="1400" dirty="0"/>
              <a:t>Dear Mrs Andrews,</a:t>
            </a:r>
          </a:p>
          <a:p>
            <a:pPr>
              <a:lnSpc>
                <a:spcPct val="90000"/>
              </a:lnSpc>
              <a:buFont typeface="Arial" panose="020B0604020202020204" pitchFamily="34" charset="0"/>
              <a:buNone/>
            </a:pPr>
            <a:r>
              <a:rPr lang="en-GB" altLang="en-US" sz="1400" dirty="0"/>
              <a:t> </a:t>
            </a:r>
          </a:p>
          <a:p>
            <a:pPr>
              <a:lnSpc>
                <a:spcPct val="90000"/>
              </a:lnSpc>
              <a:buFont typeface="Arial" panose="020B0604020202020204" pitchFamily="34" charset="0"/>
              <a:buNone/>
            </a:pPr>
            <a:r>
              <a:rPr lang="en-GB" altLang="en-US" sz="1400" dirty="0"/>
              <a:t>	I am writing because you chair a committee in charge of the compulsory wearing of school uniforms. I am a student at Brinsley High School, a friendly and successful school where uniforms are not worn.</a:t>
            </a:r>
          </a:p>
          <a:p>
            <a:pPr>
              <a:lnSpc>
                <a:spcPct val="90000"/>
              </a:lnSpc>
              <a:buFont typeface="Arial" panose="020B0604020202020204" pitchFamily="34" charset="0"/>
              <a:buNone/>
            </a:pPr>
            <a:r>
              <a:rPr lang="en-GB" altLang="en-US" sz="1400" dirty="0"/>
              <a:t> </a:t>
            </a:r>
          </a:p>
          <a:p>
            <a:pPr>
              <a:lnSpc>
                <a:spcPct val="90000"/>
              </a:lnSpc>
              <a:buFont typeface="Arial" panose="020B0604020202020204" pitchFamily="34" charset="0"/>
              <a:buNone/>
            </a:pPr>
            <a:r>
              <a:rPr lang="en-GB" altLang="en-US" sz="1400" dirty="0"/>
              <a:t>	I believe that there is good evidence that wearing school uniform is now outdated. I fully understand that uniform looks smarter than casual clothes and that this might attract parents on Open Day. However uniforms are expensive and forever need replacing as students grow. This poses a real worry to financially stressed families. This is made worse by the fact that the uniform is only available from an expensive school shop rather than from inexpensive and competitive retailers.</a:t>
            </a:r>
          </a:p>
          <a:p>
            <a:pPr>
              <a:lnSpc>
                <a:spcPct val="90000"/>
              </a:lnSpc>
              <a:buFont typeface="Arial" panose="020B0604020202020204" pitchFamily="34" charset="0"/>
              <a:buNone/>
            </a:pPr>
            <a:r>
              <a:rPr lang="en-GB" altLang="en-US" sz="1400" dirty="0"/>
              <a:t> </a:t>
            </a:r>
          </a:p>
          <a:p>
            <a:pPr>
              <a:lnSpc>
                <a:spcPct val="90000"/>
              </a:lnSpc>
              <a:buFont typeface="Arial" panose="020B0604020202020204" pitchFamily="34" charset="0"/>
              <a:buNone/>
            </a:pPr>
            <a:r>
              <a:rPr lang="en-GB" altLang="en-US" sz="1400" dirty="0"/>
              <a:t>	It's true that wearing uniform means students don't spend all morning choosing what to wear or beg parents for clothes that will impress their friends. However there is another side to this argument: uniforms breed uniformity. We are a culturally diverse nation and if we all dress the same, this encourages us to be the same. At Brinsley High, we are encouraged to express our individuality, yet this seems to be in conflict with the message enforced uniform sends to us.</a:t>
            </a:r>
          </a:p>
          <a:p>
            <a:pPr>
              <a:lnSpc>
                <a:spcPct val="90000"/>
              </a:lnSpc>
              <a:buFont typeface="Arial" panose="020B0604020202020204" pitchFamily="34" charset="0"/>
              <a:buNone/>
            </a:pPr>
            <a:r>
              <a:rPr lang="en-GB" altLang="en-US" sz="1400" dirty="0"/>
              <a:t> </a:t>
            </a:r>
          </a:p>
          <a:p>
            <a:pPr>
              <a:lnSpc>
                <a:spcPct val="90000"/>
              </a:lnSpc>
              <a:buFont typeface="Arial" panose="020B0604020202020204" pitchFamily="34" charset="0"/>
              <a:buNone/>
            </a:pPr>
            <a:r>
              <a:rPr lang="en-GB" altLang="en-US" sz="1400" dirty="0"/>
              <a:t>	A big argument in favour of uniform is one of safety. We are easily identifiable and this can be very useful if there is an accident. This appeals to parents who are always worried about new dangers facing us. But could it also be that wearing uniform can bring potential problems? Two friends of mine have been bullied while walking home just because their school uniform identified them as being from a "rival" school. Surely, you wouldn't want this to happen to one of your own children?</a:t>
            </a:r>
          </a:p>
          <a:p>
            <a:pPr>
              <a:lnSpc>
                <a:spcPct val="90000"/>
              </a:lnSpc>
              <a:buFont typeface="Arial" panose="020B0604020202020204" pitchFamily="34" charset="0"/>
              <a:buNone/>
            </a:pPr>
            <a:r>
              <a:rPr lang="en-GB" altLang="en-US" sz="1400" dirty="0"/>
              <a:t> </a:t>
            </a:r>
          </a:p>
          <a:p>
            <a:pPr>
              <a:lnSpc>
                <a:spcPct val="90000"/>
              </a:lnSpc>
              <a:buFont typeface="Arial" panose="020B0604020202020204" pitchFamily="34" charset="0"/>
              <a:buNone/>
            </a:pPr>
            <a:r>
              <a:rPr lang="en-GB" altLang="en-US" sz="1400" dirty="0"/>
              <a:t>	In conclusion, I can fully understand the motivation for making students wear uniform to look smart, to worry less about wearing the right clothes and also for safety. However, I hope I have shown that there is another case to be made. School uniforms can be a burden to parents with less money and to students identified as being different. They also stifle a sense of freedom and self-expression. I believe this rule is outdated and is in many ways illogical. It needs to change.</a:t>
            </a:r>
          </a:p>
          <a:p>
            <a:pPr>
              <a:lnSpc>
                <a:spcPct val="90000"/>
              </a:lnSpc>
              <a:buFont typeface="Arial" panose="020B0604020202020204" pitchFamily="34" charset="0"/>
              <a:buNone/>
            </a:pPr>
            <a:r>
              <a:rPr lang="en-GB" altLang="en-US" sz="1400" dirty="0"/>
              <a:t> </a:t>
            </a:r>
          </a:p>
          <a:p>
            <a:pPr>
              <a:lnSpc>
                <a:spcPct val="90000"/>
              </a:lnSpc>
              <a:buFont typeface="Arial" panose="020B0604020202020204" pitchFamily="34" charset="0"/>
              <a:buNone/>
            </a:pPr>
            <a:r>
              <a:rPr lang="en-GB" altLang="en-US" sz="1400" dirty="0"/>
              <a:t>	Yours sincerely,</a:t>
            </a:r>
          </a:p>
          <a:p>
            <a:pPr>
              <a:lnSpc>
                <a:spcPct val="90000"/>
              </a:lnSpc>
              <a:buFont typeface="Arial" panose="020B0604020202020204" pitchFamily="34" charset="0"/>
              <a:buNone/>
            </a:pPr>
            <a:r>
              <a:rPr lang="en-GB" altLang="en-US" sz="1400" dirty="0"/>
              <a:t> </a:t>
            </a:r>
          </a:p>
          <a:p>
            <a:pPr>
              <a:lnSpc>
                <a:spcPct val="90000"/>
              </a:lnSpc>
              <a:buFont typeface="Arial" panose="020B0604020202020204" pitchFamily="34" charset="0"/>
              <a:buNone/>
            </a:pPr>
            <a:r>
              <a:rPr lang="en-GB" altLang="en-US" sz="1400" dirty="0"/>
              <a:t>	Gary White</a:t>
            </a:r>
          </a:p>
          <a:p>
            <a:pPr>
              <a:lnSpc>
                <a:spcPct val="90000"/>
              </a:lnSpc>
            </a:pPr>
            <a:endParaRPr lang="en-US" alt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B8529C94-821F-40BD-9EFA-54143AABC39E}"/>
              </a:ext>
            </a:extLst>
          </p:cNvPr>
          <p:cNvSpPr>
            <a:spLocks noGrp="1"/>
          </p:cNvSpPr>
          <p:nvPr>
            <p:ph type="title"/>
          </p:nvPr>
        </p:nvSpPr>
        <p:spPr>
          <a:xfrm>
            <a:off x="1981200" y="0"/>
            <a:ext cx="8229600" cy="1143000"/>
          </a:xfrm>
        </p:spPr>
        <p:txBody>
          <a:bodyPr/>
          <a:lstStyle/>
          <a:p>
            <a:r>
              <a:rPr lang="en-US" altLang="en-US">
                <a:solidFill>
                  <a:srgbClr val="FF0000"/>
                </a:solidFill>
              </a:rPr>
              <a:t>Analysing a sample answer.</a:t>
            </a:r>
          </a:p>
        </p:txBody>
      </p:sp>
      <p:sp>
        <p:nvSpPr>
          <p:cNvPr id="3" name="Content Placeholder 2">
            <a:extLst>
              <a:ext uri="{FF2B5EF4-FFF2-40B4-BE49-F238E27FC236}">
                <a16:creationId xmlns:a16="http://schemas.microsoft.com/office/drawing/2014/main" id="{C66F1B89-2F82-4A76-AF9F-AF9F97CEF836}"/>
              </a:ext>
            </a:extLst>
          </p:cNvPr>
          <p:cNvSpPr>
            <a:spLocks noGrp="1"/>
          </p:cNvSpPr>
          <p:nvPr>
            <p:ph idx="1"/>
          </p:nvPr>
        </p:nvSpPr>
        <p:spPr>
          <a:xfrm>
            <a:off x="3486151" y="846138"/>
            <a:ext cx="4881563" cy="5880100"/>
          </a:xfrm>
        </p:spPr>
        <p:txBody>
          <a:bodyPr>
            <a:normAutofit fontScale="92500" lnSpcReduction="20000"/>
          </a:bodyPr>
          <a:lstStyle/>
          <a:p>
            <a:pPr algn="just">
              <a:lnSpc>
                <a:spcPct val="90000"/>
              </a:lnSpc>
              <a:buFont typeface="Arial" panose="020B0604020202020204" pitchFamily="34" charset="0"/>
              <a:buNone/>
            </a:pPr>
            <a:r>
              <a:rPr lang="en-GB" altLang="en-US" sz="2700"/>
              <a:t>	</a:t>
            </a:r>
            <a:r>
              <a:rPr lang="en-GB" altLang="en-US" sz="1000" u="sng"/>
              <a:t>Dear Mrs Andrews,</a:t>
            </a:r>
          </a:p>
          <a:p>
            <a:pPr algn="just">
              <a:lnSpc>
                <a:spcPct val="90000"/>
              </a:lnSpc>
              <a:buFont typeface="Arial" panose="020B0604020202020204" pitchFamily="34" charset="0"/>
              <a:buNone/>
            </a:pPr>
            <a:r>
              <a:rPr lang="en-GB" altLang="en-US" sz="1000"/>
              <a:t> </a:t>
            </a:r>
          </a:p>
          <a:p>
            <a:pPr algn="just">
              <a:lnSpc>
                <a:spcPct val="90000"/>
              </a:lnSpc>
              <a:buFont typeface="Arial" panose="020B0604020202020204" pitchFamily="34" charset="0"/>
              <a:buNone/>
            </a:pPr>
            <a:r>
              <a:rPr lang="en-GB" altLang="en-US" sz="1000"/>
              <a:t>	I am writing because you chair a committee in charge of the compulsory wearing of school uniforms. I am a student at Brinsley High School, a friendly and successful school where uniforms are not worn.</a:t>
            </a:r>
          </a:p>
          <a:p>
            <a:pPr algn="just">
              <a:lnSpc>
                <a:spcPct val="90000"/>
              </a:lnSpc>
              <a:buFont typeface="Arial" panose="020B0604020202020204" pitchFamily="34" charset="0"/>
              <a:buNone/>
            </a:pPr>
            <a:r>
              <a:rPr lang="en-GB" altLang="en-US" sz="1000"/>
              <a:t> </a:t>
            </a:r>
          </a:p>
          <a:p>
            <a:pPr algn="just">
              <a:lnSpc>
                <a:spcPct val="90000"/>
              </a:lnSpc>
              <a:buFont typeface="Arial" panose="020B0604020202020204" pitchFamily="34" charset="0"/>
              <a:buNone/>
            </a:pPr>
            <a:r>
              <a:rPr lang="en-GB" altLang="en-US" sz="1000"/>
              <a:t>	</a:t>
            </a:r>
            <a:r>
              <a:rPr lang="en-GB" altLang="en-US" sz="1000" u="sng"/>
              <a:t>I believe that there is good evidence that wearing school uniform is now outdated</a:t>
            </a:r>
            <a:r>
              <a:rPr lang="en-GB" altLang="en-US" sz="1000"/>
              <a:t>. I fully understand that uniform looks smarter than casual clothes and that this might attract parents on Open Day. However uniforms are expensive and forever need replacing as students grow. This poses a real worry to financially stressed families. </a:t>
            </a:r>
            <a:r>
              <a:rPr lang="en-GB" altLang="en-US" sz="1000" b="1" u="sng"/>
              <a:t>This is made worse </a:t>
            </a:r>
            <a:r>
              <a:rPr lang="en-GB" altLang="en-US" sz="1000"/>
              <a:t>by the fact that the uniform is only available from an expensive school shop rather than from inexpensive and competitive retailers.</a:t>
            </a:r>
          </a:p>
          <a:p>
            <a:pPr algn="just">
              <a:lnSpc>
                <a:spcPct val="90000"/>
              </a:lnSpc>
              <a:buFont typeface="Arial" panose="020B0604020202020204" pitchFamily="34" charset="0"/>
              <a:buNone/>
            </a:pPr>
            <a:r>
              <a:rPr lang="en-GB" altLang="en-US" sz="1000"/>
              <a:t> </a:t>
            </a:r>
          </a:p>
          <a:p>
            <a:pPr algn="just">
              <a:lnSpc>
                <a:spcPct val="90000"/>
              </a:lnSpc>
              <a:buFont typeface="Arial" panose="020B0604020202020204" pitchFamily="34" charset="0"/>
              <a:buNone/>
            </a:pPr>
            <a:r>
              <a:rPr lang="en-GB" altLang="en-US" sz="1000"/>
              <a:t>	</a:t>
            </a:r>
            <a:r>
              <a:rPr lang="en-GB" altLang="en-US" sz="1000" b="1" u="sng"/>
              <a:t>It's true that</a:t>
            </a:r>
            <a:r>
              <a:rPr lang="en-GB" altLang="en-US" sz="1000" b="1"/>
              <a:t> </a:t>
            </a:r>
            <a:r>
              <a:rPr lang="en-GB" altLang="en-US" sz="1000"/>
              <a:t>wearing uniform means students don't spend all morning choosing what to wear or beg parents for clothes that will impress their friends</a:t>
            </a:r>
            <a:r>
              <a:rPr lang="en-GB" altLang="en-US" sz="1000" b="1"/>
              <a:t>. </a:t>
            </a:r>
            <a:r>
              <a:rPr lang="en-GB" altLang="en-US" sz="1000" b="1" u="sng"/>
              <a:t>However</a:t>
            </a:r>
            <a:r>
              <a:rPr lang="en-GB" altLang="en-US" sz="1000" b="1"/>
              <a:t> </a:t>
            </a:r>
            <a:r>
              <a:rPr lang="en-GB" altLang="en-US" sz="1000"/>
              <a:t>there is another side to this argument: uniforms breed uniformity. We are a culturally diverse nation and if we all dress the same, this encourages us to be the same. At Brinsley High, we are encouraged to express our individuality, yet this seems to be in conflict with the message enforced uniform sends to us.</a:t>
            </a:r>
          </a:p>
          <a:p>
            <a:pPr algn="just">
              <a:lnSpc>
                <a:spcPct val="90000"/>
              </a:lnSpc>
              <a:buFont typeface="Arial" panose="020B0604020202020204" pitchFamily="34" charset="0"/>
              <a:buNone/>
            </a:pPr>
            <a:r>
              <a:rPr lang="en-GB" altLang="en-US" sz="1000"/>
              <a:t> </a:t>
            </a:r>
          </a:p>
          <a:p>
            <a:pPr algn="just">
              <a:lnSpc>
                <a:spcPct val="90000"/>
              </a:lnSpc>
              <a:buFont typeface="Arial" panose="020B0604020202020204" pitchFamily="34" charset="0"/>
              <a:buNone/>
            </a:pPr>
            <a:r>
              <a:rPr lang="en-GB" altLang="en-US" sz="1000"/>
              <a:t>	</a:t>
            </a:r>
            <a:r>
              <a:rPr lang="en-GB" altLang="en-US" sz="1000" u="sng"/>
              <a:t>A big argument in favour of uniform is one of safety</a:t>
            </a:r>
            <a:r>
              <a:rPr lang="en-GB" altLang="en-US" sz="1000"/>
              <a:t>. We are easily identifiable and this can be very useful if there is an accident. This appeals to parents who are always worried about new dangers facing us. </a:t>
            </a:r>
            <a:r>
              <a:rPr lang="en-GB" altLang="en-US" sz="1000" u="sng"/>
              <a:t>But could it also be that wearing uniform can bring potential problems? </a:t>
            </a:r>
            <a:r>
              <a:rPr lang="en-GB" altLang="en-US" sz="1000"/>
              <a:t>Two friends of mine have been bullied while walking home just because their school uniform identified them as being from a "rival" school. </a:t>
            </a:r>
            <a:r>
              <a:rPr lang="en-GB" altLang="en-US" sz="1000" u="sng"/>
              <a:t>Surely, you wouldn't want this to happen to one of your own children?</a:t>
            </a:r>
          </a:p>
          <a:p>
            <a:pPr algn="just">
              <a:lnSpc>
                <a:spcPct val="90000"/>
              </a:lnSpc>
              <a:buFont typeface="Arial" panose="020B0604020202020204" pitchFamily="34" charset="0"/>
              <a:buNone/>
            </a:pPr>
            <a:r>
              <a:rPr lang="en-GB" altLang="en-US" sz="1000"/>
              <a:t>	</a:t>
            </a:r>
          </a:p>
          <a:p>
            <a:pPr algn="just">
              <a:lnSpc>
                <a:spcPct val="90000"/>
              </a:lnSpc>
              <a:buFont typeface="Arial" panose="020B0604020202020204" pitchFamily="34" charset="0"/>
              <a:buNone/>
            </a:pPr>
            <a:r>
              <a:rPr lang="en-GB" altLang="en-US" sz="1000" b="1"/>
              <a:t>	</a:t>
            </a:r>
            <a:r>
              <a:rPr lang="en-GB" altLang="en-US" sz="1000" b="1" u="sng"/>
              <a:t>In conclusion, </a:t>
            </a:r>
            <a:r>
              <a:rPr lang="en-GB" altLang="en-US" sz="1000"/>
              <a:t>I can fully understand the motivation for making students wear uniform to look smart, to worry less about wearing the right clothes and also for safety. However, I hope I have shown </a:t>
            </a:r>
            <a:r>
              <a:rPr lang="en-GB" altLang="en-US" sz="1000" u="sng"/>
              <a:t>that there is another case to be made</a:t>
            </a:r>
            <a:r>
              <a:rPr lang="en-GB" altLang="en-US" sz="1000"/>
              <a:t>. School uniforms can be a burden to parents with less money and to students identified as being different. They also stifle a sense of freedom and self-expression. I believe this rule is outdated and is in many ways illogical. </a:t>
            </a:r>
            <a:r>
              <a:rPr lang="en-GB" altLang="en-US" sz="1000" b="1" u="sng"/>
              <a:t>It needs to change.</a:t>
            </a:r>
          </a:p>
          <a:p>
            <a:pPr>
              <a:lnSpc>
                <a:spcPct val="90000"/>
              </a:lnSpc>
              <a:buFont typeface="Arial" panose="020B0604020202020204" pitchFamily="34" charset="0"/>
              <a:buNone/>
            </a:pPr>
            <a:endParaRPr lang="en-GB" altLang="en-US" sz="1000"/>
          </a:p>
          <a:p>
            <a:pPr>
              <a:lnSpc>
                <a:spcPct val="90000"/>
              </a:lnSpc>
              <a:buFont typeface="Arial" panose="020B0604020202020204" pitchFamily="34" charset="0"/>
              <a:buNone/>
            </a:pPr>
            <a:r>
              <a:rPr lang="en-GB" altLang="en-US" sz="1000"/>
              <a:t>	Yours sincerely,</a:t>
            </a:r>
          </a:p>
          <a:p>
            <a:pPr>
              <a:lnSpc>
                <a:spcPct val="90000"/>
              </a:lnSpc>
              <a:buFont typeface="Arial" panose="020B0604020202020204" pitchFamily="34" charset="0"/>
              <a:buNone/>
            </a:pPr>
            <a:r>
              <a:rPr lang="en-GB" altLang="en-US" sz="1000"/>
              <a:t> </a:t>
            </a:r>
          </a:p>
          <a:p>
            <a:pPr>
              <a:lnSpc>
                <a:spcPct val="90000"/>
              </a:lnSpc>
              <a:buFont typeface="Arial" panose="020B0604020202020204" pitchFamily="34" charset="0"/>
              <a:buNone/>
            </a:pPr>
            <a:r>
              <a:rPr lang="en-GB" altLang="en-US" sz="1000"/>
              <a:t>	Gary White.</a:t>
            </a:r>
          </a:p>
          <a:p>
            <a:pPr>
              <a:lnSpc>
                <a:spcPct val="90000"/>
              </a:lnSpc>
            </a:pPr>
            <a:endParaRPr lang="en-US" altLang="en-US" sz="2700"/>
          </a:p>
        </p:txBody>
      </p:sp>
      <p:sp>
        <p:nvSpPr>
          <p:cNvPr id="16388" name="TextBox 3">
            <a:extLst>
              <a:ext uri="{FF2B5EF4-FFF2-40B4-BE49-F238E27FC236}">
                <a16:creationId xmlns:a16="http://schemas.microsoft.com/office/drawing/2014/main" id="{3C124BDA-1FC4-424E-A0CD-25BB16FD447C}"/>
              </a:ext>
            </a:extLst>
          </p:cNvPr>
          <p:cNvSpPr txBox="1">
            <a:spLocks noChangeArrowheads="1"/>
          </p:cNvSpPr>
          <p:nvPr/>
        </p:nvSpPr>
        <p:spPr bwMode="auto">
          <a:xfrm>
            <a:off x="1828800" y="1143001"/>
            <a:ext cx="16573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a:t>Formal address – suitable for a letter. </a:t>
            </a:r>
          </a:p>
        </p:txBody>
      </p:sp>
      <p:cxnSp>
        <p:nvCxnSpPr>
          <p:cNvPr id="6" name="Straight Arrow Connector 5">
            <a:extLst>
              <a:ext uri="{FF2B5EF4-FFF2-40B4-BE49-F238E27FC236}">
                <a16:creationId xmlns:a16="http://schemas.microsoft.com/office/drawing/2014/main" id="{12D22DC0-971C-4C0C-84B8-AEAF5C90AD8F}"/>
              </a:ext>
            </a:extLst>
          </p:cNvPr>
          <p:cNvCxnSpPr>
            <a:cxnSpLocks noChangeShapeType="1"/>
          </p:cNvCxnSpPr>
          <p:nvPr/>
        </p:nvCxnSpPr>
        <p:spPr bwMode="auto">
          <a:xfrm flipV="1">
            <a:off x="3311526" y="1143001"/>
            <a:ext cx="550863" cy="371475"/>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6390" name="TextBox 8">
            <a:extLst>
              <a:ext uri="{FF2B5EF4-FFF2-40B4-BE49-F238E27FC236}">
                <a16:creationId xmlns:a16="http://schemas.microsoft.com/office/drawing/2014/main" id="{F9CB7597-8E78-4AF3-A00C-C81A2A8CDF37}"/>
              </a:ext>
            </a:extLst>
          </p:cNvPr>
          <p:cNvSpPr txBox="1">
            <a:spLocks noChangeArrowheads="1"/>
          </p:cNvSpPr>
          <p:nvPr/>
        </p:nvSpPr>
        <p:spPr bwMode="auto">
          <a:xfrm>
            <a:off x="8367714" y="846139"/>
            <a:ext cx="230028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a:t>Explains why they are writing to this person, and who they are.</a:t>
            </a:r>
          </a:p>
        </p:txBody>
      </p:sp>
      <p:cxnSp>
        <p:nvCxnSpPr>
          <p:cNvPr id="11" name="Straight Arrow Connector 10">
            <a:extLst>
              <a:ext uri="{FF2B5EF4-FFF2-40B4-BE49-F238E27FC236}">
                <a16:creationId xmlns:a16="http://schemas.microsoft.com/office/drawing/2014/main" id="{5E9E377F-42EF-4528-BA19-709965D9B87A}"/>
              </a:ext>
            </a:extLst>
          </p:cNvPr>
          <p:cNvCxnSpPr>
            <a:cxnSpLocks noChangeShapeType="1"/>
          </p:cNvCxnSpPr>
          <p:nvPr/>
        </p:nvCxnSpPr>
        <p:spPr bwMode="auto">
          <a:xfrm rot="10800000" flipV="1">
            <a:off x="7615239" y="1143000"/>
            <a:ext cx="752475" cy="19685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6392" name="TextBox 11">
            <a:extLst>
              <a:ext uri="{FF2B5EF4-FFF2-40B4-BE49-F238E27FC236}">
                <a16:creationId xmlns:a16="http://schemas.microsoft.com/office/drawing/2014/main" id="{45A44E81-763F-4567-BAB2-2E1A4BD71787}"/>
              </a:ext>
            </a:extLst>
          </p:cNvPr>
          <p:cNvSpPr txBox="1">
            <a:spLocks noChangeArrowheads="1"/>
          </p:cNvSpPr>
          <p:nvPr/>
        </p:nvSpPr>
        <p:spPr bwMode="auto">
          <a:xfrm>
            <a:off x="1828800" y="2222501"/>
            <a:ext cx="18113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a:t>Strong topic sentence -assertive.</a:t>
            </a:r>
          </a:p>
        </p:txBody>
      </p:sp>
      <p:cxnSp>
        <p:nvCxnSpPr>
          <p:cNvPr id="14" name="Straight Arrow Connector 13">
            <a:extLst>
              <a:ext uri="{FF2B5EF4-FFF2-40B4-BE49-F238E27FC236}">
                <a16:creationId xmlns:a16="http://schemas.microsoft.com/office/drawing/2014/main" id="{4C2E366E-90A1-4FD4-9C0F-19EB308127ED}"/>
              </a:ext>
            </a:extLst>
          </p:cNvPr>
          <p:cNvCxnSpPr>
            <a:cxnSpLocks noChangeShapeType="1"/>
          </p:cNvCxnSpPr>
          <p:nvPr/>
        </p:nvCxnSpPr>
        <p:spPr bwMode="auto">
          <a:xfrm flipV="1">
            <a:off x="3052764" y="2222501"/>
            <a:ext cx="809625" cy="258763"/>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6394" name="TextBox 14">
            <a:extLst>
              <a:ext uri="{FF2B5EF4-FFF2-40B4-BE49-F238E27FC236}">
                <a16:creationId xmlns:a16="http://schemas.microsoft.com/office/drawing/2014/main" id="{48B0ED29-EE58-46C9-B703-6611A65F45E0}"/>
              </a:ext>
            </a:extLst>
          </p:cNvPr>
          <p:cNvSpPr txBox="1">
            <a:spLocks noChangeArrowheads="1"/>
          </p:cNvSpPr>
          <p:nvPr/>
        </p:nvSpPr>
        <p:spPr bwMode="auto">
          <a:xfrm>
            <a:off x="1828800" y="3209925"/>
            <a:ext cx="18113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a:t>Extended justification to make point stronger.</a:t>
            </a:r>
          </a:p>
        </p:txBody>
      </p:sp>
      <p:cxnSp>
        <p:nvCxnSpPr>
          <p:cNvPr id="17" name="Straight Arrow Connector 16">
            <a:extLst>
              <a:ext uri="{FF2B5EF4-FFF2-40B4-BE49-F238E27FC236}">
                <a16:creationId xmlns:a16="http://schemas.microsoft.com/office/drawing/2014/main" id="{C3A1FFC1-DEAB-4CE1-8DDE-45C9F01D4C6C}"/>
              </a:ext>
            </a:extLst>
          </p:cNvPr>
          <p:cNvCxnSpPr>
            <a:cxnSpLocks noChangeShapeType="1"/>
          </p:cNvCxnSpPr>
          <p:nvPr/>
        </p:nvCxnSpPr>
        <p:spPr bwMode="auto">
          <a:xfrm flipV="1">
            <a:off x="2876550" y="2716214"/>
            <a:ext cx="985838" cy="752475"/>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6396" name="TextBox 17">
            <a:extLst>
              <a:ext uri="{FF2B5EF4-FFF2-40B4-BE49-F238E27FC236}">
                <a16:creationId xmlns:a16="http://schemas.microsoft.com/office/drawing/2014/main" id="{2DF4ED48-97F4-4A43-9F1F-9E35CBE06BB5}"/>
              </a:ext>
            </a:extLst>
          </p:cNvPr>
          <p:cNvSpPr txBox="1">
            <a:spLocks noChangeArrowheads="1"/>
          </p:cNvSpPr>
          <p:nvPr/>
        </p:nvSpPr>
        <p:spPr bwMode="auto">
          <a:xfrm>
            <a:off x="8367714" y="2233613"/>
            <a:ext cx="23002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a:t>Starts the paragraph with the counter argument – shows understanding. </a:t>
            </a:r>
          </a:p>
        </p:txBody>
      </p:sp>
      <p:cxnSp>
        <p:nvCxnSpPr>
          <p:cNvPr id="20" name="Straight Arrow Connector 19">
            <a:extLst>
              <a:ext uri="{FF2B5EF4-FFF2-40B4-BE49-F238E27FC236}">
                <a16:creationId xmlns:a16="http://schemas.microsoft.com/office/drawing/2014/main" id="{6598CCF5-D432-4C2A-9960-B5D891BD579B}"/>
              </a:ext>
            </a:extLst>
          </p:cNvPr>
          <p:cNvCxnSpPr>
            <a:cxnSpLocks noChangeShapeType="1"/>
          </p:cNvCxnSpPr>
          <p:nvPr/>
        </p:nvCxnSpPr>
        <p:spPr bwMode="auto">
          <a:xfrm rot="10800000" flipV="1">
            <a:off x="4699001" y="2903538"/>
            <a:ext cx="3668713" cy="8255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6398" name="TextBox 20">
            <a:extLst>
              <a:ext uri="{FF2B5EF4-FFF2-40B4-BE49-F238E27FC236}">
                <a16:creationId xmlns:a16="http://schemas.microsoft.com/office/drawing/2014/main" id="{89A2CEE7-3033-41BB-A68A-4A72B1FE876C}"/>
              </a:ext>
            </a:extLst>
          </p:cNvPr>
          <p:cNvSpPr txBox="1">
            <a:spLocks noChangeArrowheads="1"/>
          </p:cNvSpPr>
          <p:nvPr/>
        </p:nvSpPr>
        <p:spPr bwMode="auto">
          <a:xfrm>
            <a:off x="8367713" y="3505200"/>
            <a:ext cx="2081212"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a:r>
              <a:rPr lang="en-US" altLang="en-US"/>
              <a:t>Use of </a:t>
            </a:r>
            <a:r>
              <a:rPr lang="en-US" altLang="en-US" b="1"/>
              <a:t>discourse markers </a:t>
            </a:r>
            <a:r>
              <a:rPr lang="en-US" altLang="en-US"/>
              <a:t>to show a logical progression. </a:t>
            </a:r>
          </a:p>
        </p:txBody>
      </p:sp>
      <p:cxnSp>
        <p:nvCxnSpPr>
          <p:cNvPr id="23" name="Straight Arrow Connector 22">
            <a:extLst>
              <a:ext uri="{FF2B5EF4-FFF2-40B4-BE49-F238E27FC236}">
                <a16:creationId xmlns:a16="http://schemas.microsoft.com/office/drawing/2014/main" id="{DEFEA506-1021-46C7-8B9F-4E71E7BED864}"/>
              </a:ext>
            </a:extLst>
          </p:cNvPr>
          <p:cNvCxnSpPr>
            <a:cxnSpLocks noChangeShapeType="1"/>
          </p:cNvCxnSpPr>
          <p:nvPr/>
        </p:nvCxnSpPr>
        <p:spPr bwMode="auto">
          <a:xfrm rot="16200000" flipV="1">
            <a:off x="8308976" y="3346451"/>
            <a:ext cx="293687" cy="176212"/>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6400" name="TextBox 23">
            <a:extLst>
              <a:ext uri="{FF2B5EF4-FFF2-40B4-BE49-F238E27FC236}">
                <a16:creationId xmlns:a16="http://schemas.microsoft.com/office/drawing/2014/main" id="{F904D06C-9916-4704-9158-2462F2D3A7B6}"/>
              </a:ext>
            </a:extLst>
          </p:cNvPr>
          <p:cNvSpPr txBox="1">
            <a:spLocks noChangeArrowheads="1"/>
          </p:cNvSpPr>
          <p:nvPr/>
        </p:nvSpPr>
        <p:spPr bwMode="auto">
          <a:xfrm>
            <a:off x="1674814" y="4432300"/>
            <a:ext cx="18113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a:t>Use of </a:t>
            </a:r>
            <a:r>
              <a:rPr lang="en-US" altLang="en-US" b="1"/>
              <a:t>rhetorical questions </a:t>
            </a:r>
            <a:r>
              <a:rPr lang="en-US" altLang="en-US"/>
              <a:t>to make the audience think.</a:t>
            </a:r>
          </a:p>
        </p:txBody>
      </p:sp>
      <p:cxnSp>
        <p:nvCxnSpPr>
          <p:cNvPr id="26" name="Straight Arrow Connector 25">
            <a:extLst>
              <a:ext uri="{FF2B5EF4-FFF2-40B4-BE49-F238E27FC236}">
                <a16:creationId xmlns:a16="http://schemas.microsoft.com/office/drawing/2014/main" id="{1EF3C1F5-2041-41E2-855D-FE2AC165D69F}"/>
              </a:ext>
            </a:extLst>
          </p:cNvPr>
          <p:cNvCxnSpPr>
            <a:cxnSpLocks noChangeShapeType="1"/>
          </p:cNvCxnSpPr>
          <p:nvPr/>
        </p:nvCxnSpPr>
        <p:spPr bwMode="auto">
          <a:xfrm flipV="1">
            <a:off x="3311526" y="4586289"/>
            <a:ext cx="550863" cy="200025"/>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6402" name="TextBox 26">
            <a:extLst>
              <a:ext uri="{FF2B5EF4-FFF2-40B4-BE49-F238E27FC236}">
                <a16:creationId xmlns:a16="http://schemas.microsoft.com/office/drawing/2014/main" id="{BA9D1051-9E93-4318-8F36-CE7D6EE41330}"/>
              </a:ext>
            </a:extLst>
          </p:cNvPr>
          <p:cNvSpPr txBox="1">
            <a:spLocks noChangeArrowheads="1"/>
          </p:cNvSpPr>
          <p:nvPr/>
        </p:nvSpPr>
        <p:spPr bwMode="auto">
          <a:xfrm>
            <a:off x="8367713" y="5197476"/>
            <a:ext cx="208121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a:t>Ending on a short sentence – powerful and effective.</a:t>
            </a:r>
          </a:p>
        </p:txBody>
      </p:sp>
      <p:cxnSp>
        <p:nvCxnSpPr>
          <p:cNvPr id="29" name="Straight Arrow Connector 28">
            <a:extLst>
              <a:ext uri="{FF2B5EF4-FFF2-40B4-BE49-F238E27FC236}">
                <a16:creationId xmlns:a16="http://schemas.microsoft.com/office/drawing/2014/main" id="{1730C551-0FCF-4541-8E09-FDE7C2E86386}"/>
              </a:ext>
            </a:extLst>
          </p:cNvPr>
          <p:cNvCxnSpPr>
            <a:cxnSpLocks noChangeShapeType="1"/>
          </p:cNvCxnSpPr>
          <p:nvPr/>
        </p:nvCxnSpPr>
        <p:spPr bwMode="auto">
          <a:xfrm rot="10800000">
            <a:off x="7286625" y="5949951"/>
            <a:ext cx="1081088" cy="23813"/>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6404" name="TextBox 29">
            <a:extLst>
              <a:ext uri="{FF2B5EF4-FFF2-40B4-BE49-F238E27FC236}">
                <a16:creationId xmlns:a16="http://schemas.microsoft.com/office/drawing/2014/main" id="{5AC2B43D-8BF7-47C2-B111-8F8E23537564}"/>
              </a:ext>
            </a:extLst>
          </p:cNvPr>
          <p:cNvSpPr txBox="1">
            <a:spLocks noChangeArrowheads="1"/>
          </p:cNvSpPr>
          <p:nvPr/>
        </p:nvSpPr>
        <p:spPr bwMode="auto">
          <a:xfrm>
            <a:off x="1674814" y="5667376"/>
            <a:ext cx="19653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a:t>Summary of points to make a strong conclusion.</a:t>
            </a:r>
          </a:p>
        </p:txBody>
      </p:sp>
      <p:cxnSp>
        <p:nvCxnSpPr>
          <p:cNvPr id="32" name="Straight Arrow Connector 31">
            <a:extLst>
              <a:ext uri="{FF2B5EF4-FFF2-40B4-BE49-F238E27FC236}">
                <a16:creationId xmlns:a16="http://schemas.microsoft.com/office/drawing/2014/main" id="{0F8B82C1-D51A-40C2-9374-E94032487F6C}"/>
              </a:ext>
            </a:extLst>
          </p:cNvPr>
          <p:cNvCxnSpPr>
            <a:cxnSpLocks noChangeShapeType="1"/>
          </p:cNvCxnSpPr>
          <p:nvPr/>
        </p:nvCxnSpPr>
        <p:spPr bwMode="auto">
          <a:xfrm flipV="1">
            <a:off x="3311526" y="5667375"/>
            <a:ext cx="550863" cy="452438"/>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7256474F-3445-4BB3-AE41-A1D1F6C2063F}"/>
              </a:ext>
            </a:extLst>
          </p:cNvPr>
          <p:cNvSpPr>
            <a:spLocks noGrp="1"/>
          </p:cNvSpPr>
          <p:nvPr>
            <p:ph type="title"/>
          </p:nvPr>
        </p:nvSpPr>
        <p:spPr>
          <a:xfrm>
            <a:off x="1981200" y="274639"/>
            <a:ext cx="8229600" cy="1500187"/>
          </a:xfrm>
        </p:spPr>
        <p:txBody>
          <a:bodyPr/>
          <a:lstStyle/>
          <a:p>
            <a:r>
              <a:rPr lang="en-US" altLang="en-US" i="1">
                <a:solidFill>
                  <a:srgbClr val="FF0000"/>
                </a:solidFill>
              </a:rPr>
              <a:t>“Exams are an old fashioned way of measuring a person’s ability.” </a:t>
            </a:r>
          </a:p>
        </p:txBody>
      </p:sp>
      <p:sp>
        <p:nvSpPr>
          <p:cNvPr id="3" name="Content Placeholder 2">
            <a:extLst>
              <a:ext uri="{FF2B5EF4-FFF2-40B4-BE49-F238E27FC236}">
                <a16:creationId xmlns:a16="http://schemas.microsoft.com/office/drawing/2014/main" id="{E768FC24-3D72-4BBF-B72C-9B0ABBEA5CCF}"/>
              </a:ext>
            </a:extLst>
          </p:cNvPr>
          <p:cNvSpPr>
            <a:spLocks noGrp="1"/>
          </p:cNvSpPr>
          <p:nvPr>
            <p:ph idx="1"/>
          </p:nvPr>
        </p:nvSpPr>
        <p:spPr>
          <a:xfrm>
            <a:off x="1981200" y="2022475"/>
            <a:ext cx="8229600" cy="4103688"/>
          </a:xfrm>
        </p:spPr>
        <p:txBody>
          <a:bodyPr>
            <a:normAutofit/>
          </a:bodyPr>
          <a:lstStyle/>
          <a:p>
            <a:pPr>
              <a:lnSpc>
                <a:spcPct val="80000"/>
              </a:lnSpc>
              <a:buFont typeface="Arial" panose="020B0604020202020204" pitchFamily="34" charset="0"/>
              <a:buNone/>
            </a:pPr>
            <a:r>
              <a:rPr lang="en-US" altLang="en-US" sz="3000" dirty="0"/>
              <a:t>	Create a plan for a </a:t>
            </a:r>
            <a:r>
              <a:rPr lang="en-US" altLang="en-US" sz="3000" b="1" dirty="0"/>
              <a:t>letter</a:t>
            </a:r>
            <a:r>
              <a:rPr lang="en-US" altLang="en-US" sz="3000" dirty="0"/>
              <a:t> in response to this statement.</a:t>
            </a:r>
          </a:p>
          <a:p>
            <a:pPr>
              <a:lnSpc>
                <a:spcPct val="80000"/>
              </a:lnSpc>
              <a:buFont typeface="Arial" panose="020B0604020202020204" pitchFamily="34" charset="0"/>
              <a:buNone/>
            </a:pPr>
            <a:r>
              <a:rPr lang="en-US" altLang="en-US" sz="3000" dirty="0"/>
              <a:t>	</a:t>
            </a:r>
          </a:p>
          <a:p>
            <a:pPr>
              <a:lnSpc>
                <a:spcPct val="80000"/>
              </a:lnSpc>
              <a:buFont typeface="Arial" panose="020B0604020202020204" pitchFamily="34" charset="0"/>
              <a:buNone/>
            </a:pPr>
            <a:r>
              <a:rPr lang="en-US" altLang="en-US" sz="3000" b="1" u="sng" dirty="0"/>
              <a:t>It must include:</a:t>
            </a:r>
          </a:p>
          <a:p>
            <a:pPr>
              <a:lnSpc>
                <a:spcPct val="80000"/>
              </a:lnSpc>
            </a:pPr>
            <a:r>
              <a:rPr lang="en-US" altLang="en-US" sz="3000" dirty="0"/>
              <a:t>	A table of points ‘for’ </a:t>
            </a:r>
            <a:r>
              <a:rPr lang="en-US" altLang="en-US" sz="3000" b="1" dirty="0"/>
              <a:t>and</a:t>
            </a:r>
            <a:r>
              <a:rPr lang="en-US" altLang="en-US" sz="3000" dirty="0"/>
              <a:t> ‘against’ the statement.</a:t>
            </a:r>
          </a:p>
          <a:p>
            <a:pPr>
              <a:lnSpc>
                <a:spcPct val="80000"/>
              </a:lnSpc>
            </a:pPr>
            <a:r>
              <a:rPr lang="en-US" altLang="en-US" sz="3000" dirty="0"/>
              <a:t>A list of </a:t>
            </a:r>
            <a:r>
              <a:rPr lang="en-US" altLang="en-US" sz="3000" b="1" dirty="0"/>
              <a:t>3 topic sentences </a:t>
            </a:r>
            <a:r>
              <a:rPr lang="en-US" altLang="en-US" sz="3000" dirty="0"/>
              <a:t>you would use to begin each paragraph. </a:t>
            </a:r>
          </a:p>
          <a:p>
            <a:pPr>
              <a:lnSpc>
                <a:spcPct val="80000"/>
              </a:lnSpc>
            </a:pPr>
            <a:r>
              <a:rPr lang="en-US" altLang="en-US" sz="3000" dirty="0"/>
              <a:t>And list which </a:t>
            </a:r>
            <a:r>
              <a:rPr lang="en-US" altLang="en-US" sz="3000" b="1" dirty="0"/>
              <a:t>2 rhetorical devices </a:t>
            </a:r>
            <a:r>
              <a:rPr lang="en-US" altLang="en-US" sz="3000" dirty="0"/>
              <a:t>you would use.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D02EA9-04EF-49B9-A948-A36005F47514}"/>
              </a:ext>
            </a:extLst>
          </p:cNvPr>
          <p:cNvSpPr>
            <a:spLocks noGrp="1"/>
          </p:cNvSpPr>
          <p:nvPr>
            <p:ph idx="1"/>
          </p:nvPr>
        </p:nvSpPr>
        <p:spPr>
          <a:xfrm>
            <a:off x="596348" y="1086678"/>
            <a:ext cx="10757452" cy="5090285"/>
          </a:xfrm>
        </p:spPr>
        <p:txBody>
          <a:bodyPr>
            <a:noAutofit/>
          </a:bodyPr>
          <a:lstStyle/>
          <a:p>
            <a:r>
              <a:rPr lang="en-IE" sz="4000">
                <a:latin typeface="Comic Sans MS" panose="030F0702030302020204" pitchFamily="66" charset="0"/>
              </a:rPr>
              <a:t>The language of argument presents a viewpoint and tries to win the reader over by appealing to his or her logic rather than emotion.</a:t>
            </a:r>
          </a:p>
          <a:p>
            <a:endParaRPr lang="en-IE" sz="4000">
              <a:latin typeface="Comic Sans MS" panose="030F0702030302020204" pitchFamily="66" charset="0"/>
            </a:endParaRPr>
          </a:p>
          <a:p>
            <a:endParaRPr lang="en-IE" sz="4000">
              <a:latin typeface="Comic Sans MS" panose="030F0702030302020204" pitchFamily="66" charset="0"/>
            </a:endParaRPr>
          </a:p>
          <a:p>
            <a:r>
              <a:rPr lang="en-IE" sz="4000">
                <a:latin typeface="Comic Sans MS" panose="030F0702030302020204" pitchFamily="66" charset="0"/>
              </a:rPr>
              <a:t>There is no emotionally charged language used, the tone is quite calm and logical.</a:t>
            </a:r>
            <a:endParaRPr lang="en-IE" sz="4000" dirty="0">
              <a:latin typeface="Comic Sans MS" panose="030F0702030302020204" pitchFamily="66" charset="0"/>
            </a:endParaRPr>
          </a:p>
        </p:txBody>
      </p:sp>
      <p:pic>
        <p:nvPicPr>
          <p:cNvPr id="4" name="Picture 3">
            <a:extLst>
              <a:ext uri="{FF2B5EF4-FFF2-40B4-BE49-F238E27FC236}">
                <a16:creationId xmlns:a16="http://schemas.microsoft.com/office/drawing/2014/main" id="{0C84A315-E991-406C-B4D2-93FC085A0DD2}"/>
              </a:ext>
            </a:extLst>
          </p:cNvPr>
          <p:cNvPicPr>
            <a:picLocks noChangeAspect="1"/>
          </p:cNvPicPr>
          <p:nvPr/>
        </p:nvPicPr>
        <p:blipFill>
          <a:blip r:embed="rId2"/>
          <a:stretch>
            <a:fillRect/>
          </a:stretch>
        </p:blipFill>
        <p:spPr>
          <a:xfrm>
            <a:off x="5848414" y="2854239"/>
            <a:ext cx="1840189" cy="1832010"/>
          </a:xfrm>
          <a:prstGeom prst="rect">
            <a:avLst/>
          </a:prstGeom>
        </p:spPr>
      </p:pic>
      <p:pic>
        <p:nvPicPr>
          <p:cNvPr id="7" name="Picture 6" descr="A close up of a logo&#10;&#10;Description automatically generated">
            <a:extLst>
              <a:ext uri="{FF2B5EF4-FFF2-40B4-BE49-F238E27FC236}">
                <a16:creationId xmlns:a16="http://schemas.microsoft.com/office/drawing/2014/main" id="{F31CE653-67A8-4011-990D-51878FC9C2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6768508" y="3631820"/>
            <a:ext cx="412738" cy="464330"/>
          </a:xfrm>
          <a:prstGeom prst="rect">
            <a:avLst/>
          </a:prstGeom>
        </p:spPr>
      </p:pic>
      <p:sp>
        <p:nvSpPr>
          <p:cNvPr id="8" name="Rectangle 7">
            <a:extLst>
              <a:ext uri="{FF2B5EF4-FFF2-40B4-BE49-F238E27FC236}">
                <a16:creationId xmlns:a16="http://schemas.microsoft.com/office/drawing/2014/main" id="{FB4FFCEC-571C-45E0-8A85-568637CB1792}"/>
              </a:ext>
            </a:extLst>
          </p:cNvPr>
          <p:cNvSpPr/>
          <p:nvPr/>
        </p:nvSpPr>
        <p:spPr>
          <a:xfrm>
            <a:off x="3687504" y="193854"/>
            <a:ext cx="3728457" cy="1200329"/>
          </a:xfrm>
          <a:prstGeom prst="rect">
            <a:avLst/>
          </a:prstGeom>
          <a:noFill/>
        </p:spPr>
        <p:txBody>
          <a:bodyPr wrap="none" lIns="91440" tIns="45720" rIns="91440" bIns="45720">
            <a:spAutoFit/>
          </a:bodyPr>
          <a:lstStyle/>
          <a:p>
            <a:pPr algn="ctr"/>
            <a:r>
              <a:rPr lang="en-US" sz="7200" b="1" cap="none" spc="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Features:</a:t>
            </a:r>
            <a:endParaRPr lang="en-US" sz="72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329748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alpha val="35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5278130-DFE0-457B-8698-88DF69019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2F99531B-1681-4D6E-BECB-18325B33A6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20344094-430A-400B-804B-910E696A1A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709375"/>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53C67DF-7782-4E57-AB9B-F1B4811AD8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43451" y="1248213"/>
            <a:ext cx="5413238" cy="4326335"/>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a:extLst>
              <a:ext uri="{FF2B5EF4-FFF2-40B4-BE49-F238E27FC236}">
                <a16:creationId xmlns:a16="http://schemas.microsoft.com/office/drawing/2014/main" id="{B03A5AE3-BD30-455C-842B-7626C8BEF0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DBECAA5-1F2D-470D-875C-8F2C2CA3E5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FB7B469C-BDCF-4F86-9DC6-2C19A49A3F02}"/>
              </a:ext>
            </a:extLst>
          </p:cNvPr>
          <p:cNvGraphicFramePr>
            <a:graphicFrameLocks noGrp="1"/>
          </p:cNvGraphicFramePr>
          <p:nvPr>
            <p:ph idx="1"/>
            <p:extLst>
              <p:ext uri="{D42A27DB-BD31-4B8C-83A1-F6EECF244321}">
                <p14:modId xmlns:p14="http://schemas.microsoft.com/office/powerpoint/2010/main" val="2092421519"/>
              </p:ext>
            </p:extLst>
          </p:nvPr>
        </p:nvGraphicFramePr>
        <p:xfrm>
          <a:off x="4776730" y="819369"/>
          <a:ext cx="6589260" cy="52439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4587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4" name="Rectangle 72">
            <a:extLst>
              <a:ext uri="{FF2B5EF4-FFF2-40B4-BE49-F238E27FC236}">
                <a16:creationId xmlns:a16="http://schemas.microsoft.com/office/drawing/2014/main" id="{53E60C6D-4E85-4E14-BCDF-BF15C241F7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Image result for chandler question">
            <a:hlinkClick r:id="rId2"/>
            <a:extLst>
              <a:ext uri="{FF2B5EF4-FFF2-40B4-BE49-F238E27FC236}">
                <a16:creationId xmlns:a16="http://schemas.microsoft.com/office/drawing/2014/main" id="{C195A610-099E-4984-A0C5-0B2A6ABA88A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98353" y="598677"/>
            <a:ext cx="3812225" cy="2733294"/>
          </a:xfrm>
          <a:custGeom>
            <a:avLst/>
            <a:gdLst/>
            <a:ahLst/>
            <a:cxnLst/>
            <a:rect l="l" t="t" r="r" b="b"/>
            <a:pathLst>
              <a:path w="4555700" h="2733294">
                <a:moveTo>
                  <a:pt x="82217" y="0"/>
                </a:moveTo>
                <a:lnTo>
                  <a:pt x="4473483" y="0"/>
                </a:lnTo>
                <a:cubicBezTo>
                  <a:pt x="4518890" y="0"/>
                  <a:pt x="4555700" y="36810"/>
                  <a:pt x="4555700" y="82217"/>
                </a:cubicBezTo>
                <a:lnTo>
                  <a:pt x="4555700" y="2651077"/>
                </a:lnTo>
                <a:cubicBezTo>
                  <a:pt x="4555700" y="2696484"/>
                  <a:pt x="4518890" y="2733294"/>
                  <a:pt x="4473483" y="2733294"/>
                </a:cubicBezTo>
                <a:lnTo>
                  <a:pt x="82217" y="2733294"/>
                </a:lnTo>
                <a:cubicBezTo>
                  <a:pt x="36810" y="2733294"/>
                  <a:pt x="0" y="2696484"/>
                  <a:pt x="0" y="2651077"/>
                </a:cubicBezTo>
                <a:lnTo>
                  <a:pt x="0" y="82217"/>
                </a:lnTo>
                <a:cubicBezTo>
                  <a:pt x="0" y="36810"/>
                  <a:pt x="36810" y="0"/>
                  <a:pt x="82217" y="0"/>
                </a:cubicBezTo>
                <a:close/>
              </a:path>
            </a:pathLst>
          </a:custGeom>
          <a:noFill/>
          <a:extLst>
            <a:ext uri="{909E8E84-426E-40DD-AFC4-6F175D3DCCD1}">
              <a14:hiddenFill xmlns:a14="http://schemas.microsoft.com/office/drawing/2010/main">
                <a:solidFill>
                  <a:srgbClr val="FFFFFF"/>
                </a:solidFill>
              </a14:hiddenFill>
            </a:ext>
          </a:extLst>
        </p:spPr>
      </p:pic>
      <p:sp>
        <p:nvSpPr>
          <p:cNvPr id="2055" name="Freeform: Shape 74">
            <a:extLst>
              <a:ext uri="{FF2B5EF4-FFF2-40B4-BE49-F238E27FC236}">
                <a16:creationId xmlns:a16="http://schemas.microsoft.com/office/drawing/2014/main" id="{7D42D292-4C48-479B-9E59-E29CD9871C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close up of a coffee mug&#10;&#10;Description automatically generated">
            <a:extLst>
              <a:ext uri="{FF2B5EF4-FFF2-40B4-BE49-F238E27FC236}">
                <a16:creationId xmlns:a16="http://schemas.microsoft.com/office/drawing/2014/main" id="{CC1DF728-94AF-4C04-A59B-C248702B3D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8353" y="3526029"/>
            <a:ext cx="3301078" cy="2733293"/>
          </a:xfrm>
          <a:custGeom>
            <a:avLst/>
            <a:gdLst/>
            <a:ahLst/>
            <a:cxnLst/>
            <a:rect l="l" t="t" r="r" b="b"/>
            <a:pathLst>
              <a:path w="4438338" h="2323972">
                <a:moveTo>
                  <a:pt x="69905" y="0"/>
                </a:moveTo>
                <a:lnTo>
                  <a:pt x="4368433" y="0"/>
                </a:lnTo>
                <a:cubicBezTo>
                  <a:pt x="4407040" y="0"/>
                  <a:pt x="4438338" y="31298"/>
                  <a:pt x="4438338" y="69905"/>
                </a:cubicBezTo>
                <a:lnTo>
                  <a:pt x="4438338" y="2254067"/>
                </a:lnTo>
                <a:cubicBezTo>
                  <a:pt x="4438338" y="2292674"/>
                  <a:pt x="4407040" y="2323972"/>
                  <a:pt x="4368433" y="2323972"/>
                </a:cubicBezTo>
                <a:lnTo>
                  <a:pt x="69905" y="2323972"/>
                </a:lnTo>
                <a:cubicBezTo>
                  <a:pt x="31298" y="2323972"/>
                  <a:pt x="0" y="2292674"/>
                  <a:pt x="0" y="2254067"/>
                </a:cubicBezTo>
                <a:lnTo>
                  <a:pt x="0" y="69905"/>
                </a:lnTo>
                <a:cubicBezTo>
                  <a:pt x="0" y="31298"/>
                  <a:pt x="31298" y="0"/>
                  <a:pt x="69905" y="0"/>
                </a:cubicBezTo>
                <a:close/>
              </a:path>
            </a:pathLst>
          </a:custGeom>
        </p:spPr>
      </p:pic>
      <p:sp>
        <p:nvSpPr>
          <p:cNvPr id="3" name="Content Placeholder 2">
            <a:extLst>
              <a:ext uri="{FF2B5EF4-FFF2-40B4-BE49-F238E27FC236}">
                <a16:creationId xmlns:a16="http://schemas.microsoft.com/office/drawing/2014/main" id="{1DF46C39-9C16-442F-BAA9-34A21166F534}"/>
              </a:ext>
            </a:extLst>
          </p:cNvPr>
          <p:cNvSpPr>
            <a:spLocks noGrp="1"/>
          </p:cNvSpPr>
          <p:nvPr>
            <p:ph idx="1"/>
          </p:nvPr>
        </p:nvSpPr>
        <p:spPr>
          <a:xfrm>
            <a:off x="6151294" y="1946684"/>
            <a:ext cx="5397237" cy="4351338"/>
          </a:xfrm>
        </p:spPr>
        <p:txBody>
          <a:bodyPr>
            <a:normAutofit/>
          </a:bodyPr>
          <a:lstStyle/>
          <a:p>
            <a:r>
              <a:rPr lang="en-IE" sz="2400" b="1">
                <a:latin typeface="Comic Sans MS" panose="030F0702030302020204" pitchFamily="66" charset="0"/>
              </a:rPr>
              <a:t>Rhetorical questions   </a:t>
            </a:r>
          </a:p>
          <a:p>
            <a:r>
              <a:rPr lang="en-IE" sz="2400">
                <a:latin typeface="Comic Sans MS" panose="030F0702030302020204" pitchFamily="66" charset="0"/>
              </a:rPr>
              <a:t>(questions to which an answer is not expected or an argument phrased in the form of a question to which there is only one possible answer) are commonly used to engage the reader and to try to make him or her believe that there is a conversation taking place between the writer and the reader.  </a:t>
            </a:r>
          </a:p>
        </p:txBody>
      </p:sp>
      <p:sp>
        <p:nvSpPr>
          <p:cNvPr id="2056" name="Arc 76">
            <a:extLst>
              <a:ext uri="{FF2B5EF4-FFF2-40B4-BE49-F238E27FC236}">
                <a16:creationId xmlns:a16="http://schemas.microsoft.com/office/drawing/2014/main" id="{533DF362-939D-4EEE-8DC4-6B54607E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95198">
            <a:off x="1539683" y="162676"/>
            <a:ext cx="4083433" cy="4083433"/>
          </a:xfrm>
          <a:prstGeom prst="arc">
            <a:avLst>
              <a:gd name="adj1" fmla="val 17445962"/>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2133758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4037C1C0-FADA-40C7-B923-037899A24F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074" name="Picture 2" descr="Image result for facts and figures">
            <a:hlinkClick r:id="rId2"/>
            <a:extLst>
              <a:ext uri="{FF2B5EF4-FFF2-40B4-BE49-F238E27FC236}">
                <a16:creationId xmlns:a16="http://schemas.microsoft.com/office/drawing/2014/main" id="{F0E98DF6-71B7-4408-B2DC-69CDB1A08A7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758" r="19558" b="-1"/>
          <a:stretch/>
        </p:blipFill>
        <p:spPr bwMode="auto">
          <a:xfrm>
            <a:off x="838200" y="643467"/>
            <a:ext cx="4261337" cy="5533496"/>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a:noFill/>
          <a:extLst>
            <a:ext uri="{909E8E84-426E-40DD-AFC4-6F175D3DCCD1}">
              <a14:hiddenFill xmlns:a14="http://schemas.microsoft.com/office/drawing/2010/main">
                <a:solidFill>
                  <a:srgbClr val="FFFFFF"/>
                </a:solidFill>
              </a14:hiddenFill>
            </a:ext>
          </a:extLst>
        </p:spPr>
      </p:pic>
      <p:sp>
        <p:nvSpPr>
          <p:cNvPr id="73" name="Arc 72">
            <a:extLst>
              <a:ext uri="{FF2B5EF4-FFF2-40B4-BE49-F238E27FC236}">
                <a16:creationId xmlns:a16="http://schemas.microsoft.com/office/drawing/2014/main" id="{4B56CC07-3AFD-4C79-AFB2-0428FBBD7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943208">
            <a:off x="-619225" y="5190398"/>
            <a:ext cx="2987899"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AE831421-D70E-40F7-AF4E-FDA6E956A690}"/>
              </a:ext>
            </a:extLst>
          </p:cNvPr>
          <p:cNvSpPr>
            <a:spLocks noGrp="1"/>
          </p:cNvSpPr>
          <p:nvPr>
            <p:ph idx="1"/>
          </p:nvPr>
        </p:nvSpPr>
        <p:spPr>
          <a:xfrm>
            <a:off x="5303520" y="281354"/>
            <a:ext cx="6245012" cy="6576646"/>
          </a:xfrm>
        </p:spPr>
        <p:txBody>
          <a:bodyPr>
            <a:normAutofit fontScale="92500" lnSpcReduction="10000"/>
          </a:bodyPr>
          <a:lstStyle/>
          <a:p>
            <a:r>
              <a:rPr lang="en-IE" sz="3200" b="1" dirty="0">
                <a:latin typeface="Comic Sans MS" panose="030F0702030302020204" pitchFamily="66" charset="0"/>
              </a:rPr>
              <a:t>Facts</a:t>
            </a:r>
            <a:r>
              <a:rPr lang="en-IE" sz="3200" dirty="0">
                <a:latin typeface="Comic Sans MS" panose="030F0702030302020204" pitchFamily="66" charset="0"/>
              </a:rPr>
              <a:t> and </a:t>
            </a:r>
            <a:r>
              <a:rPr lang="en-IE" sz="3200" b="1" dirty="0">
                <a:latin typeface="Comic Sans MS" panose="030F0702030302020204" pitchFamily="66" charset="0"/>
              </a:rPr>
              <a:t>figures</a:t>
            </a:r>
            <a:r>
              <a:rPr lang="en-IE" sz="3200" dirty="0">
                <a:latin typeface="Comic Sans MS" panose="030F0702030302020204" pitchFamily="66" charset="0"/>
              </a:rPr>
              <a:t> are given , but they are carefully chosen to support the point the writer is making.  Using statistics can make the writer's case seem well researched and therefore more credible.  </a:t>
            </a:r>
          </a:p>
          <a:p>
            <a:endParaRPr lang="en-IE" sz="3200" dirty="0">
              <a:latin typeface="Comic Sans MS" panose="030F0702030302020204" pitchFamily="66" charset="0"/>
            </a:endParaRPr>
          </a:p>
          <a:p>
            <a:pPr marL="457200" lvl="1" indent="0">
              <a:buNone/>
            </a:pPr>
            <a:r>
              <a:rPr lang="en-IE" sz="3200" dirty="0">
                <a:latin typeface="Comic Sans MS" panose="030F0702030302020204" pitchFamily="66" charset="0"/>
              </a:rPr>
              <a:t>E.g. ''Repeated polling has found that a majority of Americans believe that they have a right to own a gun while at the same time a majority also believes that there is a need for stricter firearm law enforcement.”</a:t>
            </a:r>
          </a:p>
        </p:txBody>
      </p:sp>
    </p:spTree>
    <p:extLst>
      <p:ext uri="{BB962C8B-B14F-4D97-AF65-F5344CB8AC3E}">
        <p14:creationId xmlns:p14="http://schemas.microsoft.com/office/powerpoint/2010/main" val="2221436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70A6A86-D24C-4E58-8647-6555C2AB60F3}"/>
              </a:ext>
            </a:extLst>
          </p:cNvPr>
          <p:cNvSpPr>
            <a:spLocks noGrp="1"/>
          </p:cNvSpPr>
          <p:nvPr>
            <p:ph idx="1"/>
          </p:nvPr>
        </p:nvSpPr>
        <p:spPr>
          <a:xfrm>
            <a:off x="4248444" y="98473"/>
            <a:ext cx="7821636" cy="3516923"/>
          </a:xfrm>
        </p:spPr>
        <p:txBody>
          <a:bodyPr anchor="ctr">
            <a:normAutofit/>
          </a:bodyPr>
          <a:lstStyle/>
          <a:p>
            <a:r>
              <a:rPr lang="en-GB" sz="2400" b="1" dirty="0">
                <a:latin typeface="Comic Sans MS" panose="030F0702030302020204" pitchFamily="66" charset="0"/>
              </a:rPr>
              <a:t>Quotations</a:t>
            </a:r>
            <a:r>
              <a:rPr lang="en-GB" sz="2400" dirty="0">
                <a:latin typeface="Comic Sans MS" panose="030F0702030302020204" pitchFamily="66" charset="0"/>
              </a:rPr>
              <a:t> can give the impression that the writer is just one of many people who feels this way and can imply that the writer's opinion is shared by independent, learned individuals. </a:t>
            </a:r>
          </a:p>
          <a:p>
            <a:endParaRPr lang="en-GB" sz="2400" dirty="0">
              <a:latin typeface="Comic Sans MS" panose="030F0702030302020204" pitchFamily="66" charset="0"/>
            </a:endParaRPr>
          </a:p>
          <a:p>
            <a:pPr lvl="2"/>
            <a:r>
              <a:rPr lang="en-GB" sz="2400" dirty="0">
                <a:latin typeface="Comic Sans MS" panose="030F0702030302020204" pitchFamily="66" charset="0"/>
              </a:rPr>
              <a:t>E.g. “It’s hard to get the news from poems, but men die every day for lack of what is found there” (William Carlos Williams).</a:t>
            </a:r>
            <a:endParaRPr lang="en-IE" sz="2400" dirty="0">
              <a:latin typeface="Comic Sans MS" panose="030F0702030302020204" pitchFamily="66" charset="0"/>
            </a:endParaRPr>
          </a:p>
        </p:txBody>
      </p:sp>
      <p:pic>
        <p:nvPicPr>
          <p:cNvPr id="4100" name="Picture 4" descr="Image result for quotation marks">
            <a:hlinkClick r:id="rId2"/>
            <a:extLst>
              <a:ext uri="{FF2B5EF4-FFF2-40B4-BE49-F238E27FC236}">
                <a16:creationId xmlns:a16="http://schemas.microsoft.com/office/drawing/2014/main" id="{1C35EB9A-C29F-4B68-9C2F-E9FD72A8ECE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902127" y="3446698"/>
            <a:ext cx="6398575" cy="248833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DE42612-82E6-4111-8D66-8846CAD13CA6}"/>
              </a:ext>
            </a:extLst>
          </p:cNvPr>
          <p:cNvSpPr>
            <a:spLocks noGrp="1"/>
          </p:cNvSpPr>
          <p:nvPr>
            <p:ph type="title"/>
          </p:nvPr>
        </p:nvSpPr>
        <p:spPr>
          <a:xfrm>
            <a:off x="599661" y="-2382839"/>
            <a:ext cx="10515600" cy="1325563"/>
          </a:xfrm>
        </p:spPr>
        <p:txBody>
          <a:bodyPr/>
          <a:lstStyle/>
          <a:p>
            <a:endParaRPr lang="en-IE" dirty="0"/>
          </a:p>
        </p:txBody>
      </p:sp>
    </p:spTree>
    <p:extLst>
      <p:ext uri="{BB962C8B-B14F-4D97-AF65-F5344CB8AC3E}">
        <p14:creationId xmlns:p14="http://schemas.microsoft.com/office/powerpoint/2010/main" val="2118106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Content Placeholder 2">
            <a:extLst>
              <a:ext uri="{FF2B5EF4-FFF2-40B4-BE49-F238E27FC236}">
                <a16:creationId xmlns:a16="http://schemas.microsoft.com/office/drawing/2014/main" id="{852ED55E-64FB-452A-B582-D1F2981B1807}"/>
              </a:ext>
            </a:extLst>
          </p:cNvPr>
          <p:cNvSpPr>
            <a:spLocks noGrp="1"/>
          </p:cNvSpPr>
          <p:nvPr>
            <p:ph idx="1"/>
          </p:nvPr>
        </p:nvSpPr>
        <p:spPr>
          <a:xfrm>
            <a:off x="838200" y="1825625"/>
            <a:ext cx="5393361" cy="4351338"/>
          </a:xfrm>
        </p:spPr>
        <p:txBody>
          <a:bodyPr>
            <a:normAutofit/>
          </a:bodyPr>
          <a:lstStyle/>
          <a:p>
            <a:r>
              <a:rPr lang="en-GB" sz="3600" dirty="0">
                <a:latin typeface="Comic Sans MS" panose="030F0702030302020204" pitchFamily="66" charset="0"/>
              </a:rPr>
              <a:t>The word </a:t>
            </a:r>
            <a:r>
              <a:rPr lang="en-GB" sz="3600" b="1" dirty="0">
                <a:latin typeface="Comic Sans MS" panose="030F0702030302020204" pitchFamily="66" charset="0"/>
              </a:rPr>
              <a:t>'We</a:t>
            </a:r>
            <a:r>
              <a:rPr lang="en-GB" sz="3600" dirty="0">
                <a:latin typeface="Comic Sans MS" panose="030F0702030302020204" pitchFamily="66" charset="0"/>
              </a:rPr>
              <a:t>' is often used instead of </a:t>
            </a:r>
            <a:r>
              <a:rPr lang="en-GB" sz="3600" b="1" i="1" dirty="0">
                <a:latin typeface="Comic Sans MS" panose="030F0702030302020204" pitchFamily="66" charset="0"/>
              </a:rPr>
              <a:t>'I' </a:t>
            </a:r>
            <a:r>
              <a:rPr lang="en-GB" sz="3600" dirty="0">
                <a:latin typeface="Comic Sans MS" panose="030F0702030302020204" pitchFamily="66" charset="0"/>
              </a:rPr>
              <a:t>to draw the reader in and make him or her feel on the same side as the writer.</a:t>
            </a:r>
          </a:p>
          <a:p>
            <a:endParaRPr lang="en-IE" sz="3600" dirty="0">
              <a:latin typeface="Comic Sans MS" panose="030F0702030302020204" pitchFamily="66" charset="0"/>
            </a:endParaRPr>
          </a:p>
        </p:txBody>
      </p:sp>
      <p:pic>
        <p:nvPicPr>
          <p:cNvPr id="4" name="Picture 3">
            <a:extLst>
              <a:ext uri="{FF2B5EF4-FFF2-40B4-BE49-F238E27FC236}">
                <a16:creationId xmlns:a16="http://schemas.microsoft.com/office/drawing/2014/main" id="{5AA5AB32-9700-4C94-A3AD-BAB1BC6D3B65}"/>
              </a:ext>
            </a:extLst>
          </p:cNvPr>
          <p:cNvPicPr>
            <a:picLocks noChangeAspect="1"/>
          </p:cNvPicPr>
          <p:nvPr/>
        </p:nvPicPr>
        <p:blipFill rotWithShape="1">
          <a:blip r:embed="rId2"/>
          <a:srcRect r="2" b="2"/>
          <a:stretch/>
        </p:blipFill>
        <p:spPr>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11" name="Arc 10">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Oval 12">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5183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5C3921CD-DDE5-4B57-8FDF-B37ADE4EDAC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1219" y="3985"/>
            <a:ext cx="9747620" cy="6858000"/>
            <a:chOff x="1318434" y="36937"/>
            <a:chExt cx="9747620" cy="6858000"/>
          </a:xfrm>
        </p:grpSpPr>
        <p:sp>
          <p:nvSpPr>
            <p:cNvPr id="24" name="Freeform: Shape 23">
              <a:extLst>
                <a:ext uri="{FF2B5EF4-FFF2-40B4-BE49-F238E27FC236}">
                  <a16:creationId xmlns:a16="http://schemas.microsoft.com/office/drawing/2014/main" id="{A4CBEDF6-7B5F-471F-AF99-301A237481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Shape 24">
              <a:extLst>
                <a:ext uri="{FF2B5EF4-FFF2-40B4-BE49-F238E27FC236}">
                  <a16:creationId xmlns:a16="http://schemas.microsoft.com/office/drawing/2014/main" id="{1D43DB10-4F84-47C2-8170-CB9EED8667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accent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Freeform: Shape 25">
              <a:extLst>
                <a:ext uri="{FF2B5EF4-FFF2-40B4-BE49-F238E27FC236}">
                  <a16:creationId xmlns:a16="http://schemas.microsoft.com/office/drawing/2014/main" id="{9F35C7A0-1526-4D97-BCD8-91B3576E3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Freeform: Shape 26">
              <a:extLst>
                <a:ext uri="{FF2B5EF4-FFF2-40B4-BE49-F238E27FC236}">
                  <a16:creationId xmlns:a16="http://schemas.microsoft.com/office/drawing/2014/main" id="{1009574A-38B7-43A8-A925-1FB54C6B1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Shape 27">
              <a:extLst>
                <a:ext uri="{FF2B5EF4-FFF2-40B4-BE49-F238E27FC236}">
                  <a16:creationId xmlns:a16="http://schemas.microsoft.com/office/drawing/2014/main" id="{EA3AAA50-DE22-4E5D-9064-A37786C590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 name="Content Placeholder 2">
            <a:extLst>
              <a:ext uri="{FF2B5EF4-FFF2-40B4-BE49-F238E27FC236}">
                <a16:creationId xmlns:a16="http://schemas.microsoft.com/office/drawing/2014/main" id="{8C6A1CE1-3D25-40B4-AAEF-81BA75D5D095}"/>
              </a:ext>
            </a:extLst>
          </p:cNvPr>
          <p:cNvSpPr>
            <a:spLocks noGrp="1"/>
          </p:cNvSpPr>
          <p:nvPr>
            <p:ph idx="1"/>
          </p:nvPr>
        </p:nvSpPr>
        <p:spPr>
          <a:xfrm>
            <a:off x="3055954" y="661182"/>
            <a:ext cx="6889904" cy="5936566"/>
          </a:xfrm>
        </p:spPr>
        <p:txBody>
          <a:bodyPr anchor="t">
            <a:noAutofit/>
          </a:bodyPr>
          <a:lstStyle/>
          <a:p>
            <a:r>
              <a:rPr lang="en-GB" sz="3200" dirty="0">
                <a:solidFill>
                  <a:schemeClr val="tx2"/>
                </a:solidFill>
                <a:latin typeface="Comic Sans MS" panose="030F0702030302020204" pitchFamily="66" charset="0"/>
              </a:rPr>
              <a:t>'Persuader'  words and phrases can be used to good effect: </a:t>
            </a:r>
          </a:p>
          <a:p>
            <a:endParaRPr lang="en-GB" sz="3200" dirty="0">
              <a:solidFill>
                <a:schemeClr val="tx2"/>
              </a:solidFill>
              <a:latin typeface="Comic Sans MS" panose="030F0702030302020204" pitchFamily="66" charset="0"/>
            </a:endParaRPr>
          </a:p>
          <a:p>
            <a:r>
              <a:rPr lang="en-GB" sz="3200" dirty="0">
                <a:solidFill>
                  <a:schemeClr val="tx2"/>
                </a:solidFill>
                <a:latin typeface="Comic Sans MS" panose="030F0702030302020204" pitchFamily="66" charset="0"/>
              </a:rPr>
              <a:t>Clearly </a:t>
            </a:r>
          </a:p>
          <a:p>
            <a:r>
              <a:rPr lang="en-GB" sz="3200" dirty="0">
                <a:solidFill>
                  <a:schemeClr val="tx2"/>
                </a:solidFill>
                <a:latin typeface="Comic Sans MS" panose="030F0702030302020204" pitchFamily="66" charset="0"/>
              </a:rPr>
              <a:t>Plainly</a:t>
            </a:r>
          </a:p>
          <a:p>
            <a:r>
              <a:rPr lang="en-GB" sz="3200" dirty="0">
                <a:solidFill>
                  <a:schemeClr val="tx2"/>
                </a:solidFill>
                <a:latin typeface="Comic Sans MS" panose="030F0702030302020204" pitchFamily="66" charset="0"/>
              </a:rPr>
              <a:t>Surely</a:t>
            </a:r>
          </a:p>
          <a:p>
            <a:r>
              <a:rPr lang="en-GB" sz="3200" dirty="0">
                <a:solidFill>
                  <a:schemeClr val="tx2"/>
                </a:solidFill>
                <a:latin typeface="Comic Sans MS" panose="030F0702030302020204" pitchFamily="66" charset="0"/>
              </a:rPr>
              <a:t>Undoubtedly</a:t>
            </a:r>
          </a:p>
          <a:p>
            <a:r>
              <a:rPr lang="en-GB" sz="3200" dirty="0">
                <a:solidFill>
                  <a:schemeClr val="tx2"/>
                </a:solidFill>
                <a:latin typeface="Comic Sans MS" panose="030F0702030302020204" pitchFamily="66" charset="0"/>
              </a:rPr>
              <a:t>Obviously</a:t>
            </a:r>
          </a:p>
          <a:p>
            <a:r>
              <a:rPr lang="en-GB" sz="3200" dirty="0">
                <a:solidFill>
                  <a:schemeClr val="tx2"/>
                </a:solidFill>
                <a:latin typeface="Comic Sans MS" panose="030F0702030302020204" pitchFamily="66" charset="0"/>
              </a:rPr>
              <a:t>As we all know..</a:t>
            </a:r>
          </a:p>
          <a:p>
            <a:r>
              <a:rPr lang="en-GB" sz="3200" dirty="0">
                <a:solidFill>
                  <a:schemeClr val="tx2"/>
                </a:solidFill>
                <a:latin typeface="Comic Sans MS" panose="030F0702030302020204" pitchFamily="66" charset="0"/>
              </a:rPr>
              <a:t>Everybody is fully aware that... </a:t>
            </a:r>
          </a:p>
          <a:p>
            <a:pPr marL="0" indent="0">
              <a:buNone/>
            </a:pPr>
            <a:endParaRPr lang="en-GB" sz="3200" dirty="0">
              <a:solidFill>
                <a:schemeClr val="tx2"/>
              </a:solidFill>
              <a:latin typeface="Comic Sans MS" panose="030F0702030302020204" pitchFamily="66" charset="0"/>
            </a:endParaRPr>
          </a:p>
          <a:p>
            <a:pPr marL="0" indent="0">
              <a:buNone/>
            </a:pPr>
            <a:endParaRPr lang="en-IE" sz="3200" dirty="0">
              <a:solidFill>
                <a:schemeClr val="tx2"/>
              </a:solidFill>
              <a:latin typeface="Comic Sans MS" panose="030F0702030302020204" pitchFamily="66" charset="0"/>
            </a:endParaRPr>
          </a:p>
        </p:txBody>
      </p:sp>
    </p:spTree>
    <p:extLst>
      <p:ext uri="{BB962C8B-B14F-4D97-AF65-F5344CB8AC3E}">
        <p14:creationId xmlns:p14="http://schemas.microsoft.com/office/powerpoint/2010/main" val="2389153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1942232-83D0-49E2-AF9B-1F97E3C1EF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9E70D72-6E23-4015-A4A6-85C120C191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C28A977F-B603-4D81-B0FC-C8DE048A7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
            <a:ext cx="3362070" cy="2522848"/>
            <a:chOff x="-305" y="-1"/>
            <a:chExt cx="3832880" cy="2876136"/>
          </a:xfrm>
        </p:grpSpPr>
        <p:sp>
          <p:nvSpPr>
            <p:cNvPr id="16" name="Freeform: Shape 15">
              <a:extLst>
                <a:ext uri="{FF2B5EF4-FFF2-40B4-BE49-F238E27FC236}">
                  <a16:creationId xmlns:a16="http://schemas.microsoft.com/office/drawing/2014/main" id="{0183CE8C-E039-4B2F-A36E-5FD5CD5DE1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EB77281-FAB4-40D0-B3F3-264EC4AB20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815E59F3-75FC-494F-8737-5F00A4964F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43ADDCFA-B066-4D79-AB71-062E66E58F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icture 5" descr="PE01753_">
            <a:extLst>
              <a:ext uri="{FF2B5EF4-FFF2-40B4-BE49-F238E27FC236}">
                <a16:creationId xmlns:a16="http://schemas.microsoft.com/office/drawing/2014/main" id="{6959239F-BB71-4174-8C84-AD09DED218E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2044180" y="2837712"/>
            <a:ext cx="2475675" cy="3217333"/>
          </a:xfrm>
          <a:prstGeom prst="rect">
            <a:avLst/>
          </a:prstGeom>
        </p:spPr>
      </p:pic>
      <p:grpSp>
        <p:nvGrpSpPr>
          <p:cNvPr id="21" name="Group 20">
            <a:extLst>
              <a:ext uri="{FF2B5EF4-FFF2-40B4-BE49-F238E27FC236}">
                <a16:creationId xmlns:a16="http://schemas.microsoft.com/office/drawing/2014/main" id="{C78D9229-E61D-4FEE-8321-2F8B64A8CAD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10186037" y="4852038"/>
            <a:ext cx="2151670" cy="1860256"/>
            <a:chOff x="-305" y="-4155"/>
            <a:chExt cx="2514948" cy="2174333"/>
          </a:xfrm>
        </p:grpSpPr>
        <p:sp>
          <p:nvSpPr>
            <p:cNvPr id="22" name="Freeform: Shape 21">
              <a:extLst>
                <a:ext uri="{FF2B5EF4-FFF2-40B4-BE49-F238E27FC236}">
                  <a16:creationId xmlns:a16="http://schemas.microsoft.com/office/drawing/2014/main" id="{1FDD3CCB-26A3-4D79-AEB6-7A60CF980D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E9AC4470-5113-4709-B29F-CDB937F254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3E0D146C-9DAB-421E-AE88-5F854BF3F7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5" name="Freeform: Shape 24">
              <a:extLst>
                <a:ext uri="{FF2B5EF4-FFF2-40B4-BE49-F238E27FC236}">
                  <a16:creationId xmlns:a16="http://schemas.microsoft.com/office/drawing/2014/main" id="{12EB32A5-4408-4F6C-84B2-F9A908237A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Text Box 10">
            <a:extLst>
              <a:ext uri="{FF2B5EF4-FFF2-40B4-BE49-F238E27FC236}">
                <a16:creationId xmlns:a16="http://schemas.microsoft.com/office/drawing/2014/main" id="{D45BD063-3D1A-45CD-9EB7-C1620641ADE0}"/>
              </a:ext>
            </a:extLst>
          </p:cNvPr>
          <p:cNvSpPr txBox="1">
            <a:spLocks noChangeArrowheads="1"/>
          </p:cNvSpPr>
          <p:nvPr/>
        </p:nvSpPr>
        <p:spPr bwMode="auto">
          <a:xfrm>
            <a:off x="3282017" y="477254"/>
            <a:ext cx="76200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ts val="600"/>
              </a:spcAft>
            </a:pPr>
            <a:r>
              <a:rPr lang="en-US" altLang="en-US" sz="3600" dirty="0">
                <a:latin typeface="Comic Sans MS" panose="030F0702030302020204" pitchFamily="66" charset="0"/>
              </a:rPr>
              <a:t>Famous / Important people or experts can make your argument seem more convincing.</a:t>
            </a:r>
          </a:p>
        </p:txBody>
      </p:sp>
      <p:sp>
        <p:nvSpPr>
          <p:cNvPr id="7" name="Title 6">
            <a:extLst>
              <a:ext uri="{FF2B5EF4-FFF2-40B4-BE49-F238E27FC236}">
                <a16:creationId xmlns:a16="http://schemas.microsoft.com/office/drawing/2014/main" id="{00852FB9-63C2-4D51-9499-A6EC02098913}"/>
              </a:ext>
            </a:extLst>
          </p:cNvPr>
          <p:cNvSpPr>
            <a:spLocks noGrp="1"/>
          </p:cNvSpPr>
          <p:nvPr>
            <p:ph type="title"/>
          </p:nvPr>
        </p:nvSpPr>
        <p:spPr/>
        <p:txBody>
          <a:bodyPr/>
          <a:lstStyle/>
          <a:p>
            <a:endParaRPr lang="en-IE"/>
          </a:p>
        </p:txBody>
      </p:sp>
    </p:spTree>
    <p:extLst>
      <p:ext uri="{BB962C8B-B14F-4D97-AF65-F5344CB8AC3E}">
        <p14:creationId xmlns:p14="http://schemas.microsoft.com/office/powerpoint/2010/main" val="671323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1484</Words>
  <Application>Microsoft Office PowerPoint</Application>
  <PresentationFormat>Widescreen</PresentationFormat>
  <Paragraphs>90</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Cambria</vt:lpstr>
      <vt:lpstr>Chalkboard</vt:lpstr>
      <vt:lpstr>Comic Sans MS</vt:lpstr>
      <vt:lpstr>Office Theme</vt:lpstr>
      <vt:lpstr>Language of Argument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Let’s try to argue</vt:lpstr>
      <vt:lpstr>What makes a good argument?</vt:lpstr>
      <vt:lpstr>PowerPoint Presentation</vt:lpstr>
      <vt:lpstr>Analysing a sample answer.</vt:lpstr>
      <vt:lpstr>“Exams are an old fashioned way of measuring a person’s ability.”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of Argument</dc:title>
  <dc:creator>ciara deasy</dc:creator>
  <cp:lastModifiedBy>ciara deasy</cp:lastModifiedBy>
  <cp:revision>2</cp:revision>
  <dcterms:created xsi:type="dcterms:W3CDTF">2020-09-20T18:55:28Z</dcterms:created>
  <dcterms:modified xsi:type="dcterms:W3CDTF">2020-09-20T19:04:53Z</dcterms:modified>
</cp:coreProperties>
</file>