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10:27:38.373"/>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7506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542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7353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494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787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015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614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70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6020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65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56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2019586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sofi01/5184509526/"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amjwilson.wordpress.com/category/algebra-2/"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axpixel.net/Death-Cemetery-Grim-Reaper-Old-Cemetery-Mystical-2878874"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en.wikipedia.org/wiki/File:Helmeted_Medieval_Knight_or_Soldier_(1).JPG"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louisdallaraphotography.com/2015/11/15/dead-flowers/"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SophieAndersonTakethefairfaceofWoman.jpg"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Henrik_Schook"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benchilada/7651325658/"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3B71A0C-FB83-4BA1-9320-227BBCB731F1}"/>
              </a:ext>
            </a:extLst>
          </p:cNvPr>
          <p:cNvPicPr>
            <a:picLocks noChangeAspect="1"/>
          </p:cNvPicPr>
          <p:nvPr/>
        </p:nvPicPr>
        <p:blipFill rotWithShape="1">
          <a:blip r:embed="rId2"/>
          <a:srcRect t="20750" b="579"/>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74C6B9-B201-4444-8161-515EC720F7F3}"/>
              </a:ext>
            </a:extLst>
          </p:cNvPr>
          <p:cNvSpPr>
            <a:spLocks noGrp="1"/>
          </p:cNvSpPr>
          <p:nvPr>
            <p:ph type="ctrTitle"/>
          </p:nvPr>
        </p:nvSpPr>
        <p:spPr>
          <a:xfrm>
            <a:off x="6096000" y="281354"/>
            <a:ext cx="5775960" cy="3648217"/>
          </a:xfrm>
        </p:spPr>
        <p:txBody>
          <a:bodyPr anchor="b">
            <a:normAutofit fontScale="90000"/>
          </a:bodyPr>
          <a:lstStyle/>
          <a:p>
            <a:r>
              <a:rPr lang="en-IE" sz="8000">
                <a:solidFill>
                  <a:schemeClr val="bg1"/>
                </a:solidFill>
              </a:rPr>
              <a:t>‘La Belle Dame Sans Merci’</a:t>
            </a:r>
            <a:endParaRPr lang="en-IE" sz="8000" dirty="0">
              <a:solidFill>
                <a:schemeClr val="bg1"/>
              </a:solidFill>
            </a:endParaRPr>
          </a:p>
        </p:txBody>
      </p:sp>
      <p:sp>
        <p:nvSpPr>
          <p:cNvPr id="3" name="Subtitle 2">
            <a:extLst>
              <a:ext uri="{FF2B5EF4-FFF2-40B4-BE49-F238E27FC236}">
                <a16:creationId xmlns:a16="http://schemas.microsoft.com/office/drawing/2014/main" id="{802263FD-25D6-44E4-8C9E-63956035E28A}"/>
              </a:ext>
            </a:extLst>
          </p:cNvPr>
          <p:cNvSpPr>
            <a:spLocks noGrp="1"/>
          </p:cNvSpPr>
          <p:nvPr>
            <p:ph type="subTitle" idx="1"/>
          </p:nvPr>
        </p:nvSpPr>
        <p:spPr>
          <a:xfrm>
            <a:off x="6096000" y="3968496"/>
            <a:ext cx="5775960" cy="1968070"/>
          </a:xfrm>
        </p:spPr>
        <p:txBody>
          <a:bodyPr>
            <a:normAutofit/>
          </a:bodyPr>
          <a:lstStyle/>
          <a:p>
            <a:r>
              <a:rPr lang="en-IE" sz="11500">
                <a:solidFill>
                  <a:schemeClr val="bg1"/>
                </a:solidFill>
              </a:rPr>
              <a:t>John Keats</a:t>
            </a:r>
            <a:endParaRPr lang="en-IE" sz="11500" dirty="0">
              <a:solidFill>
                <a:schemeClr val="bg1"/>
              </a:solidFill>
            </a:endParaRPr>
          </a:p>
        </p:txBody>
      </p:sp>
      <p:pic>
        <p:nvPicPr>
          <p:cNvPr id="6" name="Picture 5" descr="A picture containing food, sitting, table, plate&#10;&#10;Description automatically generated">
            <a:extLst>
              <a:ext uri="{FF2B5EF4-FFF2-40B4-BE49-F238E27FC236}">
                <a16:creationId xmlns:a16="http://schemas.microsoft.com/office/drawing/2014/main" id="{FDF78805-F27E-4C83-952B-69150818B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8686"/>
            <a:ext cx="5530645" cy="6858000"/>
          </a:xfrm>
          <a:prstGeom prst="rect">
            <a:avLst/>
          </a:prstGeom>
        </p:spPr>
      </p:pic>
    </p:spTree>
    <p:extLst>
      <p:ext uri="{BB962C8B-B14F-4D97-AF65-F5344CB8AC3E}">
        <p14:creationId xmlns:p14="http://schemas.microsoft.com/office/powerpoint/2010/main" val="96855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222A-1FB4-49A0-9886-78052D7AB3B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ABFB1C09-8DBA-4D8F-B4D0-01106A953A9E}"/>
              </a:ext>
            </a:extLst>
          </p:cNvPr>
          <p:cNvSpPr>
            <a:spLocks noGrp="1"/>
          </p:cNvSpPr>
          <p:nvPr>
            <p:ph sz="half" idx="1"/>
          </p:nvPr>
        </p:nvSpPr>
        <p:spPr/>
        <p:txBody>
          <a:bodyPr/>
          <a:lstStyle/>
          <a:p>
            <a:pPr marL="0" indent="0">
              <a:buNone/>
            </a:pPr>
            <a:r>
              <a:rPr lang="en-IE" sz="3600" b="1" dirty="0"/>
              <a:t>She found me roots of relish sweet, </a:t>
            </a:r>
            <a:endParaRPr lang="en-IE" sz="3600" dirty="0"/>
          </a:p>
          <a:p>
            <a:pPr marL="0" indent="0">
              <a:buNone/>
            </a:pPr>
            <a:r>
              <a:rPr lang="en-IE" sz="3600" b="1" dirty="0"/>
              <a:t>And honey wild, and manna dew, </a:t>
            </a:r>
            <a:endParaRPr lang="en-IE" sz="3600" dirty="0"/>
          </a:p>
          <a:p>
            <a:pPr marL="0" indent="0">
              <a:buNone/>
            </a:pPr>
            <a:r>
              <a:rPr lang="en-IE" sz="3600" b="1" dirty="0"/>
              <a:t>And sure in language strange she said, </a:t>
            </a:r>
            <a:endParaRPr lang="en-IE" sz="3600" dirty="0"/>
          </a:p>
          <a:p>
            <a:pPr marL="0" indent="0">
              <a:buNone/>
            </a:pPr>
            <a:r>
              <a:rPr lang="en-IE" sz="3600" b="1" dirty="0"/>
              <a:t>"I love thee true!" </a:t>
            </a:r>
            <a:endParaRPr lang="en-IE" sz="3600" dirty="0"/>
          </a:p>
          <a:p>
            <a:endParaRPr lang="en-IE" dirty="0"/>
          </a:p>
        </p:txBody>
      </p:sp>
      <p:sp>
        <p:nvSpPr>
          <p:cNvPr id="4" name="Content Placeholder 3">
            <a:extLst>
              <a:ext uri="{FF2B5EF4-FFF2-40B4-BE49-F238E27FC236}">
                <a16:creationId xmlns:a16="http://schemas.microsoft.com/office/drawing/2014/main" id="{CA1EB21A-675E-4BE2-ACCA-79E15E38C519}"/>
              </a:ext>
            </a:extLst>
          </p:cNvPr>
          <p:cNvSpPr>
            <a:spLocks noGrp="1"/>
          </p:cNvSpPr>
          <p:nvPr>
            <p:ph sz="half" idx="2"/>
          </p:nvPr>
        </p:nvSpPr>
        <p:spPr/>
        <p:txBody>
          <a:bodyPr/>
          <a:lstStyle/>
          <a:p>
            <a:pPr marL="0" indent="0">
              <a:buNone/>
            </a:pPr>
            <a:r>
              <a:rPr lang="en-IE" dirty="0"/>
              <a:t>She fed me wild fruits </a:t>
            </a:r>
          </a:p>
          <a:p>
            <a:pPr marL="0" indent="0">
              <a:buNone/>
            </a:pPr>
            <a:r>
              <a:rPr lang="en-IE" dirty="0"/>
              <a:t>and honey and dew </a:t>
            </a:r>
          </a:p>
          <a:p>
            <a:pPr marL="0" indent="0">
              <a:buNone/>
            </a:pPr>
            <a:r>
              <a:rPr lang="en-IE" dirty="0"/>
              <a:t>and in her strange language, </a:t>
            </a:r>
          </a:p>
          <a:p>
            <a:pPr marL="0" indent="0">
              <a:buNone/>
            </a:pPr>
            <a:r>
              <a:rPr lang="en-IE" dirty="0"/>
              <a:t>her fairy voice, she told me she loved me. </a:t>
            </a:r>
          </a:p>
          <a:p>
            <a:endParaRPr lang="en-IE" dirty="0"/>
          </a:p>
        </p:txBody>
      </p:sp>
      <p:sp>
        <p:nvSpPr>
          <p:cNvPr id="5" name="TextBox 4">
            <a:extLst>
              <a:ext uri="{FF2B5EF4-FFF2-40B4-BE49-F238E27FC236}">
                <a16:creationId xmlns:a16="http://schemas.microsoft.com/office/drawing/2014/main" id="{A55A6067-2A74-4EAF-9BEB-C04CFF8129BF}"/>
              </a:ext>
            </a:extLst>
          </p:cNvPr>
          <p:cNvSpPr txBox="1"/>
          <p:nvPr/>
        </p:nvSpPr>
        <p:spPr>
          <a:xfrm>
            <a:off x="838200" y="4909135"/>
            <a:ext cx="9869557" cy="1815882"/>
          </a:xfrm>
          <a:prstGeom prst="rect">
            <a:avLst/>
          </a:prstGeom>
          <a:noFill/>
        </p:spPr>
        <p:txBody>
          <a:bodyPr wrap="square" rtlCol="0">
            <a:spAutoFit/>
          </a:bodyPr>
          <a:lstStyle/>
          <a:p>
            <a:r>
              <a:rPr lang="en-IE" sz="2800" dirty="0"/>
              <a:t>Note:  Again, there are positive images of nature but there is an underlying note of darkness in the lady's 'strange' language.  She is haunting and beautiful, certainly, but does her otherworldliness create too much of a gap between her and the knight?  Do we sense they will be happy together?  Of course, we know they won't be as we have been told at the beginning of the poem that he is wandering around alone, lost and miserable. </a:t>
            </a:r>
          </a:p>
        </p:txBody>
      </p:sp>
    </p:spTree>
    <p:extLst>
      <p:ext uri="{BB962C8B-B14F-4D97-AF65-F5344CB8AC3E}">
        <p14:creationId xmlns:p14="http://schemas.microsoft.com/office/powerpoint/2010/main" val="386897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99F4-1C58-49DB-82B7-45B9985D4622}"/>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B9252464-6971-4A8F-9C7A-56DB346B130E}"/>
              </a:ext>
            </a:extLst>
          </p:cNvPr>
          <p:cNvSpPr>
            <a:spLocks noGrp="1"/>
          </p:cNvSpPr>
          <p:nvPr>
            <p:ph sz="half" idx="1"/>
          </p:nvPr>
        </p:nvSpPr>
        <p:spPr/>
        <p:txBody>
          <a:bodyPr>
            <a:normAutofit/>
          </a:bodyPr>
          <a:lstStyle/>
          <a:p>
            <a:pPr marL="0" indent="0">
              <a:buNone/>
            </a:pPr>
            <a:r>
              <a:rPr lang="en-IE" sz="3600" b="1" dirty="0"/>
              <a:t>She took me to her elfin grot, </a:t>
            </a:r>
            <a:endParaRPr lang="en-IE" sz="3600" dirty="0"/>
          </a:p>
          <a:p>
            <a:pPr marL="0" indent="0">
              <a:buNone/>
            </a:pPr>
            <a:r>
              <a:rPr lang="en-IE" sz="3600" b="1" dirty="0"/>
              <a:t>And there she gazed and sighed full sore, </a:t>
            </a:r>
            <a:endParaRPr lang="en-IE" sz="3600" dirty="0"/>
          </a:p>
          <a:p>
            <a:pPr marL="0" indent="0">
              <a:buNone/>
            </a:pPr>
            <a:r>
              <a:rPr lang="en-IE" sz="3600" b="1" dirty="0"/>
              <a:t>And there I shut her wild, wild eyes </a:t>
            </a:r>
            <a:endParaRPr lang="en-IE" sz="3600" dirty="0"/>
          </a:p>
          <a:p>
            <a:pPr marL="0" indent="0">
              <a:buNone/>
            </a:pPr>
            <a:r>
              <a:rPr lang="en-IE" sz="3600" b="1" dirty="0"/>
              <a:t>With kisses four. </a:t>
            </a:r>
            <a:endParaRPr lang="en-IE" sz="3600" dirty="0"/>
          </a:p>
        </p:txBody>
      </p:sp>
      <p:sp>
        <p:nvSpPr>
          <p:cNvPr id="4" name="Content Placeholder 3">
            <a:extLst>
              <a:ext uri="{FF2B5EF4-FFF2-40B4-BE49-F238E27FC236}">
                <a16:creationId xmlns:a16="http://schemas.microsoft.com/office/drawing/2014/main" id="{18A38986-482F-48B2-986C-BC3B2DA97668}"/>
              </a:ext>
            </a:extLst>
          </p:cNvPr>
          <p:cNvSpPr>
            <a:spLocks noGrp="1"/>
          </p:cNvSpPr>
          <p:nvPr>
            <p:ph sz="half" idx="2"/>
          </p:nvPr>
        </p:nvSpPr>
        <p:spPr/>
        <p:txBody>
          <a:bodyPr/>
          <a:lstStyle/>
          <a:p>
            <a:pPr marL="0" indent="0">
              <a:buNone/>
            </a:pPr>
            <a:r>
              <a:rPr lang="en-IE" dirty="0"/>
              <a:t>She took me to her fairy cave </a:t>
            </a:r>
          </a:p>
          <a:p>
            <a:pPr marL="0" indent="0">
              <a:buNone/>
            </a:pPr>
            <a:r>
              <a:rPr lang="en-IE" dirty="0"/>
              <a:t>And there she cried sadly </a:t>
            </a:r>
          </a:p>
          <a:p>
            <a:pPr marL="0" indent="0">
              <a:buNone/>
            </a:pPr>
            <a:r>
              <a:rPr lang="en-IE" dirty="0"/>
              <a:t>And I soothed her and kissed her wild eyes </a:t>
            </a:r>
          </a:p>
          <a:p>
            <a:pPr marL="0" indent="0">
              <a:buNone/>
            </a:pPr>
            <a:r>
              <a:rPr lang="en-IE" dirty="0"/>
              <a:t>With four kisses (two for each eye). </a:t>
            </a:r>
          </a:p>
          <a:p>
            <a:endParaRPr lang="en-IE" dirty="0"/>
          </a:p>
        </p:txBody>
      </p:sp>
      <p:sp>
        <p:nvSpPr>
          <p:cNvPr id="5" name="TextBox 4">
            <a:extLst>
              <a:ext uri="{FF2B5EF4-FFF2-40B4-BE49-F238E27FC236}">
                <a16:creationId xmlns:a16="http://schemas.microsoft.com/office/drawing/2014/main" id="{8229A53B-BC76-4FEF-ACF1-52864C97250E}"/>
              </a:ext>
            </a:extLst>
          </p:cNvPr>
          <p:cNvSpPr txBox="1"/>
          <p:nvPr/>
        </p:nvSpPr>
        <p:spPr>
          <a:xfrm>
            <a:off x="838200" y="4929808"/>
            <a:ext cx="10045148" cy="2308324"/>
          </a:xfrm>
          <a:prstGeom prst="rect">
            <a:avLst/>
          </a:prstGeom>
          <a:noFill/>
        </p:spPr>
        <p:txBody>
          <a:bodyPr wrap="square" rtlCol="0">
            <a:spAutoFit/>
          </a:bodyPr>
          <a:lstStyle/>
          <a:p>
            <a:r>
              <a:rPr lang="en-IE" sz="3600" dirty="0"/>
              <a:t>Note:  Again, the lady is leading the knight.  Now the action has moved to a fairy cave, a place which we imagine to be cold and dark.  This imagery foreshadows the unhappiness that the love affair will cause the knight. </a:t>
            </a:r>
          </a:p>
          <a:p>
            <a:endParaRPr lang="en-IE" sz="3600" dirty="0"/>
          </a:p>
        </p:txBody>
      </p:sp>
    </p:spTree>
    <p:extLst>
      <p:ext uri="{BB962C8B-B14F-4D97-AF65-F5344CB8AC3E}">
        <p14:creationId xmlns:p14="http://schemas.microsoft.com/office/powerpoint/2010/main" val="286396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4EAD-C8DA-4C7A-9FC6-9142745B8296}"/>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AEABF7DF-AFBE-4654-8FB3-0FE67676AC7C}"/>
              </a:ext>
            </a:extLst>
          </p:cNvPr>
          <p:cNvSpPr>
            <a:spLocks noGrp="1"/>
          </p:cNvSpPr>
          <p:nvPr>
            <p:ph sz="half" idx="1"/>
          </p:nvPr>
        </p:nvSpPr>
        <p:spPr/>
        <p:txBody>
          <a:bodyPr/>
          <a:lstStyle/>
          <a:p>
            <a:pPr marL="0" indent="0">
              <a:buNone/>
            </a:pPr>
            <a:r>
              <a:rPr lang="en-IE" b="1" dirty="0"/>
              <a:t>And there she lulled me to sleep </a:t>
            </a:r>
            <a:endParaRPr lang="en-IE" dirty="0"/>
          </a:p>
          <a:p>
            <a:pPr marL="0" indent="0">
              <a:buNone/>
            </a:pPr>
            <a:r>
              <a:rPr lang="en-IE" b="1" dirty="0"/>
              <a:t>And there I dreamed - Ah! woe betide – </a:t>
            </a:r>
            <a:endParaRPr lang="en-IE" dirty="0"/>
          </a:p>
          <a:p>
            <a:pPr marL="0" indent="0">
              <a:buNone/>
            </a:pPr>
            <a:r>
              <a:rPr lang="en-IE" b="1" dirty="0"/>
              <a:t>The latest dream I ever dreamt </a:t>
            </a:r>
            <a:endParaRPr lang="en-IE" dirty="0"/>
          </a:p>
          <a:p>
            <a:pPr marL="0" indent="0">
              <a:buNone/>
            </a:pPr>
            <a:r>
              <a:rPr lang="en-IE" b="1" dirty="0"/>
              <a:t>On the cold hill side. </a:t>
            </a:r>
            <a:endParaRPr lang="en-IE" dirty="0"/>
          </a:p>
          <a:p>
            <a:endParaRPr lang="en-IE" dirty="0"/>
          </a:p>
        </p:txBody>
      </p:sp>
      <p:sp>
        <p:nvSpPr>
          <p:cNvPr id="4" name="Content Placeholder 3">
            <a:extLst>
              <a:ext uri="{FF2B5EF4-FFF2-40B4-BE49-F238E27FC236}">
                <a16:creationId xmlns:a16="http://schemas.microsoft.com/office/drawing/2014/main" id="{9F051B77-A806-4E6E-8BC9-340CB622F970}"/>
              </a:ext>
            </a:extLst>
          </p:cNvPr>
          <p:cNvSpPr>
            <a:spLocks noGrp="1"/>
          </p:cNvSpPr>
          <p:nvPr>
            <p:ph sz="half" idx="2"/>
          </p:nvPr>
        </p:nvSpPr>
        <p:spPr/>
        <p:txBody>
          <a:bodyPr/>
          <a:lstStyle/>
          <a:p>
            <a:pPr marL="0" indent="0">
              <a:buNone/>
            </a:pPr>
            <a:r>
              <a:rPr lang="en-IE" dirty="0"/>
              <a:t>And there she soothed me to sleep </a:t>
            </a:r>
          </a:p>
          <a:p>
            <a:pPr marL="0" indent="0">
              <a:buNone/>
            </a:pPr>
            <a:r>
              <a:rPr lang="en-IE" dirty="0"/>
              <a:t>And I dreamt- Oh dreadful memory! </a:t>
            </a:r>
          </a:p>
          <a:p>
            <a:pPr marL="0" indent="0">
              <a:buNone/>
            </a:pPr>
            <a:r>
              <a:rPr lang="en-IE" dirty="0"/>
              <a:t>The last dream I ever dreamt </a:t>
            </a:r>
          </a:p>
          <a:p>
            <a:pPr marL="0" indent="0">
              <a:buNone/>
            </a:pPr>
            <a:r>
              <a:rPr lang="en-IE" dirty="0"/>
              <a:t>On the cold hill side </a:t>
            </a:r>
          </a:p>
          <a:p>
            <a:endParaRPr lang="en-IE" dirty="0"/>
          </a:p>
        </p:txBody>
      </p:sp>
      <p:sp>
        <p:nvSpPr>
          <p:cNvPr id="5" name="TextBox 4">
            <a:extLst>
              <a:ext uri="{FF2B5EF4-FFF2-40B4-BE49-F238E27FC236}">
                <a16:creationId xmlns:a16="http://schemas.microsoft.com/office/drawing/2014/main" id="{686D7F1B-DC61-45C2-8960-017FC08BE5E4}"/>
              </a:ext>
            </a:extLst>
          </p:cNvPr>
          <p:cNvSpPr txBox="1"/>
          <p:nvPr/>
        </p:nvSpPr>
        <p:spPr>
          <a:xfrm>
            <a:off x="705678" y="5150292"/>
            <a:ext cx="10933044" cy="2062103"/>
          </a:xfrm>
          <a:prstGeom prst="rect">
            <a:avLst/>
          </a:prstGeom>
          <a:noFill/>
        </p:spPr>
        <p:txBody>
          <a:bodyPr wrap="square" rtlCol="0">
            <a:spAutoFit/>
          </a:bodyPr>
          <a:lstStyle/>
          <a:p>
            <a:r>
              <a:rPr lang="en-IE" sz="3200" dirty="0"/>
              <a:t>Note:  Now we are nearing the answer, what is it that has distressed the knight so much?  He is clearly horrified at the memory and has been haunted by it since.  Indeed, he has not slept since.  Has he been afraid of a repeat of the dream? </a:t>
            </a:r>
          </a:p>
          <a:p>
            <a:endParaRPr lang="en-IE" sz="3200" dirty="0"/>
          </a:p>
        </p:txBody>
      </p:sp>
    </p:spTree>
    <p:extLst>
      <p:ext uri="{BB962C8B-B14F-4D97-AF65-F5344CB8AC3E}">
        <p14:creationId xmlns:p14="http://schemas.microsoft.com/office/powerpoint/2010/main" val="215690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EC0D-5ACC-4BDE-A9DA-81434E33CC53}"/>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641FA762-9ADA-4FEF-AEA2-631EB007541D}"/>
              </a:ext>
            </a:extLst>
          </p:cNvPr>
          <p:cNvSpPr>
            <a:spLocks noGrp="1"/>
          </p:cNvSpPr>
          <p:nvPr>
            <p:ph sz="half" idx="1"/>
          </p:nvPr>
        </p:nvSpPr>
        <p:spPr/>
        <p:txBody>
          <a:bodyPr>
            <a:normAutofit/>
          </a:bodyPr>
          <a:lstStyle/>
          <a:p>
            <a:pPr marL="0" indent="0">
              <a:buNone/>
            </a:pPr>
            <a:r>
              <a:rPr lang="en-IE" sz="3600" b="1" dirty="0"/>
              <a:t>I saw pale kings, and princes too, </a:t>
            </a:r>
            <a:endParaRPr lang="en-IE" sz="3600" dirty="0"/>
          </a:p>
          <a:p>
            <a:pPr marL="0" indent="0">
              <a:buNone/>
            </a:pPr>
            <a:r>
              <a:rPr lang="en-IE" sz="3600" b="1" dirty="0"/>
              <a:t>Pale warriors, death-pale were they all; </a:t>
            </a:r>
            <a:endParaRPr lang="en-IE" sz="3600" dirty="0"/>
          </a:p>
          <a:p>
            <a:pPr marL="0" indent="0">
              <a:buNone/>
            </a:pPr>
            <a:r>
              <a:rPr lang="en-IE" sz="3600" b="1" dirty="0"/>
              <a:t>Who cried -"La belle Dame sans Merci </a:t>
            </a:r>
            <a:endParaRPr lang="en-IE" sz="3600" dirty="0"/>
          </a:p>
          <a:p>
            <a:pPr marL="0" indent="0">
              <a:buNone/>
            </a:pPr>
            <a:r>
              <a:rPr lang="en-IE" sz="3600" b="1" dirty="0"/>
              <a:t>Hath thee in thrall!" </a:t>
            </a:r>
            <a:endParaRPr lang="en-IE" sz="3600" dirty="0"/>
          </a:p>
          <a:p>
            <a:pPr marL="0" indent="0">
              <a:buNone/>
            </a:pPr>
            <a:endParaRPr lang="en-IE" sz="3600" dirty="0"/>
          </a:p>
        </p:txBody>
      </p:sp>
      <p:sp>
        <p:nvSpPr>
          <p:cNvPr id="4" name="Content Placeholder 3">
            <a:extLst>
              <a:ext uri="{FF2B5EF4-FFF2-40B4-BE49-F238E27FC236}">
                <a16:creationId xmlns:a16="http://schemas.microsoft.com/office/drawing/2014/main" id="{850A7A71-1B10-49CB-978C-93CD2AB12F53}"/>
              </a:ext>
            </a:extLst>
          </p:cNvPr>
          <p:cNvSpPr>
            <a:spLocks noGrp="1"/>
          </p:cNvSpPr>
          <p:nvPr>
            <p:ph sz="half" idx="2"/>
          </p:nvPr>
        </p:nvSpPr>
        <p:spPr/>
        <p:txBody>
          <a:bodyPr/>
          <a:lstStyle/>
          <a:p>
            <a:pPr marL="0" indent="0">
              <a:buNone/>
            </a:pPr>
            <a:r>
              <a:rPr lang="en-IE" dirty="0"/>
              <a:t>I saw many ghostly figures of kings and princes </a:t>
            </a:r>
          </a:p>
          <a:p>
            <a:pPr marL="0" indent="0">
              <a:buNone/>
            </a:pPr>
            <a:r>
              <a:rPr lang="en-IE" dirty="0"/>
              <a:t>They were horribly pale, clearly dead. </a:t>
            </a:r>
          </a:p>
          <a:p>
            <a:pPr marL="0" indent="0">
              <a:buNone/>
            </a:pPr>
            <a:r>
              <a:rPr lang="en-IE" dirty="0"/>
              <a:t>They cried that the beautiful lady without mercy had put me under a spell,  </a:t>
            </a:r>
          </a:p>
          <a:p>
            <a:pPr marL="0" indent="0">
              <a:buNone/>
            </a:pPr>
            <a:r>
              <a:rPr lang="en-IE" dirty="0"/>
              <a:t>I was her slave, bound to her by love. </a:t>
            </a:r>
          </a:p>
          <a:p>
            <a:pPr marL="0" indent="0">
              <a:buNone/>
            </a:pPr>
            <a:endParaRPr lang="en-IE" dirty="0"/>
          </a:p>
        </p:txBody>
      </p:sp>
      <p:sp>
        <p:nvSpPr>
          <p:cNvPr id="7" name="TextBox 6">
            <a:extLst>
              <a:ext uri="{FF2B5EF4-FFF2-40B4-BE49-F238E27FC236}">
                <a16:creationId xmlns:a16="http://schemas.microsoft.com/office/drawing/2014/main" id="{52071BCA-205D-4BE3-8EE0-1AAEA09B04A1}"/>
              </a:ext>
            </a:extLst>
          </p:cNvPr>
          <p:cNvSpPr txBox="1"/>
          <p:nvPr/>
        </p:nvSpPr>
        <p:spPr>
          <a:xfrm>
            <a:off x="1030356" y="5150292"/>
            <a:ext cx="9978887" cy="2062103"/>
          </a:xfrm>
          <a:prstGeom prst="rect">
            <a:avLst/>
          </a:prstGeom>
          <a:noFill/>
        </p:spPr>
        <p:txBody>
          <a:bodyPr wrap="square" rtlCol="0">
            <a:spAutoFit/>
          </a:bodyPr>
          <a:lstStyle/>
          <a:p>
            <a:r>
              <a:rPr lang="en-IE" sz="3200" dirty="0"/>
              <a:t>Note:  Now the true horror of the knight's story begins to emerge.  He is not the first to fall victim to the lady, she has led others to their fate also.  Still, we don't know if she did this deliberately or if it was an unavoidable consequence of mortals and immortals falling in love. </a:t>
            </a:r>
          </a:p>
          <a:p>
            <a:endParaRPr lang="en-IE" sz="3200" dirty="0"/>
          </a:p>
        </p:txBody>
      </p:sp>
    </p:spTree>
    <p:extLst>
      <p:ext uri="{BB962C8B-B14F-4D97-AF65-F5344CB8AC3E}">
        <p14:creationId xmlns:p14="http://schemas.microsoft.com/office/powerpoint/2010/main" val="231888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28E0C0-D462-4ABE-84BC-571FBE192A22}"/>
              </a:ext>
            </a:extLst>
          </p:cNvPr>
          <p:cNvPicPr>
            <a:picLocks noChangeAspect="1"/>
          </p:cNvPicPr>
          <p:nvPr/>
        </p:nvPicPr>
        <p:blipFill>
          <a:blip r:embed="rId2"/>
          <a:stretch>
            <a:fillRect/>
          </a:stretch>
        </p:blipFill>
        <p:spPr>
          <a:xfrm>
            <a:off x="3569829" y="365125"/>
            <a:ext cx="4628271" cy="1446334"/>
          </a:xfrm>
          <a:prstGeom prst="rect">
            <a:avLst/>
          </a:prstGeom>
        </p:spPr>
      </p:pic>
      <p:sp>
        <p:nvSpPr>
          <p:cNvPr id="2" name="Title 1">
            <a:extLst>
              <a:ext uri="{FF2B5EF4-FFF2-40B4-BE49-F238E27FC236}">
                <a16:creationId xmlns:a16="http://schemas.microsoft.com/office/drawing/2014/main" id="{DEB7DB94-8712-4B7F-A5CB-5DE44AA7784F}"/>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D89C9286-50DE-4C95-953B-504919A115C4}"/>
              </a:ext>
            </a:extLst>
          </p:cNvPr>
          <p:cNvSpPr>
            <a:spLocks noGrp="1"/>
          </p:cNvSpPr>
          <p:nvPr>
            <p:ph sz="half" idx="1"/>
          </p:nvPr>
        </p:nvSpPr>
        <p:spPr/>
        <p:txBody>
          <a:bodyPr/>
          <a:lstStyle/>
          <a:p>
            <a:pPr marL="0" indent="0">
              <a:buNone/>
            </a:pPr>
            <a:r>
              <a:rPr lang="en-IE" sz="4000" b="1" dirty="0"/>
              <a:t>I saw their starved lips in the </a:t>
            </a:r>
            <a:r>
              <a:rPr lang="en-IE" sz="4000" b="1" dirty="0" err="1"/>
              <a:t>gloam</a:t>
            </a:r>
            <a:r>
              <a:rPr lang="en-IE" sz="4000" b="1" dirty="0"/>
              <a:t>, </a:t>
            </a:r>
            <a:endParaRPr lang="en-IE" sz="4000" dirty="0"/>
          </a:p>
          <a:p>
            <a:pPr marL="0" indent="0">
              <a:buNone/>
            </a:pPr>
            <a:r>
              <a:rPr lang="en-IE" sz="4000" b="1" dirty="0"/>
              <a:t>With horrid warning gaped wide, </a:t>
            </a:r>
            <a:endParaRPr lang="en-IE" sz="4000" dirty="0"/>
          </a:p>
          <a:p>
            <a:pPr marL="0" indent="0">
              <a:buNone/>
            </a:pPr>
            <a:r>
              <a:rPr lang="en-IE" sz="4000" b="1" dirty="0"/>
              <a:t>And I awoke and found me here, </a:t>
            </a:r>
            <a:endParaRPr lang="en-IE" sz="4000" dirty="0"/>
          </a:p>
          <a:p>
            <a:pPr marL="0" indent="0">
              <a:buNone/>
            </a:pPr>
            <a:r>
              <a:rPr lang="en-IE" sz="4000" b="1" dirty="0"/>
              <a:t>On the cold hill side. </a:t>
            </a:r>
            <a:endParaRPr lang="en-IE" sz="4000" dirty="0"/>
          </a:p>
          <a:p>
            <a:pPr marL="0" indent="0">
              <a:buNone/>
            </a:pPr>
            <a:endParaRPr lang="en-IE" dirty="0"/>
          </a:p>
        </p:txBody>
      </p:sp>
      <p:sp>
        <p:nvSpPr>
          <p:cNvPr id="4" name="Content Placeholder 3">
            <a:extLst>
              <a:ext uri="{FF2B5EF4-FFF2-40B4-BE49-F238E27FC236}">
                <a16:creationId xmlns:a16="http://schemas.microsoft.com/office/drawing/2014/main" id="{21D7FB02-30C1-41FE-8EF7-A862EBAFA4DD}"/>
              </a:ext>
            </a:extLst>
          </p:cNvPr>
          <p:cNvSpPr>
            <a:spLocks noGrp="1"/>
          </p:cNvSpPr>
          <p:nvPr>
            <p:ph sz="half" idx="2"/>
          </p:nvPr>
        </p:nvSpPr>
        <p:spPr/>
        <p:txBody>
          <a:bodyPr/>
          <a:lstStyle/>
          <a:p>
            <a:pPr marL="0" indent="0">
              <a:buNone/>
            </a:pPr>
            <a:r>
              <a:rPr lang="en-IE" dirty="0"/>
              <a:t>I saw their pale, starved lips in the twilight </a:t>
            </a:r>
          </a:p>
          <a:p>
            <a:pPr marL="0" indent="0">
              <a:buNone/>
            </a:pPr>
            <a:r>
              <a:rPr lang="en-IE" dirty="0"/>
              <a:t>Their mouths gaped wide in a horrifying warning </a:t>
            </a:r>
          </a:p>
          <a:p>
            <a:pPr marL="0" indent="0">
              <a:buNone/>
            </a:pPr>
            <a:r>
              <a:rPr lang="en-IE" dirty="0"/>
              <a:t>And I woke up and found myself </a:t>
            </a:r>
          </a:p>
          <a:p>
            <a:pPr marL="0" indent="0">
              <a:buNone/>
            </a:pPr>
            <a:r>
              <a:rPr lang="en-IE" dirty="0"/>
              <a:t>On the cold hill side </a:t>
            </a:r>
          </a:p>
          <a:p>
            <a:pPr marL="0" indent="0">
              <a:buNone/>
            </a:pPr>
            <a:endParaRPr lang="en-IE" dirty="0"/>
          </a:p>
        </p:txBody>
      </p:sp>
      <p:sp>
        <p:nvSpPr>
          <p:cNvPr id="5" name="TextBox 4">
            <a:extLst>
              <a:ext uri="{FF2B5EF4-FFF2-40B4-BE49-F238E27FC236}">
                <a16:creationId xmlns:a16="http://schemas.microsoft.com/office/drawing/2014/main" id="{43327B97-5F20-44B2-9C88-95C74F2397CA}"/>
              </a:ext>
            </a:extLst>
          </p:cNvPr>
          <p:cNvSpPr txBox="1"/>
          <p:nvPr/>
        </p:nvSpPr>
        <p:spPr>
          <a:xfrm>
            <a:off x="715617" y="5141843"/>
            <a:ext cx="10336696" cy="2308324"/>
          </a:xfrm>
          <a:prstGeom prst="rect">
            <a:avLst/>
          </a:prstGeom>
          <a:noFill/>
        </p:spPr>
        <p:txBody>
          <a:bodyPr wrap="square" rtlCol="0">
            <a:spAutoFit/>
          </a:bodyPr>
          <a:lstStyle/>
          <a:p>
            <a:r>
              <a:rPr lang="en-IE" sz="3600" dirty="0"/>
              <a:t>Note:  The ghosts are starved, perhaps of love?  Or of life?  The knight wakes and finds himself alone on the cold hill side.  The hill is 'cold', again an image of death or a reflection of the lady's love. </a:t>
            </a:r>
          </a:p>
          <a:p>
            <a:endParaRPr lang="en-IE" sz="3600" dirty="0"/>
          </a:p>
        </p:txBody>
      </p:sp>
    </p:spTree>
    <p:extLst>
      <p:ext uri="{BB962C8B-B14F-4D97-AF65-F5344CB8AC3E}">
        <p14:creationId xmlns:p14="http://schemas.microsoft.com/office/powerpoint/2010/main" val="174128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A157-3580-491D-A6F2-B33EF35CB9E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86AC6F66-712C-45BE-A6A6-F012AF5B452F}"/>
              </a:ext>
            </a:extLst>
          </p:cNvPr>
          <p:cNvSpPr>
            <a:spLocks noGrp="1"/>
          </p:cNvSpPr>
          <p:nvPr>
            <p:ph sz="half" idx="1"/>
          </p:nvPr>
        </p:nvSpPr>
        <p:spPr/>
        <p:txBody>
          <a:bodyPr/>
          <a:lstStyle/>
          <a:p>
            <a:pPr marL="0" indent="0">
              <a:buNone/>
            </a:pPr>
            <a:r>
              <a:rPr lang="en-IE" sz="3600" b="1" dirty="0"/>
              <a:t>And that is why I sojourn here, </a:t>
            </a:r>
            <a:endParaRPr lang="en-IE" sz="3600" dirty="0"/>
          </a:p>
          <a:p>
            <a:pPr marL="0" indent="0">
              <a:buNone/>
            </a:pPr>
            <a:r>
              <a:rPr lang="en-IE" sz="3600" b="1" dirty="0"/>
              <a:t>Alone and palely loitering, </a:t>
            </a:r>
            <a:endParaRPr lang="en-IE" sz="3600" dirty="0"/>
          </a:p>
          <a:p>
            <a:pPr marL="0" indent="0">
              <a:buNone/>
            </a:pPr>
            <a:r>
              <a:rPr lang="en-IE" sz="3600" b="1" dirty="0"/>
              <a:t>Though the sedge is withered from the lake, </a:t>
            </a:r>
            <a:endParaRPr lang="en-IE" sz="3600" dirty="0"/>
          </a:p>
          <a:p>
            <a:pPr marL="0" indent="0">
              <a:buNone/>
            </a:pPr>
            <a:r>
              <a:rPr lang="en-IE" sz="3600" b="1" dirty="0"/>
              <a:t>And no birds sing.</a:t>
            </a:r>
            <a:endParaRPr lang="en-IE" sz="3600" dirty="0"/>
          </a:p>
          <a:p>
            <a:endParaRPr lang="en-IE" dirty="0"/>
          </a:p>
        </p:txBody>
      </p:sp>
      <p:sp>
        <p:nvSpPr>
          <p:cNvPr id="4" name="Content Placeholder 3">
            <a:extLst>
              <a:ext uri="{FF2B5EF4-FFF2-40B4-BE49-F238E27FC236}">
                <a16:creationId xmlns:a16="http://schemas.microsoft.com/office/drawing/2014/main" id="{69AAD999-7215-4266-8A5C-7F05FF76F406}"/>
              </a:ext>
            </a:extLst>
          </p:cNvPr>
          <p:cNvSpPr>
            <a:spLocks noGrp="1"/>
          </p:cNvSpPr>
          <p:nvPr>
            <p:ph sz="half" idx="2"/>
          </p:nvPr>
        </p:nvSpPr>
        <p:spPr/>
        <p:txBody>
          <a:bodyPr/>
          <a:lstStyle/>
          <a:p>
            <a:pPr marL="0" indent="0">
              <a:buNone/>
            </a:pPr>
            <a:r>
              <a:rPr lang="en-IE" dirty="0"/>
              <a:t>And that is why I stay here </a:t>
            </a:r>
          </a:p>
          <a:p>
            <a:pPr marL="0" indent="0">
              <a:buNone/>
            </a:pPr>
            <a:r>
              <a:rPr lang="en-IE" dirty="0"/>
              <a:t>Alone and pale and wandering without purpose</a:t>
            </a:r>
          </a:p>
          <a:p>
            <a:pPr marL="0" indent="0">
              <a:buNone/>
            </a:pPr>
            <a:r>
              <a:rPr lang="en-IE" dirty="0"/>
              <a:t> Although the plants by the lake have died </a:t>
            </a:r>
          </a:p>
          <a:p>
            <a:pPr marL="0" indent="0">
              <a:buNone/>
            </a:pPr>
            <a:r>
              <a:rPr lang="en-IE" dirty="0"/>
              <a:t>And the birds are not singing. </a:t>
            </a:r>
          </a:p>
          <a:p>
            <a:pPr marL="0" indent="0">
              <a:buNone/>
            </a:pPr>
            <a:endParaRPr lang="en-IE" dirty="0"/>
          </a:p>
        </p:txBody>
      </p:sp>
      <p:sp>
        <p:nvSpPr>
          <p:cNvPr id="5" name="TextBox 4">
            <a:extLst>
              <a:ext uri="{FF2B5EF4-FFF2-40B4-BE49-F238E27FC236}">
                <a16:creationId xmlns:a16="http://schemas.microsoft.com/office/drawing/2014/main" id="{8553BD6C-DAA3-48E7-9A38-BA07CD00C421}"/>
              </a:ext>
            </a:extLst>
          </p:cNvPr>
          <p:cNvSpPr txBox="1"/>
          <p:nvPr/>
        </p:nvSpPr>
        <p:spPr>
          <a:xfrm>
            <a:off x="543339" y="4739610"/>
            <a:ext cx="11145078" cy="1815882"/>
          </a:xfrm>
          <a:prstGeom prst="rect">
            <a:avLst/>
          </a:prstGeom>
          <a:noFill/>
        </p:spPr>
        <p:txBody>
          <a:bodyPr wrap="square" rtlCol="0">
            <a:spAutoFit/>
          </a:bodyPr>
          <a:lstStyle/>
          <a:p>
            <a:r>
              <a:rPr lang="en-IE" sz="2800" dirty="0"/>
              <a:t>Note:  The poem has come in a full circle, the words in the last stanza are almost identical to those in the first.  This may reflect the endless wandering of the night, the circular nature of the ballad is an echo of the loop in which the knight finds himself, doomed to wander the hill endlessly and possibly to join the legions of the ghostly kings and princes who found themselves in the same predicament.  Their warning came too late, it could not save him.</a:t>
            </a:r>
          </a:p>
        </p:txBody>
      </p:sp>
    </p:spTree>
    <p:extLst>
      <p:ext uri="{BB962C8B-B14F-4D97-AF65-F5344CB8AC3E}">
        <p14:creationId xmlns:p14="http://schemas.microsoft.com/office/powerpoint/2010/main" val="158213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EA73A4"/>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3F6A622-9AF5-419E-91B0-5E229B4ED45C}"/>
              </a:ext>
            </a:extLst>
          </p:cNvPr>
          <p:cNvSpPr>
            <a:spLocks noGrp="1"/>
          </p:cNvSpPr>
          <p:nvPr>
            <p:ph type="title"/>
          </p:nvPr>
        </p:nvSpPr>
        <p:spPr>
          <a:xfrm>
            <a:off x="841246" y="673770"/>
            <a:ext cx="3644489" cy="2414488"/>
          </a:xfrm>
        </p:spPr>
        <p:txBody>
          <a:bodyPr anchor="t">
            <a:normAutofit/>
          </a:bodyPr>
          <a:lstStyle/>
          <a:p>
            <a:r>
              <a:rPr lang="en-IE" sz="6600">
                <a:solidFill>
                  <a:schemeClr val="bg1"/>
                </a:solidFill>
              </a:rPr>
              <a:t>Theme</a:t>
            </a:r>
          </a:p>
        </p:txBody>
      </p:sp>
      <p:sp>
        <p:nvSpPr>
          <p:cNvPr id="3" name="Content Placeholder 2">
            <a:extLst>
              <a:ext uri="{FF2B5EF4-FFF2-40B4-BE49-F238E27FC236}">
                <a16:creationId xmlns:a16="http://schemas.microsoft.com/office/drawing/2014/main" id="{4600362B-C6CB-44F2-B66F-AC8AEFE6703B}"/>
              </a:ext>
            </a:extLst>
          </p:cNvPr>
          <p:cNvSpPr>
            <a:spLocks noGrp="1"/>
          </p:cNvSpPr>
          <p:nvPr>
            <p:ph idx="1"/>
          </p:nvPr>
        </p:nvSpPr>
        <p:spPr>
          <a:xfrm>
            <a:off x="6095999" y="882315"/>
            <a:ext cx="5254754" cy="5294647"/>
          </a:xfrm>
        </p:spPr>
        <p:txBody>
          <a:bodyPr>
            <a:normAutofit lnSpcReduction="10000"/>
          </a:bodyPr>
          <a:lstStyle/>
          <a:p>
            <a:r>
              <a:rPr lang="en-GB" sz="5400" dirty="0"/>
              <a:t>The theme of this poem is how difficult it is to find true love in the real world.   The knight believes for a while that he has found it but it is not real, it is not of this world. </a:t>
            </a:r>
            <a:endParaRPr lang="en-IE" sz="5400" dirty="0"/>
          </a:p>
        </p:txBody>
      </p:sp>
    </p:spTree>
    <p:extLst>
      <p:ext uri="{BB962C8B-B14F-4D97-AF65-F5344CB8AC3E}">
        <p14:creationId xmlns:p14="http://schemas.microsoft.com/office/powerpoint/2010/main" val="384578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3BB48-431F-4885-87F6-E7AC7963DB9E}"/>
              </a:ext>
            </a:extLst>
          </p:cNvPr>
          <p:cNvSpPr>
            <a:spLocks noGrp="1"/>
          </p:cNvSpPr>
          <p:nvPr>
            <p:ph type="title"/>
          </p:nvPr>
        </p:nvSpPr>
        <p:spPr>
          <a:xfrm>
            <a:off x="640080" y="325369"/>
            <a:ext cx="4368602" cy="1956841"/>
          </a:xfrm>
        </p:spPr>
        <p:txBody>
          <a:bodyPr anchor="b">
            <a:normAutofit/>
          </a:bodyPr>
          <a:lstStyle/>
          <a:p>
            <a:r>
              <a:rPr lang="en-IE" sz="6600" dirty="0"/>
              <a:t>Imagery</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A73A4"/>
          </a:solidFill>
          <a:ln w="38100" cap="rnd">
            <a:solidFill>
              <a:srgbClr val="EA73A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A8A810-0285-4B1F-8509-95521814DC7E}"/>
              </a:ext>
            </a:extLst>
          </p:cNvPr>
          <p:cNvSpPr>
            <a:spLocks noGrp="1"/>
          </p:cNvSpPr>
          <p:nvPr>
            <p:ph idx="1"/>
          </p:nvPr>
        </p:nvSpPr>
        <p:spPr>
          <a:xfrm>
            <a:off x="-1525" y="2563838"/>
            <a:ext cx="5572331" cy="4294151"/>
          </a:xfrm>
        </p:spPr>
        <p:txBody>
          <a:bodyPr>
            <a:normAutofit lnSpcReduction="10000"/>
          </a:bodyPr>
          <a:lstStyle/>
          <a:p>
            <a:pPr>
              <a:lnSpc>
                <a:spcPct val="100000"/>
              </a:lnSpc>
            </a:pPr>
            <a:r>
              <a:rPr lang="en-GB" sz="3600" dirty="0"/>
              <a:t>The imagery in this poem is interesting.  Traditional images; flowers, fairies, knights, beautiful ladies, meadows and garlands of flowers are turned into images, not of love, but of death and sadness.  The references to the cold hillside, the fairy cave, the dead plants and the silence of the birds give us a sense that all is not well.  They are sad, gloomy images.</a:t>
            </a:r>
            <a:endParaRPr lang="en-IE" sz="3600" dirty="0"/>
          </a:p>
        </p:txBody>
      </p:sp>
      <p:pic>
        <p:nvPicPr>
          <p:cNvPr id="5" name="Picture 4" descr="A picture containing fabric, plate&#10;&#10;Description automatically generated">
            <a:extLst>
              <a:ext uri="{FF2B5EF4-FFF2-40B4-BE49-F238E27FC236}">
                <a16:creationId xmlns:a16="http://schemas.microsoft.com/office/drawing/2014/main" id="{F050208F-3D39-43CD-BCAD-886E0AE51DA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25" r="2" b="186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8070F45B-4094-4D0E-837E-5AAA9B63D943}"/>
              </a:ext>
            </a:extLst>
          </p:cNvPr>
          <p:cNvSpPr txBox="1"/>
          <p:nvPr/>
        </p:nvSpPr>
        <p:spPr>
          <a:xfrm>
            <a:off x="10781037" y="6657945"/>
            <a:ext cx="1410963"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sofi01/5184509526/">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IE" sz="700">
              <a:solidFill>
                <a:srgbClr val="FFFFFF"/>
              </a:solidFill>
            </a:endParaRPr>
          </a:p>
        </p:txBody>
      </p:sp>
    </p:spTree>
    <p:extLst>
      <p:ext uri="{BB962C8B-B14F-4D97-AF65-F5344CB8AC3E}">
        <p14:creationId xmlns:p14="http://schemas.microsoft.com/office/powerpoint/2010/main" val="2750477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B96E8-42CD-42F5-88E9-2074F8A10B9D}"/>
              </a:ext>
            </a:extLst>
          </p:cNvPr>
          <p:cNvSpPr>
            <a:spLocks noGrp="1"/>
          </p:cNvSpPr>
          <p:nvPr>
            <p:ph type="title"/>
          </p:nvPr>
        </p:nvSpPr>
        <p:spPr>
          <a:xfrm>
            <a:off x="576072" y="238539"/>
            <a:ext cx="11018520" cy="1434415"/>
          </a:xfrm>
        </p:spPr>
        <p:txBody>
          <a:bodyPr anchor="b">
            <a:normAutofit/>
          </a:bodyPr>
          <a:lstStyle/>
          <a:p>
            <a:r>
              <a:rPr lang="en-IE" sz="7200"/>
              <a:t>Structure</a:t>
            </a:r>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A73A4"/>
          </a:solidFill>
          <a:ln w="38100" cap="rnd">
            <a:solidFill>
              <a:srgbClr val="EA73A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05B875-988E-47B3-92A5-9780FAF92CD7}"/>
              </a:ext>
            </a:extLst>
          </p:cNvPr>
          <p:cNvSpPr>
            <a:spLocks noGrp="1"/>
          </p:cNvSpPr>
          <p:nvPr>
            <p:ph idx="1"/>
          </p:nvPr>
        </p:nvSpPr>
        <p:spPr>
          <a:xfrm>
            <a:off x="572492" y="2071316"/>
            <a:ext cx="7103165" cy="4662888"/>
          </a:xfrm>
        </p:spPr>
        <p:txBody>
          <a:bodyPr anchor="t">
            <a:normAutofit/>
          </a:bodyPr>
          <a:lstStyle/>
          <a:p>
            <a:r>
              <a:rPr lang="en-GB" sz="4400" dirty="0"/>
              <a:t>This is a ballad. Note also the use of incremental repetition, a feature of English and Scottish ballads; the first and second stanzas begin in the same way but the end of the second stanza is different.  This reinforces the ideas raised in the first stanza and adds to the musical quality of the poem. </a:t>
            </a:r>
            <a:endParaRPr lang="en-IE" sz="4400" dirty="0"/>
          </a:p>
        </p:txBody>
      </p:sp>
      <p:pic>
        <p:nvPicPr>
          <p:cNvPr id="5" name="Picture 4" descr="A close up of a logo&#10;&#10;Description automatically generated">
            <a:extLst>
              <a:ext uri="{FF2B5EF4-FFF2-40B4-BE49-F238E27FC236}">
                <a16:creationId xmlns:a16="http://schemas.microsoft.com/office/drawing/2014/main" id="{47F36345-02BB-4381-8F52-61318D4BD16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792" b="-3"/>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7C067A9A-1CFE-410E-BD96-BAE36CA474E4}"/>
              </a:ext>
            </a:extLst>
          </p:cNvPr>
          <p:cNvSpPr txBox="1"/>
          <p:nvPr/>
        </p:nvSpPr>
        <p:spPr>
          <a:xfrm>
            <a:off x="10122403" y="5990433"/>
            <a:ext cx="1494319"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pamjwilson.wordpress.com/category/algebra-2/">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E" sz="700">
              <a:solidFill>
                <a:srgbClr val="FFFFFF"/>
              </a:solidFill>
            </a:endParaRPr>
          </a:p>
        </p:txBody>
      </p:sp>
    </p:spTree>
    <p:extLst>
      <p:ext uri="{BB962C8B-B14F-4D97-AF65-F5344CB8AC3E}">
        <p14:creationId xmlns:p14="http://schemas.microsoft.com/office/powerpoint/2010/main" val="52713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cloudy sky&#10;&#10;Description automatically generated">
            <a:extLst>
              <a:ext uri="{FF2B5EF4-FFF2-40B4-BE49-F238E27FC236}">
                <a16:creationId xmlns:a16="http://schemas.microsoft.com/office/drawing/2014/main" id="{E9BA907D-8AA6-4A83-85AF-D3BEB90D04F9}"/>
              </a:ext>
            </a:extLst>
          </p:cNvPr>
          <p:cNvPicPr>
            <a:picLocks noChangeAspect="1"/>
          </p:cNvPicPr>
          <p:nvPr/>
        </p:nvPicPr>
        <p:blipFill rotWithShape="1">
          <a:blip r:embed="rId2">
            <a:alphaModFix amt="9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900" r="-1" b="10080"/>
          <a:stretch/>
        </p:blipFill>
        <p:spPr>
          <a:xfrm>
            <a:off x="20" y="10"/>
            <a:ext cx="12188932" cy="6857990"/>
          </a:xfrm>
          <a:prstGeom prst="rect">
            <a:avLst/>
          </a:prstGeom>
        </p:spPr>
      </p:pic>
      <p:sp>
        <p:nvSpPr>
          <p:cNvPr id="12" name="Freeform: Shape 11">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EA73A4"/>
          </a:solidFill>
          <a:ln w="12700" cap="flat">
            <a:noFill/>
            <a:prstDash val="solid"/>
            <a:miter/>
          </a:ln>
        </p:spPr>
        <p:txBody>
          <a:bodyPr rtlCol="0" anchor="ctr"/>
          <a:lstStyle/>
          <a:p>
            <a:endParaRPr lang="en-US"/>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A73A4"/>
          </a:solidFill>
          <a:ln w="38100" cap="rnd">
            <a:solidFill>
              <a:srgbClr val="EA73A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A8BACE-2F28-4DC8-B1AA-C81A7B39DB06}"/>
              </a:ext>
            </a:extLst>
          </p:cNvPr>
          <p:cNvSpPr>
            <a:spLocks noGrp="1"/>
          </p:cNvSpPr>
          <p:nvPr>
            <p:ph type="title"/>
          </p:nvPr>
        </p:nvSpPr>
        <p:spPr>
          <a:xfrm>
            <a:off x="7383744" y="341691"/>
            <a:ext cx="4511843" cy="1564106"/>
          </a:xfrm>
        </p:spPr>
        <p:txBody>
          <a:bodyPr anchor="b">
            <a:normAutofit/>
          </a:bodyPr>
          <a:lstStyle/>
          <a:p>
            <a:r>
              <a:rPr lang="en-IE" sz="6000" dirty="0">
                <a:solidFill>
                  <a:srgbClr val="FBF9F6"/>
                </a:solidFill>
              </a:rPr>
              <a:t>Tone</a:t>
            </a:r>
          </a:p>
        </p:txBody>
      </p:sp>
      <p:sp>
        <p:nvSpPr>
          <p:cNvPr id="3" name="Content Placeholder 2">
            <a:extLst>
              <a:ext uri="{FF2B5EF4-FFF2-40B4-BE49-F238E27FC236}">
                <a16:creationId xmlns:a16="http://schemas.microsoft.com/office/drawing/2014/main" id="{F9CE2BE8-9E2F-4F3B-BB10-088FE6E8BE22}"/>
              </a:ext>
            </a:extLst>
          </p:cNvPr>
          <p:cNvSpPr>
            <a:spLocks noGrp="1"/>
          </p:cNvSpPr>
          <p:nvPr>
            <p:ph idx="1"/>
          </p:nvPr>
        </p:nvSpPr>
        <p:spPr>
          <a:xfrm>
            <a:off x="5622526" y="1954659"/>
            <a:ext cx="5711223" cy="3544508"/>
          </a:xfrm>
        </p:spPr>
        <p:txBody>
          <a:bodyPr>
            <a:normAutofit lnSpcReduction="10000"/>
          </a:bodyPr>
          <a:lstStyle/>
          <a:p>
            <a:pPr algn="ctr"/>
            <a:r>
              <a:rPr lang="en-GB" sz="4400" dirty="0">
                <a:solidFill>
                  <a:srgbClr val="FBF9F6"/>
                </a:solidFill>
              </a:rPr>
              <a:t>The tone is gloomy and sad, full of references to death.  There is no note of hope in the poem - instead, the hopelessness of ideal, courtly love is highlighted. </a:t>
            </a:r>
          </a:p>
        </p:txBody>
      </p:sp>
    </p:spTree>
    <p:extLst>
      <p:ext uri="{BB962C8B-B14F-4D97-AF65-F5344CB8AC3E}">
        <p14:creationId xmlns:p14="http://schemas.microsoft.com/office/powerpoint/2010/main" val="74580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EA73A4"/>
          </a:solidFill>
          <a:ln w="38100" cap="rnd">
            <a:solidFill>
              <a:srgbClr val="EA73A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62570-FAC3-45BF-A67D-81D5A4044D9F}"/>
              </a:ext>
            </a:extLst>
          </p:cNvPr>
          <p:cNvSpPr>
            <a:spLocks noGrp="1"/>
          </p:cNvSpPr>
          <p:nvPr>
            <p:ph type="title"/>
          </p:nvPr>
        </p:nvSpPr>
        <p:spPr>
          <a:xfrm>
            <a:off x="838200" y="365125"/>
            <a:ext cx="10515600" cy="1325563"/>
          </a:xfrm>
        </p:spPr>
        <p:txBody>
          <a:bodyPr>
            <a:normAutofit/>
          </a:bodyPr>
          <a:lstStyle/>
          <a:p>
            <a:r>
              <a:rPr lang="en-IE" sz="6600"/>
              <a:t>Background</a:t>
            </a:r>
            <a:endParaRPr lang="en-IE" sz="6600" dirty="0"/>
          </a:p>
        </p:txBody>
      </p:sp>
      <p:sp>
        <p:nvSpPr>
          <p:cNvPr id="3" name="Content Placeholder 2">
            <a:extLst>
              <a:ext uri="{FF2B5EF4-FFF2-40B4-BE49-F238E27FC236}">
                <a16:creationId xmlns:a16="http://schemas.microsoft.com/office/drawing/2014/main" id="{F453B982-1DAB-4B96-B3BF-62C0573AFC8E}"/>
              </a:ext>
            </a:extLst>
          </p:cNvPr>
          <p:cNvSpPr>
            <a:spLocks noGrp="1"/>
          </p:cNvSpPr>
          <p:nvPr>
            <p:ph idx="1"/>
          </p:nvPr>
        </p:nvSpPr>
        <p:spPr>
          <a:xfrm>
            <a:off x="838200" y="1929384"/>
            <a:ext cx="10515600" cy="4251960"/>
          </a:xfrm>
        </p:spPr>
        <p:txBody>
          <a:bodyPr>
            <a:normAutofit/>
          </a:bodyPr>
          <a:lstStyle/>
          <a:p>
            <a:r>
              <a:rPr lang="en-GB" sz="4800"/>
              <a:t>In 1424, Alain Chartier, the French court poet, wrote a poem with this title.  The title appealed to Keats so he used it himself but borrowed nothing else from the original.  This poem may have been written in response to a dream Keats had about meeting a beautiful woman who was surrounded by ghostly lovers. </a:t>
            </a:r>
            <a:endParaRPr lang="en-IE" sz="4800" dirty="0"/>
          </a:p>
        </p:txBody>
      </p:sp>
    </p:spTree>
    <p:extLst>
      <p:ext uri="{BB962C8B-B14F-4D97-AF65-F5344CB8AC3E}">
        <p14:creationId xmlns:p14="http://schemas.microsoft.com/office/powerpoint/2010/main" val="235666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B2722-21ED-4FB3-AA36-E1AD08A027F2}"/>
              </a:ext>
            </a:extLst>
          </p:cNvPr>
          <p:cNvSpPr>
            <a:spLocks noGrp="1"/>
          </p:cNvSpPr>
          <p:nvPr>
            <p:ph type="title"/>
          </p:nvPr>
        </p:nvSpPr>
        <p:spPr>
          <a:xfrm>
            <a:off x="630936" y="640080"/>
            <a:ext cx="4818888" cy="1481328"/>
          </a:xfrm>
        </p:spPr>
        <p:txBody>
          <a:bodyPr anchor="b">
            <a:normAutofit/>
          </a:bodyPr>
          <a:lstStyle/>
          <a:p>
            <a:pPr>
              <a:lnSpc>
                <a:spcPct val="90000"/>
              </a:lnSpc>
            </a:pPr>
            <a:r>
              <a:rPr lang="en-IE" dirty="0"/>
              <a:t>Narrator and Knight</a:t>
            </a:r>
            <a:endParaRPr lang="en-IE"/>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A73A4"/>
          </a:solidFill>
          <a:ln w="38100" cap="rnd">
            <a:solidFill>
              <a:srgbClr val="EA73A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BBFCC4-B2AA-45E4-AE79-F45F1A11B454}"/>
              </a:ext>
            </a:extLst>
          </p:cNvPr>
          <p:cNvSpPr>
            <a:spLocks noGrp="1"/>
          </p:cNvSpPr>
          <p:nvPr>
            <p:ph idx="1"/>
          </p:nvPr>
        </p:nvSpPr>
        <p:spPr>
          <a:xfrm>
            <a:off x="630936" y="2660904"/>
            <a:ext cx="4818888" cy="3547872"/>
          </a:xfrm>
        </p:spPr>
        <p:txBody>
          <a:bodyPr anchor="t">
            <a:normAutofit/>
          </a:bodyPr>
          <a:lstStyle/>
          <a:p>
            <a:r>
              <a:rPr lang="en-IE" sz="4800" dirty="0"/>
              <a:t>The poem is split in two halves – in the first a narrator is speaking and in the second we hear the voice of a knight</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descr="A picture containing holding, man&#10;&#10;Description automatically generated">
            <a:extLst>
              <a:ext uri="{FF2B5EF4-FFF2-40B4-BE49-F238E27FC236}">
                <a16:creationId xmlns:a16="http://schemas.microsoft.com/office/drawing/2014/main" id="{98A0D550-7984-4E26-94D4-EC2EF6C648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9048" y="699516"/>
            <a:ext cx="5458968" cy="5458968"/>
          </a:xfrm>
          <a:prstGeom prst="rect">
            <a:avLst/>
          </a:prstGeom>
        </p:spPr>
      </p:pic>
      <p:sp>
        <p:nvSpPr>
          <p:cNvPr id="6" name="TextBox 5">
            <a:extLst>
              <a:ext uri="{FF2B5EF4-FFF2-40B4-BE49-F238E27FC236}">
                <a16:creationId xmlns:a16="http://schemas.microsoft.com/office/drawing/2014/main" id="{1D0EB7CD-B178-4DB3-8C41-9CB6B7E0837C}"/>
              </a:ext>
            </a:extLst>
          </p:cNvPr>
          <p:cNvSpPr txBox="1"/>
          <p:nvPr/>
        </p:nvSpPr>
        <p:spPr>
          <a:xfrm>
            <a:off x="10150259" y="5958429"/>
            <a:ext cx="140775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5" tooltip="http://en.wikipedia.org/wiki/File:Helmeted_Medieval_Knight_or_Soldier_(1).JP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115232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2FAD-4A81-427F-8A0F-4E3B5E1D8790}"/>
              </a:ext>
            </a:extLst>
          </p:cNvPr>
          <p:cNvSpPr>
            <a:spLocks noGrp="1"/>
          </p:cNvSpPr>
          <p:nvPr>
            <p:ph type="title"/>
          </p:nvPr>
        </p:nvSpPr>
        <p:spPr/>
        <p:txBody>
          <a:bodyPr>
            <a:normAutofit fontScale="90000"/>
          </a:bodyPr>
          <a:lstStyle/>
          <a:p>
            <a:r>
              <a:rPr lang="en-IE" dirty="0"/>
              <a:t>Stanza by Stanza</a:t>
            </a:r>
            <a:br>
              <a:rPr lang="en-IE" dirty="0"/>
            </a:br>
            <a:r>
              <a:rPr lang="en-IE" dirty="0"/>
              <a:t>The Narrator</a:t>
            </a:r>
          </a:p>
        </p:txBody>
      </p:sp>
      <p:sp>
        <p:nvSpPr>
          <p:cNvPr id="4" name="Content Placeholder 3">
            <a:extLst>
              <a:ext uri="{FF2B5EF4-FFF2-40B4-BE49-F238E27FC236}">
                <a16:creationId xmlns:a16="http://schemas.microsoft.com/office/drawing/2014/main" id="{6E26FE38-C0DB-4FDA-B89E-53BFD3822B49}"/>
              </a:ext>
            </a:extLst>
          </p:cNvPr>
          <p:cNvSpPr>
            <a:spLocks noGrp="1"/>
          </p:cNvSpPr>
          <p:nvPr>
            <p:ph sz="half" idx="1"/>
          </p:nvPr>
        </p:nvSpPr>
        <p:spPr/>
        <p:txBody>
          <a:bodyPr/>
          <a:lstStyle/>
          <a:p>
            <a:pPr marL="0" indent="0">
              <a:buNone/>
            </a:pPr>
            <a:r>
              <a:rPr lang="en-IE" sz="3600" b="1" dirty="0"/>
              <a:t>Ah, what can ail thee, knight-at-arms, </a:t>
            </a:r>
            <a:endParaRPr lang="en-IE" sz="3600" dirty="0"/>
          </a:p>
          <a:p>
            <a:pPr marL="0" indent="0">
              <a:buNone/>
            </a:pPr>
            <a:r>
              <a:rPr lang="en-IE" sz="3600" b="1" dirty="0"/>
              <a:t>Alone and palely loitering? </a:t>
            </a:r>
            <a:endParaRPr lang="en-IE" sz="3600" dirty="0"/>
          </a:p>
          <a:p>
            <a:pPr marL="0" indent="0">
              <a:buNone/>
            </a:pPr>
            <a:r>
              <a:rPr lang="en-IE" sz="3600" b="1" dirty="0"/>
              <a:t>The sedge has withered from the lake, </a:t>
            </a:r>
            <a:endParaRPr lang="en-IE" sz="3600" dirty="0"/>
          </a:p>
          <a:p>
            <a:pPr marL="0" indent="0">
              <a:buNone/>
            </a:pPr>
            <a:r>
              <a:rPr lang="en-IE" sz="3600" b="1" dirty="0"/>
              <a:t>And no birds sing. </a:t>
            </a:r>
            <a:endParaRPr lang="en-IE" sz="3600" dirty="0"/>
          </a:p>
          <a:p>
            <a:endParaRPr lang="en-IE" dirty="0"/>
          </a:p>
        </p:txBody>
      </p:sp>
      <p:sp>
        <p:nvSpPr>
          <p:cNvPr id="5" name="Content Placeholder 4">
            <a:extLst>
              <a:ext uri="{FF2B5EF4-FFF2-40B4-BE49-F238E27FC236}">
                <a16:creationId xmlns:a16="http://schemas.microsoft.com/office/drawing/2014/main" id="{14ADA07C-E6AF-4F58-A9B8-D7A2DA5C4865}"/>
              </a:ext>
            </a:extLst>
          </p:cNvPr>
          <p:cNvSpPr>
            <a:spLocks noGrp="1"/>
          </p:cNvSpPr>
          <p:nvPr>
            <p:ph sz="half" idx="2"/>
          </p:nvPr>
        </p:nvSpPr>
        <p:spPr/>
        <p:txBody>
          <a:bodyPr/>
          <a:lstStyle/>
          <a:p>
            <a:pPr marL="0" indent="0">
              <a:buNone/>
            </a:pPr>
            <a:r>
              <a:rPr lang="en-IE" i="1" dirty="0"/>
              <a:t> What is wrong with you, brave knight, </a:t>
            </a:r>
            <a:endParaRPr lang="en-IE" dirty="0"/>
          </a:p>
          <a:p>
            <a:pPr marL="0" indent="0">
              <a:buNone/>
            </a:pPr>
            <a:r>
              <a:rPr lang="en-IE" i="1" dirty="0"/>
              <a:t>Alone and pale and wandering without purpose? </a:t>
            </a:r>
            <a:endParaRPr lang="en-IE" dirty="0"/>
          </a:p>
          <a:p>
            <a:pPr marL="0" indent="0">
              <a:buNone/>
            </a:pPr>
            <a:r>
              <a:rPr lang="en-IE" i="1" dirty="0"/>
              <a:t>The plants by the lake have died,</a:t>
            </a:r>
            <a:endParaRPr lang="en-IE" dirty="0"/>
          </a:p>
          <a:p>
            <a:pPr marL="0" indent="0">
              <a:buNone/>
            </a:pPr>
            <a:r>
              <a:rPr lang="en-IE" i="1" dirty="0"/>
              <a:t> And the birds are not singing.</a:t>
            </a:r>
            <a:endParaRPr lang="en-IE" dirty="0"/>
          </a:p>
          <a:p>
            <a:pPr marL="0" indent="0">
              <a:buNone/>
            </a:pPr>
            <a:endParaRPr lang="en-IE" dirty="0"/>
          </a:p>
        </p:txBody>
      </p:sp>
      <p:sp>
        <p:nvSpPr>
          <p:cNvPr id="6" name="TextBox 5">
            <a:extLst>
              <a:ext uri="{FF2B5EF4-FFF2-40B4-BE49-F238E27FC236}">
                <a16:creationId xmlns:a16="http://schemas.microsoft.com/office/drawing/2014/main" id="{A2475E6F-A0CE-4E18-B03C-ADEEE1893E31}"/>
              </a:ext>
            </a:extLst>
          </p:cNvPr>
          <p:cNvSpPr txBox="1"/>
          <p:nvPr/>
        </p:nvSpPr>
        <p:spPr>
          <a:xfrm>
            <a:off x="733865" y="5027182"/>
            <a:ext cx="10070124" cy="2308324"/>
          </a:xfrm>
          <a:prstGeom prst="rect">
            <a:avLst/>
          </a:prstGeom>
          <a:noFill/>
        </p:spPr>
        <p:txBody>
          <a:bodyPr wrap="square" rtlCol="0">
            <a:spAutoFit/>
          </a:bodyPr>
          <a:lstStyle/>
          <a:p>
            <a:r>
              <a:rPr lang="en-IE" sz="3600" dirty="0"/>
              <a:t>Note:  The imagery of nature here is gloomy and depressing.  The only plants mentioned are dead and there is no birdsong.  It is obviously autumn but it is not a positive image of that season.</a:t>
            </a:r>
          </a:p>
          <a:p>
            <a:endParaRPr lang="en-IE" sz="3600" dirty="0"/>
          </a:p>
        </p:txBody>
      </p:sp>
      <p:pic>
        <p:nvPicPr>
          <p:cNvPr id="8" name="Picture 7" descr="A picture containing sitting, bird, grass&#10;&#10;Description automatically generated">
            <a:extLst>
              <a:ext uri="{FF2B5EF4-FFF2-40B4-BE49-F238E27FC236}">
                <a16:creationId xmlns:a16="http://schemas.microsoft.com/office/drawing/2014/main" id="{DA8FA827-DFAF-4B7B-93BF-3D98652FB4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38018" y="123994"/>
            <a:ext cx="2248104" cy="1500610"/>
          </a:xfrm>
          <a:prstGeom prst="rect">
            <a:avLst/>
          </a:prstGeom>
        </p:spPr>
      </p:pic>
      <p:sp>
        <p:nvSpPr>
          <p:cNvPr id="9" name="TextBox 8">
            <a:extLst>
              <a:ext uri="{FF2B5EF4-FFF2-40B4-BE49-F238E27FC236}">
                <a16:creationId xmlns:a16="http://schemas.microsoft.com/office/drawing/2014/main" id="{85B3129E-596A-4552-94B6-C4F8A872A7CC}"/>
              </a:ext>
            </a:extLst>
          </p:cNvPr>
          <p:cNvSpPr txBox="1"/>
          <p:nvPr/>
        </p:nvSpPr>
        <p:spPr>
          <a:xfrm>
            <a:off x="7638017" y="1560052"/>
            <a:ext cx="1549745" cy="369332"/>
          </a:xfrm>
          <a:prstGeom prst="rect">
            <a:avLst/>
          </a:prstGeom>
          <a:noFill/>
        </p:spPr>
        <p:txBody>
          <a:bodyPr wrap="square" rtlCol="0">
            <a:spAutoFit/>
          </a:bodyPr>
          <a:lstStyle/>
          <a:p>
            <a:r>
              <a:rPr lang="en-IE" sz="900">
                <a:hlinkClick r:id="rId3" tooltip="http://www.louisdallaraphotography.com/2015/11/15/dead-flowers/"/>
              </a:rPr>
              <a:t>This Photo</a:t>
            </a:r>
            <a:r>
              <a:rPr lang="en-IE" sz="900"/>
              <a:t> by Unknown Author is licensed under </a:t>
            </a:r>
            <a:r>
              <a:rPr lang="en-IE" sz="900">
                <a:hlinkClick r:id="rId4" tooltip="https://creativecommons.org/licenses/by-nc/3.0/"/>
              </a:rPr>
              <a:t>CC BY-NC</a:t>
            </a:r>
            <a:endParaRPr lang="en-IE" sz="900"/>
          </a:p>
        </p:txBody>
      </p:sp>
    </p:spTree>
    <p:extLst>
      <p:ext uri="{BB962C8B-B14F-4D97-AF65-F5344CB8AC3E}">
        <p14:creationId xmlns:p14="http://schemas.microsoft.com/office/powerpoint/2010/main" val="377289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0DDB1B-7A10-4196-AC7E-7E57F5C6D0D9}"/>
              </a:ext>
            </a:extLst>
          </p:cNvPr>
          <p:cNvSpPr>
            <a:spLocks noGrp="1"/>
          </p:cNvSpPr>
          <p:nvPr>
            <p:ph sz="half" idx="1"/>
          </p:nvPr>
        </p:nvSpPr>
        <p:spPr/>
        <p:txBody>
          <a:bodyPr/>
          <a:lstStyle/>
          <a:p>
            <a:pPr marL="0" indent="0">
              <a:buNone/>
            </a:pPr>
            <a:r>
              <a:rPr lang="en-IE" sz="4000" b="1" dirty="0"/>
              <a:t>Ah, what can ail thee, knight-at-arms, </a:t>
            </a:r>
          </a:p>
          <a:p>
            <a:pPr marL="0" indent="0">
              <a:buNone/>
            </a:pPr>
            <a:r>
              <a:rPr lang="en-IE" sz="4000" b="1" dirty="0"/>
              <a:t>So haggard and so woe-begone? </a:t>
            </a:r>
          </a:p>
          <a:p>
            <a:pPr marL="0" indent="0">
              <a:buNone/>
            </a:pPr>
            <a:r>
              <a:rPr lang="en-IE" sz="4000" b="1" dirty="0"/>
              <a:t>The squirrel's granary is full, </a:t>
            </a:r>
          </a:p>
          <a:p>
            <a:pPr marL="0" indent="0">
              <a:buNone/>
            </a:pPr>
            <a:r>
              <a:rPr lang="en-IE" sz="4000" b="1" dirty="0"/>
              <a:t>And the harvest's done. </a:t>
            </a:r>
          </a:p>
          <a:p>
            <a:pPr marL="0" indent="0">
              <a:buNone/>
            </a:pPr>
            <a:endParaRPr lang="en-IE" dirty="0"/>
          </a:p>
        </p:txBody>
      </p:sp>
      <p:sp>
        <p:nvSpPr>
          <p:cNvPr id="4" name="Content Placeholder 3">
            <a:extLst>
              <a:ext uri="{FF2B5EF4-FFF2-40B4-BE49-F238E27FC236}">
                <a16:creationId xmlns:a16="http://schemas.microsoft.com/office/drawing/2014/main" id="{A2157E23-EB0D-489F-800C-D017B088357C}"/>
              </a:ext>
            </a:extLst>
          </p:cNvPr>
          <p:cNvSpPr>
            <a:spLocks noGrp="1"/>
          </p:cNvSpPr>
          <p:nvPr>
            <p:ph sz="half" idx="2"/>
          </p:nvPr>
        </p:nvSpPr>
        <p:spPr/>
        <p:txBody>
          <a:bodyPr/>
          <a:lstStyle/>
          <a:p>
            <a:pPr marL="0" indent="0">
              <a:buNone/>
            </a:pPr>
            <a:r>
              <a:rPr lang="en-IE" dirty="0"/>
              <a:t>What is wrong with you, brave knight, </a:t>
            </a:r>
          </a:p>
          <a:p>
            <a:pPr marL="0" indent="0">
              <a:buNone/>
            </a:pPr>
            <a:r>
              <a:rPr lang="en-IE" dirty="0"/>
              <a:t>So careworn and so sad, </a:t>
            </a:r>
          </a:p>
          <a:p>
            <a:pPr marL="0" indent="0">
              <a:buNone/>
            </a:pPr>
            <a:r>
              <a:rPr lang="en-IE" dirty="0"/>
              <a:t>The squirrel has stored his food for the winter </a:t>
            </a:r>
          </a:p>
          <a:p>
            <a:pPr marL="0" indent="0">
              <a:buNone/>
            </a:pPr>
            <a:r>
              <a:rPr lang="en-IE" dirty="0"/>
              <a:t>And the farmers have gathered their harvest.</a:t>
            </a:r>
          </a:p>
          <a:p>
            <a:pPr marL="0" indent="0">
              <a:buNone/>
            </a:pPr>
            <a:endParaRPr lang="en-IE" dirty="0"/>
          </a:p>
        </p:txBody>
      </p:sp>
      <p:sp>
        <p:nvSpPr>
          <p:cNvPr id="5" name="TextBox 4">
            <a:extLst>
              <a:ext uri="{FF2B5EF4-FFF2-40B4-BE49-F238E27FC236}">
                <a16:creationId xmlns:a16="http://schemas.microsoft.com/office/drawing/2014/main" id="{2F74C172-B096-4D5F-8A12-F1D15F3C4BC5}"/>
              </a:ext>
            </a:extLst>
          </p:cNvPr>
          <p:cNvSpPr txBox="1"/>
          <p:nvPr/>
        </p:nvSpPr>
        <p:spPr>
          <a:xfrm>
            <a:off x="838200" y="5444197"/>
            <a:ext cx="10669172" cy="1200329"/>
          </a:xfrm>
          <a:prstGeom prst="rect">
            <a:avLst/>
          </a:prstGeom>
          <a:noFill/>
        </p:spPr>
        <p:txBody>
          <a:bodyPr wrap="square" rtlCol="0">
            <a:spAutoFit/>
          </a:bodyPr>
          <a:lstStyle/>
          <a:p>
            <a:r>
              <a:rPr lang="en-IE" sz="3600"/>
              <a:t>Note:  Although the knight is in a sorry state, not everyone or everything is similarly afflicted.  Even though it is autumn, others are content and prepared for the winter ahead.  Why isn't he? </a:t>
            </a:r>
          </a:p>
        </p:txBody>
      </p:sp>
    </p:spTree>
    <p:extLst>
      <p:ext uri="{BB962C8B-B14F-4D97-AF65-F5344CB8AC3E}">
        <p14:creationId xmlns:p14="http://schemas.microsoft.com/office/powerpoint/2010/main" val="364268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02286-8906-4DF6-B816-B9514FE28EC0}"/>
              </a:ext>
            </a:extLst>
          </p:cNvPr>
          <p:cNvSpPr>
            <a:spLocks noGrp="1"/>
          </p:cNvSpPr>
          <p:nvPr>
            <p:ph sz="half" idx="1"/>
          </p:nvPr>
        </p:nvSpPr>
        <p:spPr/>
        <p:txBody>
          <a:bodyPr/>
          <a:lstStyle/>
          <a:p>
            <a:pPr marL="0" indent="0">
              <a:buNone/>
            </a:pPr>
            <a:r>
              <a:rPr lang="en-IE" sz="3600" b="1" dirty="0"/>
              <a:t>I see a lily on thy brow </a:t>
            </a:r>
            <a:endParaRPr lang="en-IE" sz="3600" dirty="0"/>
          </a:p>
          <a:p>
            <a:pPr marL="0" indent="0">
              <a:buNone/>
            </a:pPr>
            <a:r>
              <a:rPr lang="en-IE" sz="3600" b="1" dirty="0"/>
              <a:t>With anguish moist and fever-dew,</a:t>
            </a:r>
            <a:endParaRPr lang="en-IE" sz="3600" dirty="0"/>
          </a:p>
          <a:p>
            <a:pPr marL="0" indent="0">
              <a:buNone/>
            </a:pPr>
            <a:r>
              <a:rPr lang="en-IE" sz="3600" b="1" dirty="0"/>
              <a:t> And on thy cheek a fading rose </a:t>
            </a:r>
            <a:endParaRPr lang="en-IE" sz="3600" dirty="0"/>
          </a:p>
          <a:p>
            <a:pPr marL="0" indent="0">
              <a:buNone/>
            </a:pPr>
            <a:r>
              <a:rPr lang="en-IE" sz="3600" b="1" dirty="0"/>
              <a:t>Fast </a:t>
            </a:r>
            <a:r>
              <a:rPr lang="en-IE" sz="3600" b="1" dirty="0" err="1"/>
              <a:t>withereth</a:t>
            </a:r>
            <a:r>
              <a:rPr lang="en-IE" sz="3600" b="1" dirty="0"/>
              <a:t> too. </a:t>
            </a:r>
            <a:endParaRPr lang="en-IE" sz="3600" dirty="0"/>
          </a:p>
          <a:p>
            <a:endParaRPr lang="en-IE" dirty="0"/>
          </a:p>
        </p:txBody>
      </p:sp>
      <p:sp>
        <p:nvSpPr>
          <p:cNvPr id="4" name="Content Placeholder 3">
            <a:extLst>
              <a:ext uri="{FF2B5EF4-FFF2-40B4-BE49-F238E27FC236}">
                <a16:creationId xmlns:a16="http://schemas.microsoft.com/office/drawing/2014/main" id="{B38693E4-26E5-4DC3-9E5E-A60A1FC14C98}"/>
              </a:ext>
            </a:extLst>
          </p:cNvPr>
          <p:cNvSpPr>
            <a:spLocks noGrp="1"/>
          </p:cNvSpPr>
          <p:nvPr>
            <p:ph sz="half" idx="2"/>
          </p:nvPr>
        </p:nvSpPr>
        <p:spPr/>
        <p:txBody>
          <a:bodyPr/>
          <a:lstStyle/>
          <a:p>
            <a:pPr marL="0" indent="0">
              <a:buNone/>
            </a:pPr>
            <a:r>
              <a:rPr lang="en-IE" dirty="0"/>
              <a:t>I see you are sick; your forehead is as pale as a lily </a:t>
            </a:r>
          </a:p>
          <a:p>
            <a:pPr marL="0" indent="0">
              <a:buNone/>
            </a:pPr>
            <a:r>
              <a:rPr lang="en-IE" dirty="0"/>
              <a:t>And you are feverish </a:t>
            </a:r>
          </a:p>
          <a:p>
            <a:pPr marL="0" indent="0">
              <a:buNone/>
            </a:pPr>
            <a:r>
              <a:rPr lang="en-IE" dirty="0"/>
              <a:t>The colour is draining from your cheeks </a:t>
            </a:r>
          </a:p>
          <a:p>
            <a:pPr marL="0" indent="0">
              <a:buNone/>
            </a:pPr>
            <a:r>
              <a:rPr lang="en-IE" dirty="0"/>
              <a:t>Very quickly. </a:t>
            </a:r>
          </a:p>
          <a:p>
            <a:pPr marL="0" indent="0">
              <a:buNone/>
            </a:pPr>
            <a:endParaRPr lang="en-IE" b="1" dirty="0"/>
          </a:p>
        </p:txBody>
      </p:sp>
      <p:sp>
        <p:nvSpPr>
          <p:cNvPr id="5" name="TextBox 4">
            <a:extLst>
              <a:ext uri="{FF2B5EF4-FFF2-40B4-BE49-F238E27FC236}">
                <a16:creationId xmlns:a16="http://schemas.microsoft.com/office/drawing/2014/main" id="{DBD698B8-45C0-4842-808C-9CC2242A7CE4}"/>
              </a:ext>
            </a:extLst>
          </p:cNvPr>
          <p:cNvSpPr txBox="1"/>
          <p:nvPr/>
        </p:nvSpPr>
        <p:spPr>
          <a:xfrm>
            <a:off x="562708" y="5373857"/>
            <a:ext cx="11141612" cy="1446550"/>
          </a:xfrm>
          <a:prstGeom prst="rect">
            <a:avLst/>
          </a:prstGeom>
          <a:noFill/>
        </p:spPr>
        <p:txBody>
          <a:bodyPr wrap="square" rtlCol="0">
            <a:spAutoFit/>
          </a:bodyPr>
          <a:lstStyle/>
          <a:p>
            <a:r>
              <a:rPr lang="en-IE" sz="4400" dirty="0"/>
              <a:t>Note:  The images of nature here are negative too; flowers are usually associated with love but here they signal sickness and death.   </a:t>
            </a:r>
          </a:p>
        </p:txBody>
      </p:sp>
    </p:spTree>
    <p:extLst>
      <p:ext uri="{BB962C8B-B14F-4D97-AF65-F5344CB8AC3E}">
        <p14:creationId xmlns:p14="http://schemas.microsoft.com/office/powerpoint/2010/main" val="423113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E5BD-FE5C-46C8-8839-26ABB9827820}"/>
              </a:ext>
            </a:extLst>
          </p:cNvPr>
          <p:cNvSpPr>
            <a:spLocks noGrp="1"/>
          </p:cNvSpPr>
          <p:nvPr>
            <p:ph type="title"/>
          </p:nvPr>
        </p:nvSpPr>
        <p:spPr>
          <a:xfrm>
            <a:off x="838200" y="285612"/>
            <a:ext cx="10515600" cy="1325563"/>
          </a:xfrm>
        </p:spPr>
        <p:txBody>
          <a:bodyPr/>
          <a:lstStyle/>
          <a:p>
            <a:r>
              <a:rPr lang="en-IE" dirty="0"/>
              <a:t>Knight:</a:t>
            </a:r>
          </a:p>
        </p:txBody>
      </p:sp>
      <p:sp>
        <p:nvSpPr>
          <p:cNvPr id="3" name="Content Placeholder 2">
            <a:extLst>
              <a:ext uri="{FF2B5EF4-FFF2-40B4-BE49-F238E27FC236}">
                <a16:creationId xmlns:a16="http://schemas.microsoft.com/office/drawing/2014/main" id="{60FD65BD-0E3F-48C3-8C08-F982D5111448}"/>
              </a:ext>
            </a:extLst>
          </p:cNvPr>
          <p:cNvSpPr>
            <a:spLocks noGrp="1"/>
          </p:cNvSpPr>
          <p:nvPr>
            <p:ph sz="half" idx="1"/>
          </p:nvPr>
        </p:nvSpPr>
        <p:spPr/>
        <p:txBody>
          <a:bodyPr>
            <a:normAutofit/>
          </a:bodyPr>
          <a:lstStyle/>
          <a:p>
            <a:pPr marL="0" indent="0">
              <a:buNone/>
            </a:pPr>
            <a:r>
              <a:rPr lang="en-IE" sz="3600" b="1" dirty="0"/>
              <a:t>I met a lady in the meads, </a:t>
            </a:r>
          </a:p>
          <a:p>
            <a:pPr marL="0" indent="0">
              <a:buNone/>
            </a:pPr>
            <a:r>
              <a:rPr lang="en-IE" sz="3600" b="1" dirty="0"/>
              <a:t>Full beautiful - a faery's child: </a:t>
            </a:r>
          </a:p>
          <a:p>
            <a:pPr marL="0" indent="0">
              <a:buNone/>
            </a:pPr>
            <a:r>
              <a:rPr lang="en-IE" sz="3600" b="1" dirty="0"/>
              <a:t>Her hair was long, her foot was light,</a:t>
            </a:r>
          </a:p>
          <a:p>
            <a:pPr marL="0" indent="0">
              <a:buNone/>
            </a:pPr>
            <a:r>
              <a:rPr lang="en-IE" sz="3600" b="1" dirty="0"/>
              <a:t>And her eyes were wild. </a:t>
            </a:r>
          </a:p>
          <a:p>
            <a:pPr marL="0" indent="0">
              <a:buNone/>
            </a:pPr>
            <a:endParaRPr lang="en-IE" sz="3600" b="1" dirty="0"/>
          </a:p>
        </p:txBody>
      </p:sp>
      <p:sp>
        <p:nvSpPr>
          <p:cNvPr id="4" name="Content Placeholder 3">
            <a:extLst>
              <a:ext uri="{FF2B5EF4-FFF2-40B4-BE49-F238E27FC236}">
                <a16:creationId xmlns:a16="http://schemas.microsoft.com/office/drawing/2014/main" id="{7D4A1BCB-2AF5-4F0C-AAA1-B5CE073796F5}"/>
              </a:ext>
            </a:extLst>
          </p:cNvPr>
          <p:cNvSpPr>
            <a:spLocks noGrp="1"/>
          </p:cNvSpPr>
          <p:nvPr>
            <p:ph sz="half" idx="2"/>
          </p:nvPr>
        </p:nvSpPr>
        <p:spPr/>
        <p:txBody>
          <a:bodyPr/>
          <a:lstStyle/>
          <a:p>
            <a:pPr marL="0" indent="0">
              <a:buNone/>
            </a:pPr>
            <a:r>
              <a:rPr lang="en-IE" dirty="0"/>
              <a:t>I met a lady in the meadows </a:t>
            </a:r>
          </a:p>
          <a:p>
            <a:pPr marL="0" indent="0">
              <a:buNone/>
            </a:pPr>
            <a:r>
              <a:rPr lang="en-IE" dirty="0"/>
              <a:t>She was so beautiful, like a fairy </a:t>
            </a:r>
          </a:p>
          <a:p>
            <a:pPr marL="0" indent="0">
              <a:buNone/>
            </a:pPr>
            <a:r>
              <a:rPr lang="en-IE" dirty="0"/>
              <a:t>She had long hair and a graceful step </a:t>
            </a:r>
          </a:p>
          <a:p>
            <a:pPr marL="0" indent="0">
              <a:buNone/>
            </a:pPr>
            <a:r>
              <a:rPr lang="en-IE" dirty="0"/>
              <a:t>Her eyes were wild. </a:t>
            </a:r>
          </a:p>
          <a:p>
            <a:pPr marL="0" indent="0">
              <a:buNone/>
            </a:pPr>
            <a:endParaRPr lang="en-IE" dirty="0"/>
          </a:p>
        </p:txBody>
      </p:sp>
      <p:sp>
        <p:nvSpPr>
          <p:cNvPr id="5" name="TextBox 4">
            <a:extLst>
              <a:ext uri="{FF2B5EF4-FFF2-40B4-BE49-F238E27FC236}">
                <a16:creationId xmlns:a16="http://schemas.microsoft.com/office/drawing/2014/main" id="{5658FED2-7AED-4D32-9C47-B784AB36CE63}"/>
              </a:ext>
            </a:extLst>
          </p:cNvPr>
          <p:cNvSpPr txBox="1"/>
          <p:nvPr/>
        </p:nvSpPr>
        <p:spPr>
          <a:xfrm>
            <a:off x="523461" y="5119515"/>
            <a:ext cx="11297478" cy="2123658"/>
          </a:xfrm>
          <a:prstGeom prst="rect">
            <a:avLst/>
          </a:prstGeom>
          <a:noFill/>
        </p:spPr>
        <p:txBody>
          <a:bodyPr wrap="square" rtlCol="0">
            <a:spAutoFit/>
          </a:bodyPr>
          <a:lstStyle/>
          <a:p>
            <a:r>
              <a:rPr lang="en-IE" sz="4400" dirty="0"/>
              <a:t>Note:  Though the description of the lady is of a beautiful creature, there are hints of trouble to come.  She may not be completely human and she has wild eyes.</a:t>
            </a:r>
          </a:p>
          <a:p>
            <a:endParaRPr lang="en-IE" sz="4400" dirty="0"/>
          </a:p>
        </p:txBody>
      </p:sp>
      <p:pic>
        <p:nvPicPr>
          <p:cNvPr id="7" name="Picture 6" descr="A person wearing a costume&#10;&#10;Description automatically generated">
            <a:extLst>
              <a:ext uri="{FF2B5EF4-FFF2-40B4-BE49-F238E27FC236}">
                <a16:creationId xmlns:a16="http://schemas.microsoft.com/office/drawing/2014/main" id="{B70A90C7-12C7-41E7-BD3C-308F348966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45078" y="141527"/>
            <a:ext cx="1923461" cy="2410604"/>
          </a:xfrm>
          <a:prstGeom prst="rect">
            <a:avLst/>
          </a:prstGeom>
        </p:spPr>
      </p:pic>
    </p:spTree>
    <p:extLst>
      <p:ext uri="{BB962C8B-B14F-4D97-AF65-F5344CB8AC3E}">
        <p14:creationId xmlns:p14="http://schemas.microsoft.com/office/powerpoint/2010/main" val="275104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C348-DCC2-4F7C-9917-69C48ECBFDAD}"/>
              </a:ext>
            </a:extLst>
          </p:cNvPr>
          <p:cNvSpPr>
            <a:spLocks noGrp="1"/>
          </p:cNvSpPr>
          <p:nvPr>
            <p:ph type="title"/>
          </p:nvPr>
        </p:nvSpPr>
        <p:spPr/>
        <p:txBody>
          <a:bodyPr/>
          <a:lstStyle/>
          <a:p>
            <a:endParaRPr lang="en-IE" dirty="0"/>
          </a:p>
        </p:txBody>
      </p:sp>
      <p:sp>
        <p:nvSpPr>
          <p:cNvPr id="3" name="Content Placeholder 2">
            <a:extLst>
              <a:ext uri="{FF2B5EF4-FFF2-40B4-BE49-F238E27FC236}">
                <a16:creationId xmlns:a16="http://schemas.microsoft.com/office/drawing/2014/main" id="{7CCB8FB6-C3C7-4434-A1BF-2F103D3FEA9D}"/>
              </a:ext>
            </a:extLst>
          </p:cNvPr>
          <p:cNvSpPr>
            <a:spLocks noGrp="1"/>
          </p:cNvSpPr>
          <p:nvPr>
            <p:ph sz="half" idx="1"/>
          </p:nvPr>
        </p:nvSpPr>
        <p:spPr/>
        <p:txBody>
          <a:bodyPr/>
          <a:lstStyle/>
          <a:p>
            <a:pPr marL="0" indent="0">
              <a:buNone/>
            </a:pPr>
            <a:r>
              <a:rPr lang="en-IE" b="1" dirty="0"/>
              <a:t>I made a garland for her head, </a:t>
            </a:r>
            <a:endParaRPr lang="en-IE" dirty="0"/>
          </a:p>
          <a:p>
            <a:pPr marL="0" indent="0">
              <a:buNone/>
            </a:pPr>
            <a:r>
              <a:rPr lang="en-IE" b="1" dirty="0"/>
              <a:t>And bracelets too, and fragrant zone; </a:t>
            </a:r>
            <a:endParaRPr lang="en-IE" dirty="0"/>
          </a:p>
          <a:p>
            <a:pPr marL="0" indent="0">
              <a:buNone/>
            </a:pPr>
            <a:r>
              <a:rPr lang="en-IE" b="1" dirty="0"/>
              <a:t>She looked at me as she did love, </a:t>
            </a:r>
            <a:endParaRPr lang="en-IE" dirty="0"/>
          </a:p>
          <a:p>
            <a:pPr marL="0" indent="0">
              <a:buNone/>
            </a:pPr>
            <a:r>
              <a:rPr lang="en-IE" b="1" dirty="0"/>
              <a:t>And made sweet moan. </a:t>
            </a:r>
            <a:endParaRPr lang="en-IE" dirty="0"/>
          </a:p>
          <a:p>
            <a:endParaRPr lang="en-IE" dirty="0"/>
          </a:p>
        </p:txBody>
      </p:sp>
      <p:sp>
        <p:nvSpPr>
          <p:cNvPr id="4" name="Content Placeholder 3">
            <a:extLst>
              <a:ext uri="{FF2B5EF4-FFF2-40B4-BE49-F238E27FC236}">
                <a16:creationId xmlns:a16="http://schemas.microsoft.com/office/drawing/2014/main" id="{8952CC92-C6A0-4040-BE4C-B7E8419B5396}"/>
              </a:ext>
            </a:extLst>
          </p:cNvPr>
          <p:cNvSpPr>
            <a:spLocks noGrp="1"/>
          </p:cNvSpPr>
          <p:nvPr>
            <p:ph sz="half" idx="2"/>
          </p:nvPr>
        </p:nvSpPr>
        <p:spPr/>
        <p:txBody>
          <a:bodyPr/>
          <a:lstStyle/>
          <a:p>
            <a:pPr marL="0" indent="0">
              <a:buNone/>
            </a:pPr>
            <a:r>
              <a:rPr lang="en-IE" dirty="0"/>
              <a:t>I made her a hair band of flowers </a:t>
            </a:r>
          </a:p>
          <a:p>
            <a:pPr marL="0" indent="0">
              <a:buNone/>
            </a:pPr>
            <a:r>
              <a:rPr lang="en-IE" dirty="0"/>
              <a:t>And floral bracelets and a floral belt </a:t>
            </a:r>
          </a:p>
          <a:p>
            <a:pPr marL="0" indent="0">
              <a:buNone/>
            </a:pPr>
            <a:r>
              <a:rPr lang="en-IE" dirty="0"/>
              <a:t>She looked at me as if she loved me </a:t>
            </a:r>
          </a:p>
          <a:p>
            <a:pPr marL="0" indent="0">
              <a:buNone/>
            </a:pPr>
            <a:r>
              <a:rPr lang="en-IE" dirty="0"/>
              <a:t>And moaned softly </a:t>
            </a:r>
          </a:p>
          <a:p>
            <a:endParaRPr lang="en-IE" dirty="0"/>
          </a:p>
        </p:txBody>
      </p:sp>
      <p:sp>
        <p:nvSpPr>
          <p:cNvPr id="5" name="TextBox 4">
            <a:extLst>
              <a:ext uri="{FF2B5EF4-FFF2-40B4-BE49-F238E27FC236}">
                <a16:creationId xmlns:a16="http://schemas.microsoft.com/office/drawing/2014/main" id="{A97B3FA9-2B34-4B4D-9A53-F45CC973C77A}"/>
              </a:ext>
            </a:extLst>
          </p:cNvPr>
          <p:cNvSpPr txBox="1"/>
          <p:nvPr/>
        </p:nvSpPr>
        <p:spPr>
          <a:xfrm>
            <a:off x="940904" y="4810539"/>
            <a:ext cx="9700592" cy="1569660"/>
          </a:xfrm>
          <a:prstGeom prst="rect">
            <a:avLst/>
          </a:prstGeom>
          <a:noFill/>
        </p:spPr>
        <p:txBody>
          <a:bodyPr wrap="square" rtlCol="0">
            <a:spAutoFit/>
          </a:bodyPr>
          <a:lstStyle/>
          <a:p>
            <a:r>
              <a:rPr lang="en-IE" sz="3200" dirty="0"/>
              <a:t>Note:  Although the images of nature, the references to flowers, are more traditional here, it is significant that the lady only looked at him as if she loved him.  Is the knight perhaps reading too much into it?  And why does she moan?  This leads us to wonder if she is unhappy. </a:t>
            </a:r>
          </a:p>
        </p:txBody>
      </p:sp>
      <p:pic>
        <p:nvPicPr>
          <p:cNvPr id="7" name="Picture 6" descr="A picture containing photo, old, painting, flower&#10;&#10;Description automatically generated">
            <a:extLst>
              <a:ext uri="{FF2B5EF4-FFF2-40B4-BE49-F238E27FC236}">
                <a16:creationId xmlns:a16="http://schemas.microsoft.com/office/drawing/2014/main" id="{BE6EFA77-0555-4EE3-9949-2C625413FC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85296" y="437960"/>
            <a:ext cx="4211808" cy="1252728"/>
          </a:xfrm>
          <a:prstGeom prst="rect">
            <a:avLst/>
          </a:prstGeom>
        </p:spPr>
      </p:pic>
      <p:sp>
        <p:nvSpPr>
          <p:cNvPr id="8" name="TextBox 7">
            <a:extLst>
              <a:ext uri="{FF2B5EF4-FFF2-40B4-BE49-F238E27FC236}">
                <a16:creationId xmlns:a16="http://schemas.microsoft.com/office/drawing/2014/main" id="{E7CA9E75-A5FC-4A37-B008-43824BC14B36}"/>
              </a:ext>
            </a:extLst>
          </p:cNvPr>
          <p:cNvSpPr txBox="1"/>
          <p:nvPr/>
        </p:nvSpPr>
        <p:spPr>
          <a:xfrm>
            <a:off x="4819650" y="2335176"/>
            <a:ext cx="2400300" cy="230832"/>
          </a:xfrm>
          <a:prstGeom prst="rect">
            <a:avLst/>
          </a:prstGeom>
          <a:noFill/>
        </p:spPr>
        <p:txBody>
          <a:bodyPr wrap="square" rtlCol="0">
            <a:spAutoFit/>
          </a:bodyPr>
          <a:lstStyle/>
          <a:p>
            <a:r>
              <a:rPr lang="en-IE" sz="900">
                <a:hlinkClick r:id="rId3" tooltip="https://en.wikipedia.org/wiki/Henrik_Schook"/>
              </a:rPr>
              <a:t>This Photo</a:t>
            </a:r>
            <a:r>
              <a:rPr lang="en-IE" sz="900"/>
              <a:t> by Unknown Author is licensed under </a:t>
            </a:r>
            <a:r>
              <a:rPr lang="en-IE" sz="900">
                <a:hlinkClick r:id="rId4" tooltip="https://creativecommons.org/licenses/by-sa/3.0/"/>
              </a:rPr>
              <a:t>CC BY-SA</a:t>
            </a:r>
            <a:endParaRPr lang="en-IE" sz="900"/>
          </a:p>
        </p:txBody>
      </p:sp>
    </p:spTree>
    <p:extLst>
      <p:ext uri="{BB962C8B-B14F-4D97-AF65-F5344CB8AC3E}">
        <p14:creationId xmlns:p14="http://schemas.microsoft.com/office/powerpoint/2010/main" val="356603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FEEA-A6A6-4AE6-AD65-523C647BDB0D}"/>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C84C0F17-7622-4B89-998D-0387746E2860}"/>
              </a:ext>
            </a:extLst>
          </p:cNvPr>
          <p:cNvSpPr>
            <a:spLocks noGrp="1"/>
          </p:cNvSpPr>
          <p:nvPr>
            <p:ph sz="half" idx="1"/>
          </p:nvPr>
        </p:nvSpPr>
        <p:spPr/>
        <p:txBody>
          <a:bodyPr/>
          <a:lstStyle/>
          <a:p>
            <a:pPr marL="0" indent="0">
              <a:buNone/>
            </a:pPr>
            <a:r>
              <a:rPr lang="en-IE" sz="3600" b="1" dirty="0"/>
              <a:t>I set her on my pacing steed, </a:t>
            </a:r>
            <a:endParaRPr lang="en-IE" sz="3600" dirty="0"/>
          </a:p>
          <a:p>
            <a:pPr marL="0" indent="0">
              <a:buNone/>
            </a:pPr>
            <a:r>
              <a:rPr lang="en-IE" sz="3600" b="1" dirty="0"/>
              <a:t>And nothing else saw all day long; </a:t>
            </a:r>
            <a:endParaRPr lang="en-IE" sz="3600" dirty="0"/>
          </a:p>
          <a:p>
            <a:pPr marL="0" indent="0">
              <a:buNone/>
            </a:pPr>
            <a:r>
              <a:rPr lang="en-IE" sz="3600" b="1" dirty="0"/>
              <a:t>For sideways would she bend, and sing </a:t>
            </a:r>
            <a:endParaRPr lang="en-IE" sz="3600" dirty="0"/>
          </a:p>
          <a:p>
            <a:pPr marL="0" indent="0">
              <a:buNone/>
            </a:pPr>
            <a:r>
              <a:rPr lang="en-IE" sz="3600" b="1" dirty="0"/>
              <a:t>A faery's song </a:t>
            </a:r>
            <a:endParaRPr lang="en-IE" sz="3600" dirty="0"/>
          </a:p>
          <a:p>
            <a:endParaRPr lang="en-IE" dirty="0"/>
          </a:p>
        </p:txBody>
      </p:sp>
      <p:sp>
        <p:nvSpPr>
          <p:cNvPr id="4" name="Content Placeholder 3">
            <a:extLst>
              <a:ext uri="{FF2B5EF4-FFF2-40B4-BE49-F238E27FC236}">
                <a16:creationId xmlns:a16="http://schemas.microsoft.com/office/drawing/2014/main" id="{702FA799-5EFA-48DE-A83E-E7CD685279BB}"/>
              </a:ext>
            </a:extLst>
          </p:cNvPr>
          <p:cNvSpPr>
            <a:spLocks noGrp="1"/>
          </p:cNvSpPr>
          <p:nvPr>
            <p:ph sz="half" idx="2"/>
          </p:nvPr>
        </p:nvSpPr>
        <p:spPr/>
        <p:txBody>
          <a:bodyPr/>
          <a:lstStyle/>
          <a:p>
            <a:pPr marL="0" indent="0">
              <a:buNone/>
            </a:pPr>
            <a:r>
              <a:rPr lang="en-IE" sz="3600" dirty="0"/>
              <a:t>I put her up on her prancing horse </a:t>
            </a:r>
          </a:p>
          <a:p>
            <a:pPr marL="0" indent="0">
              <a:buNone/>
            </a:pPr>
            <a:r>
              <a:rPr lang="en-IE" sz="3600" dirty="0"/>
              <a:t>And gazed at her in adoration all day </a:t>
            </a:r>
          </a:p>
          <a:p>
            <a:pPr marL="0" indent="0">
              <a:buNone/>
            </a:pPr>
            <a:r>
              <a:rPr lang="en-IE" sz="3600" dirty="0"/>
              <a:t>She bent down from the horse to sing to me </a:t>
            </a:r>
          </a:p>
          <a:p>
            <a:pPr marL="0" indent="0">
              <a:buNone/>
            </a:pPr>
            <a:r>
              <a:rPr lang="en-IE" sz="3600" dirty="0"/>
              <a:t>A fairy's song. </a:t>
            </a:r>
          </a:p>
          <a:p>
            <a:endParaRPr lang="en-IE" dirty="0"/>
          </a:p>
        </p:txBody>
      </p:sp>
      <p:sp>
        <p:nvSpPr>
          <p:cNvPr id="5" name="TextBox 4">
            <a:extLst>
              <a:ext uri="{FF2B5EF4-FFF2-40B4-BE49-F238E27FC236}">
                <a16:creationId xmlns:a16="http://schemas.microsoft.com/office/drawing/2014/main" id="{769CB7AA-CD16-4CAB-9FDE-DC9DFC6BD0FF}"/>
              </a:ext>
            </a:extLst>
          </p:cNvPr>
          <p:cNvSpPr txBox="1"/>
          <p:nvPr/>
        </p:nvSpPr>
        <p:spPr>
          <a:xfrm>
            <a:off x="838200" y="5057959"/>
            <a:ext cx="11102009" cy="2246769"/>
          </a:xfrm>
          <a:prstGeom prst="rect">
            <a:avLst/>
          </a:prstGeom>
          <a:noFill/>
        </p:spPr>
        <p:txBody>
          <a:bodyPr wrap="square" rtlCol="0">
            <a:spAutoFit/>
          </a:bodyPr>
          <a:lstStyle/>
          <a:p>
            <a:r>
              <a:rPr lang="en-IE" sz="2800" dirty="0"/>
              <a:t>Note:  In mediaeval stories, the knight would be the one on the prancing horse, here the situation is reversed.  Does this tell us the lady is in charge?  That she is the one with the power?  It is worth noting too that she seems to be choosing what they do, all the verses now start with 'She'.  The lady is leading the knight, not the other way around.  Still, there is no implication that she is deliberately leading him astray.</a:t>
            </a:r>
          </a:p>
          <a:p>
            <a:endParaRPr lang="en-IE" sz="2800" dirty="0"/>
          </a:p>
        </p:txBody>
      </p:sp>
      <p:pic>
        <p:nvPicPr>
          <p:cNvPr id="7" name="Picture 6" descr="A picture containing dog&#10;&#10;Description automatically generated">
            <a:extLst>
              <a:ext uri="{FF2B5EF4-FFF2-40B4-BE49-F238E27FC236}">
                <a16:creationId xmlns:a16="http://schemas.microsoft.com/office/drawing/2014/main" id="{53E13924-F201-4512-8462-E499F69B30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56580" y="-122293"/>
            <a:ext cx="1915620" cy="2481775"/>
          </a:xfrm>
          <a:prstGeom prst="rect">
            <a:avLst/>
          </a:prstGeom>
        </p:spPr>
      </p:pic>
    </p:spTree>
    <p:extLst>
      <p:ext uri="{BB962C8B-B14F-4D97-AF65-F5344CB8AC3E}">
        <p14:creationId xmlns:p14="http://schemas.microsoft.com/office/powerpoint/2010/main" val="3673943709"/>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3D3822"/>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828282"/>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TotalTime>
  <Words>1757</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Modern Love</vt:lpstr>
      <vt:lpstr>The Hand</vt:lpstr>
      <vt:lpstr>SketchyVTI</vt:lpstr>
      <vt:lpstr>‘La Belle Dame Sans Merci’</vt:lpstr>
      <vt:lpstr>Background</vt:lpstr>
      <vt:lpstr>Narrator and Knight</vt:lpstr>
      <vt:lpstr>Stanza by Stanza The Narrator</vt:lpstr>
      <vt:lpstr>PowerPoint Presentation</vt:lpstr>
      <vt:lpstr>PowerPoint Presentation</vt:lpstr>
      <vt:lpstr>Knight: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Theme</vt:lpstr>
      <vt:lpstr>Imagery</vt:lpstr>
      <vt:lpstr>Structure</vt:lpstr>
      <vt:lpstr>Tone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Belle Dame Sans Merci’</dc:title>
  <dc:creator>ciara deasy</dc:creator>
  <cp:lastModifiedBy>ciara deasy</cp:lastModifiedBy>
  <cp:revision>2</cp:revision>
  <dcterms:created xsi:type="dcterms:W3CDTF">2020-04-29T11:33:53Z</dcterms:created>
  <dcterms:modified xsi:type="dcterms:W3CDTF">2020-04-29T11:41:17Z</dcterms:modified>
</cp:coreProperties>
</file>