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66"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F95B-4D7A-4DE9-9438-A6329F008D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E22BBA9-0AF2-4A45-A560-DE608BCAA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3A649BF-B677-4A2B-802C-46846951EF6F}"/>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9AAA42DF-9606-4531-99F4-646E9C13C9F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76F0A31-B591-445A-AC2C-E5EBA94D9695}"/>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184301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BA34A-B270-444F-A8D6-DF17CC50506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332CB81-7037-4B1F-8579-C2692324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8920DA3-DAD0-4F68-A02E-0E51D2AC3C44}"/>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6A67F9A9-6C0B-42D9-B825-D8428252205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8F4B1DA-B513-43BB-9895-1048D32DAEB6}"/>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24889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A90C70-7323-4465-BF7D-EEF167109A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77DFBEB-E6F5-4A2A-B4C4-EFFDA259DB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AD7B151-C59C-4B9C-9FB6-597895CB3D2F}"/>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409AF8F2-2931-4CBE-B6CF-431E9BB1A9A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D5AAE11-F6A4-4125-8FA9-2F1875FE1EE8}"/>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32474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0AA6A-4E43-47F9-B916-B885F365A9C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8C0147F-A557-4BBF-9707-F6EE7363AB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1EEF451-25CD-4096-863D-F4C08D2FE743}"/>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FE2688E5-22B8-4641-8470-86B3C062B39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DE68434-AA5A-4D00-BD1D-CD14E830AA19}"/>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224629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71EE2-A48B-428C-8510-F7A6638E9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4F368586-F635-44CD-870B-A56F4CA837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134DE0-70CF-4F82-9227-B34AF46BBB37}"/>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C3A090B9-67B7-423B-9E84-F196CA37DB0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6536A33-318D-4C3A-86E0-A404D2758C0E}"/>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226923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E211-8750-42D3-A8AF-0B6B5124918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FBFCC7C-8439-40C1-99CC-62A415B429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3423E0C-D565-4546-B9FC-0BAC243937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B0D6116C-A96C-4890-B4AF-9360D3CF4936}"/>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6" name="Footer Placeholder 5">
            <a:extLst>
              <a:ext uri="{FF2B5EF4-FFF2-40B4-BE49-F238E27FC236}">
                <a16:creationId xmlns:a16="http://schemas.microsoft.com/office/drawing/2014/main" id="{E0763775-A6D8-4587-B379-C526FD4DF64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E741026-DA8A-4EA9-99D8-51BB84E8BA7A}"/>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66022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35031-FFB1-4E48-A5B5-6C38B534428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F351824-D054-4DCA-9DE6-5C2B2BEF1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3F7D9B-0998-487B-B712-DC1ED45080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396240F-6FAA-450E-AF4B-40E6EC067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75F3F5-5089-4907-B8CD-130B31AEEA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7A2F8CDB-41F9-4EC2-AAC9-73F2D9E76CFB}"/>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8" name="Footer Placeholder 7">
            <a:extLst>
              <a:ext uri="{FF2B5EF4-FFF2-40B4-BE49-F238E27FC236}">
                <a16:creationId xmlns:a16="http://schemas.microsoft.com/office/drawing/2014/main" id="{0643F6EC-7447-4F24-B361-172701B1D45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5D6E27E6-0183-4B78-A909-665087A32350}"/>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391651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D0C79-EC91-4B55-B143-5AD6268B784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4313095C-937E-4B5C-BB70-E6B1D90EE4EE}"/>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4" name="Footer Placeholder 3">
            <a:extLst>
              <a:ext uri="{FF2B5EF4-FFF2-40B4-BE49-F238E27FC236}">
                <a16:creationId xmlns:a16="http://schemas.microsoft.com/office/drawing/2014/main" id="{B242DE65-78BC-452A-A52A-4F4CCA394D37}"/>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16EA929D-A57A-4CE8-8DCE-37EEEEC520EC}"/>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340176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02DF31-7D5C-41ED-A9DC-175442075957}"/>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3" name="Footer Placeholder 2">
            <a:extLst>
              <a:ext uri="{FF2B5EF4-FFF2-40B4-BE49-F238E27FC236}">
                <a16:creationId xmlns:a16="http://schemas.microsoft.com/office/drawing/2014/main" id="{DFF49348-D64A-4D3D-A6E9-BC22872F3171}"/>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7A451C34-96F9-4499-97A8-513136B82B2E}"/>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150594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005D-430D-4700-8293-394F5022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C10068D-5FE6-44D0-990C-5620123F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459AB0B-EFFD-4254-92F5-CBE7B4298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168222-0E5F-4F38-B6BD-18A818E9EC1F}"/>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6" name="Footer Placeholder 5">
            <a:extLst>
              <a:ext uri="{FF2B5EF4-FFF2-40B4-BE49-F238E27FC236}">
                <a16:creationId xmlns:a16="http://schemas.microsoft.com/office/drawing/2014/main" id="{80991541-F82C-4CFB-8354-68ADEB3723C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82B72E9-2A5D-4180-AE81-1B9FD745F663}"/>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386698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D380-41FF-440A-BE55-765D70840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4E49A76-E822-408A-A84D-A6437171DF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0CED92A-BAB3-4160-9EF2-70AEC4B25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2CB779-418C-4D5E-9219-30CA1F87617E}"/>
              </a:ext>
            </a:extLst>
          </p:cNvPr>
          <p:cNvSpPr>
            <a:spLocks noGrp="1"/>
          </p:cNvSpPr>
          <p:nvPr>
            <p:ph type="dt" sz="half" idx="10"/>
          </p:nvPr>
        </p:nvSpPr>
        <p:spPr/>
        <p:txBody>
          <a:bodyPr/>
          <a:lstStyle/>
          <a:p>
            <a:fld id="{989B527F-1A8A-4F55-B7AA-74CEE42B1C4B}" type="datetimeFigureOut">
              <a:rPr lang="en-IE" smtClean="0"/>
              <a:t>26/11/2018</a:t>
            </a:fld>
            <a:endParaRPr lang="en-IE"/>
          </a:p>
        </p:txBody>
      </p:sp>
      <p:sp>
        <p:nvSpPr>
          <p:cNvPr id="6" name="Footer Placeholder 5">
            <a:extLst>
              <a:ext uri="{FF2B5EF4-FFF2-40B4-BE49-F238E27FC236}">
                <a16:creationId xmlns:a16="http://schemas.microsoft.com/office/drawing/2014/main" id="{0E614A8F-5DCA-455D-AB21-61C0171A62F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AD7D8DB-5C84-47CA-8B2F-3EEC6E729D21}"/>
              </a:ext>
            </a:extLst>
          </p:cNvPr>
          <p:cNvSpPr>
            <a:spLocks noGrp="1"/>
          </p:cNvSpPr>
          <p:nvPr>
            <p:ph type="sldNum" sz="quarter" idx="12"/>
          </p:nvPr>
        </p:nvSpPr>
        <p:spPr/>
        <p:txBody>
          <a:bodyPr/>
          <a:lstStyle/>
          <a:p>
            <a:fld id="{B749A8BD-CD8C-4574-97C9-BB3B7DF1F623}" type="slidenum">
              <a:rPr lang="en-IE" smtClean="0"/>
              <a:t>‹#›</a:t>
            </a:fld>
            <a:endParaRPr lang="en-IE"/>
          </a:p>
        </p:txBody>
      </p:sp>
    </p:spTree>
    <p:extLst>
      <p:ext uri="{BB962C8B-B14F-4D97-AF65-F5344CB8AC3E}">
        <p14:creationId xmlns:p14="http://schemas.microsoft.com/office/powerpoint/2010/main" val="425981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24030-7C8D-4F28-A8EF-C5657F5D72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C460549-C5DC-4FB1-A331-D733AB2659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4A8DD65-C643-41CA-AD82-E7DF65F397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B527F-1A8A-4F55-B7AA-74CEE42B1C4B}" type="datetimeFigureOut">
              <a:rPr lang="en-IE" smtClean="0"/>
              <a:t>26/11/2018</a:t>
            </a:fld>
            <a:endParaRPr lang="en-IE"/>
          </a:p>
        </p:txBody>
      </p:sp>
      <p:sp>
        <p:nvSpPr>
          <p:cNvPr id="5" name="Footer Placeholder 4">
            <a:extLst>
              <a:ext uri="{FF2B5EF4-FFF2-40B4-BE49-F238E27FC236}">
                <a16:creationId xmlns:a16="http://schemas.microsoft.com/office/drawing/2014/main" id="{E5BA8B9E-1C08-4040-9566-039A906729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98D498E-6E5C-463A-9DDC-359F2B1E4E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9A8BD-CD8C-4574-97C9-BB3B7DF1F623}" type="slidenum">
              <a:rPr lang="en-IE" smtClean="0"/>
              <a:t>‹#›</a:t>
            </a:fld>
            <a:endParaRPr lang="en-IE"/>
          </a:p>
        </p:txBody>
      </p:sp>
    </p:spTree>
    <p:extLst>
      <p:ext uri="{BB962C8B-B14F-4D97-AF65-F5344CB8AC3E}">
        <p14:creationId xmlns:p14="http://schemas.microsoft.com/office/powerpoint/2010/main" val="2524148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578A-2035-4655-9601-3519D44D6AA8}"/>
              </a:ext>
            </a:extLst>
          </p:cNvPr>
          <p:cNvSpPr>
            <a:spLocks noGrp="1"/>
          </p:cNvSpPr>
          <p:nvPr>
            <p:ph type="ctrTitle"/>
          </p:nvPr>
        </p:nvSpPr>
        <p:spPr>
          <a:xfrm>
            <a:off x="1524000" y="406400"/>
            <a:ext cx="9144000" cy="2387600"/>
          </a:xfrm>
        </p:spPr>
        <p:txBody>
          <a:bodyPr/>
          <a:lstStyle/>
          <a:p>
            <a:r>
              <a:rPr lang="en-IE" dirty="0"/>
              <a:t>Juno - Jason Reitman</a:t>
            </a:r>
          </a:p>
        </p:txBody>
      </p:sp>
      <p:sp>
        <p:nvSpPr>
          <p:cNvPr id="3" name="Subtitle 2">
            <a:extLst>
              <a:ext uri="{FF2B5EF4-FFF2-40B4-BE49-F238E27FC236}">
                <a16:creationId xmlns:a16="http://schemas.microsoft.com/office/drawing/2014/main" id="{2EAC4AED-B892-4004-9501-E08713B76238}"/>
              </a:ext>
            </a:extLst>
          </p:cNvPr>
          <p:cNvSpPr>
            <a:spLocks noGrp="1"/>
          </p:cNvSpPr>
          <p:nvPr>
            <p:ph type="subTitle" idx="1"/>
          </p:nvPr>
        </p:nvSpPr>
        <p:spPr>
          <a:xfrm>
            <a:off x="1351722" y="2794000"/>
            <a:ext cx="9144000" cy="1655762"/>
          </a:xfrm>
        </p:spPr>
        <p:txBody>
          <a:bodyPr/>
          <a:lstStyle/>
          <a:p>
            <a:r>
              <a:rPr lang="en-IE" dirty="0"/>
              <a:t>General Vision and Viewpoint</a:t>
            </a:r>
          </a:p>
        </p:txBody>
      </p:sp>
      <p:pic>
        <p:nvPicPr>
          <p:cNvPr id="1026" name="Picture 2" descr="Image result for juno">
            <a:extLst>
              <a:ext uri="{FF2B5EF4-FFF2-40B4-BE49-F238E27FC236}">
                <a16:creationId xmlns:a16="http://schemas.microsoft.com/office/drawing/2014/main" id="{165ABFAB-2DA0-4443-91C4-3F08DD7FAA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9858" y="3441506"/>
            <a:ext cx="4492283" cy="369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87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5AEA-5C14-4266-AD52-DEBF833677F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4BD0D2F-1E24-4E23-A412-99F90AEDD3FF}"/>
              </a:ext>
            </a:extLst>
          </p:cNvPr>
          <p:cNvSpPr>
            <a:spLocks noGrp="1"/>
          </p:cNvSpPr>
          <p:nvPr>
            <p:ph idx="1"/>
          </p:nvPr>
        </p:nvSpPr>
        <p:spPr/>
        <p:txBody>
          <a:bodyPr/>
          <a:lstStyle/>
          <a:p>
            <a:r>
              <a:rPr lang="en-GB" dirty="0"/>
              <a:t> Juno’s straightforward and calm response, revealed to her parents, shows how her mindset has changed, as she no longer attempts to ignore reality but rather shape it in a manner that will not trouble her: “I’m pregnant… But, uh, ah, I’m going to give it up for adoption and I already found the perfect couple, they’re going to pay for the medical expenses and everything. And in… what, ah… thirty-odd weeks we can just pretend that this never happened.” </a:t>
            </a:r>
            <a:endParaRPr lang="en-IE" dirty="0"/>
          </a:p>
        </p:txBody>
      </p:sp>
    </p:spTree>
    <p:extLst>
      <p:ext uri="{BB962C8B-B14F-4D97-AF65-F5344CB8AC3E}">
        <p14:creationId xmlns:p14="http://schemas.microsoft.com/office/powerpoint/2010/main" val="155842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DC32-AC70-4F1D-9FEB-D819E716738B}"/>
              </a:ext>
            </a:extLst>
          </p:cNvPr>
          <p:cNvSpPr>
            <a:spLocks noGrp="1"/>
          </p:cNvSpPr>
          <p:nvPr>
            <p:ph type="title"/>
          </p:nvPr>
        </p:nvSpPr>
        <p:spPr/>
        <p:txBody>
          <a:bodyPr/>
          <a:lstStyle/>
          <a:p>
            <a:r>
              <a:rPr lang="en-IE" dirty="0"/>
              <a:t>4. Support of others (or lack thereof)</a:t>
            </a:r>
          </a:p>
        </p:txBody>
      </p:sp>
      <p:sp>
        <p:nvSpPr>
          <p:cNvPr id="3" name="Content Placeholder 2">
            <a:extLst>
              <a:ext uri="{FF2B5EF4-FFF2-40B4-BE49-F238E27FC236}">
                <a16:creationId xmlns:a16="http://schemas.microsoft.com/office/drawing/2014/main" id="{795AAD8E-1135-4C95-A94A-553BEAFAF8AB}"/>
              </a:ext>
            </a:extLst>
          </p:cNvPr>
          <p:cNvSpPr>
            <a:spLocks noGrp="1"/>
          </p:cNvSpPr>
          <p:nvPr>
            <p:ph idx="1"/>
          </p:nvPr>
        </p:nvSpPr>
        <p:spPr/>
        <p:txBody>
          <a:bodyPr/>
          <a:lstStyle/>
          <a:p>
            <a:r>
              <a:rPr lang="en-GB" dirty="0"/>
              <a:t>As the text progresses we see individuals rallying around to support Juno during her pregnancy. This provides a hopeful outlook on life, especially as many of these individuals are somewhat distanced from Juno: their heightened care and compassion implies that many individuals are naturally inclined to help others when required. </a:t>
            </a:r>
          </a:p>
          <a:p>
            <a:r>
              <a:rPr lang="en-GB" dirty="0"/>
              <a:t>An example is seen when Bren cares for Juno during her pregnancy. It would not be wholly unsurprising if she did not offer much support, for the protagonist attempts to maintain a distance from her, represented by her referring to the new maternal figure in the household by her first name. </a:t>
            </a:r>
            <a:endParaRPr lang="en-IE" dirty="0"/>
          </a:p>
        </p:txBody>
      </p:sp>
    </p:spTree>
    <p:extLst>
      <p:ext uri="{BB962C8B-B14F-4D97-AF65-F5344CB8AC3E}">
        <p14:creationId xmlns:p14="http://schemas.microsoft.com/office/powerpoint/2010/main" val="1263493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E8B0-293C-4D24-8012-2DC046CDAAB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38D38F5D-71EC-4CDE-BC2D-BF132D975FFF}"/>
              </a:ext>
            </a:extLst>
          </p:cNvPr>
          <p:cNvSpPr>
            <a:spLocks noGrp="1"/>
          </p:cNvSpPr>
          <p:nvPr>
            <p:ph idx="1"/>
          </p:nvPr>
        </p:nvSpPr>
        <p:spPr/>
        <p:txBody>
          <a:bodyPr/>
          <a:lstStyle/>
          <a:p>
            <a:r>
              <a:rPr lang="en-GB" dirty="0"/>
              <a:t>Bren, presumably aware of this, however does not even consider such </a:t>
            </a:r>
            <a:r>
              <a:rPr lang="en-GB" dirty="0" err="1"/>
              <a:t>behavior</a:t>
            </a:r>
            <a:r>
              <a:rPr lang="en-GB" dirty="0"/>
              <a:t> when the time comes to support Juno during her pregnancy.</a:t>
            </a:r>
          </a:p>
          <a:p>
            <a:r>
              <a:rPr lang="en-GB" dirty="0"/>
              <a:t>When the ultrasound technician attempts to reduce Juno to a mere stereotype, declaring “I just see a lot of teenage daughters come through here. </a:t>
            </a:r>
          </a:p>
          <a:p>
            <a:r>
              <a:rPr lang="en-GB" dirty="0"/>
              <a:t>It’s obviously a poisonous environment for a baby to be raised in”, Bren immediately defends her stepdaughter, representing a subconscious desire to do so. </a:t>
            </a:r>
            <a:endParaRPr lang="en-IE" dirty="0"/>
          </a:p>
        </p:txBody>
      </p:sp>
    </p:spTree>
    <p:extLst>
      <p:ext uri="{BB962C8B-B14F-4D97-AF65-F5344CB8AC3E}">
        <p14:creationId xmlns:p14="http://schemas.microsoft.com/office/powerpoint/2010/main" val="405149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D57B5C-6A9B-40FB-9C8F-1C55F819DDF5}"/>
              </a:ext>
            </a:extLst>
          </p:cNvPr>
          <p:cNvSpPr>
            <a:spLocks noGrp="1"/>
          </p:cNvSpPr>
          <p:nvPr>
            <p:ph idx="1"/>
          </p:nvPr>
        </p:nvSpPr>
        <p:spPr>
          <a:xfrm>
            <a:off x="838200" y="700209"/>
            <a:ext cx="10515600" cy="4351338"/>
          </a:xfrm>
        </p:spPr>
        <p:txBody>
          <a:bodyPr/>
          <a:lstStyle/>
          <a:p>
            <a:r>
              <a:rPr lang="en-GB" dirty="0"/>
              <a:t> She challenges the technician on such a statement, unwilling to allow such a slanderous remark to remain, questioning whether all adoptive parents can be trusted: “They could be utterly negligent. Maybe they’ll do a far shittier job of raising a kid than my dumbass stepdaughter ever would. Have you considered that?” </a:t>
            </a:r>
          </a:p>
          <a:p>
            <a:pPr marL="0" indent="0">
              <a:buNone/>
            </a:pPr>
            <a:endParaRPr lang="en-IE" dirty="0"/>
          </a:p>
        </p:txBody>
      </p:sp>
      <p:pic>
        <p:nvPicPr>
          <p:cNvPr id="5122" name="Picture 2" descr="Image result for juno">
            <a:extLst>
              <a:ext uri="{FF2B5EF4-FFF2-40B4-BE49-F238E27FC236}">
                <a16:creationId xmlns:a16="http://schemas.microsoft.com/office/drawing/2014/main" id="{6D164B57-78B7-4EC0-B411-D686CA054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4492" y="2862775"/>
            <a:ext cx="5045612" cy="3784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218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CDC08-2B67-428F-A930-3FCDEBCEB7A3}"/>
              </a:ext>
            </a:extLst>
          </p:cNvPr>
          <p:cNvSpPr>
            <a:spLocks noGrp="1"/>
          </p:cNvSpPr>
          <p:nvPr>
            <p:ph type="title"/>
          </p:nvPr>
        </p:nvSpPr>
        <p:spPr/>
        <p:txBody>
          <a:bodyPr/>
          <a:lstStyle/>
          <a:p>
            <a:r>
              <a:rPr lang="en-IE" dirty="0"/>
              <a:t>5. Relationships and their effect </a:t>
            </a:r>
          </a:p>
        </p:txBody>
      </p:sp>
      <p:sp>
        <p:nvSpPr>
          <p:cNvPr id="3" name="Content Placeholder 2">
            <a:extLst>
              <a:ext uri="{FF2B5EF4-FFF2-40B4-BE49-F238E27FC236}">
                <a16:creationId xmlns:a16="http://schemas.microsoft.com/office/drawing/2014/main" id="{3838E3A4-91BF-4549-9379-966EB6CCD926}"/>
              </a:ext>
            </a:extLst>
          </p:cNvPr>
          <p:cNvSpPr>
            <a:spLocks noGrp="1"/>
          </p:cNvSpPr>
          <p:nvPr>
            <p:ph idx="1"/>
          </p:nvPr>
        </p:nvSpPr>
        <p:spPr/>
        <p:txBody>
          <a:bodyPr>
            <a:normAutofit/>
          </a:bodyPr>
          <a:lstStyle/>
          <a:p>
            <a:r>
              <a:rPr lang="en-GB" sz="3200" dirty="0"/>
              <a:t>Relationships are shown to have a detrimental effect in the film, as they are shown as suffocating and thus unsettling for those involved.</a:t>
            </a:r>
          </a:p>
          <a:p>
            <a:r>
              <a:rPr lang="en-GB" sz="3200" dirty="0"/>
              <a:t>The result is a depressing view on life as such bonds are thought to be the very basis for emotional connection, so as to counter potential loneliness and isolation, however the suggestion here is that some individuals may be better off without relationships. </a:t>
            </a:r>
            <a:endParaRPr lang="en-IE" sz="3200" dirty="0"/>
          </a:p>
        </p:txBody>
      </p:sp>
    </p:spTree>
    <p:extLst>
      <p:ext uri="{BB962C8B-B14F-4D97-AF65-F5344CB8AC3E}">
        <p14:creationId xmlns:p14="http://schemas.microsoft.com/office/powerpoint/2010/main" val="980975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6FF4-EB29-4AF4-96D3-575F26697DF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FA89B99-9619-4BA1-B5E8-E64EC85E250C}"/>
              </a:ext>
            </a:extLst>
          </p:cNvPr>
          <p:cNvSpPr>
            <a:spLocks noGrp="1"/>
          </p:cNvSpPr>
          <p:nvPr>
            <p:ph idx="1"/>
          </p:nvPr>
        </p:nvSpPr>
        <p:spPr/>
        <p:txBody>
          <a:bodyPr/>
          <a:lstStyle/>
          <a:p>
            <a:r>
              <a:rPr lang="en-GB" dirty="0"/>
              <a:t>Mark shows that he is not suited for a potential relationship with a child, and that this will only cause him bother and misery, as he will be forced to endure responsibilities that he is not interested in carrying out. </a:t>
            </a:r>
          </a:p>
          <a:p>
            <a:r>
              <a:rPr lang="en-GB" dirty="0"/>
              <a:t>This is depressing as the introduction of a </a:t>
            </a:r>
            <a:r>
              <a:rPr lang="en-GB" dirty="0" err="1"/>
              <a:t>newborn</a:t>
            </a:r>
            <a:r>
              <a:rPr lang="en-GB" dirty="0"/>
              <a:t> into a family setting should be a source of contentment and joy regardless of any difficulty this may bring (as any drawbacks will be overshadowed by happiness of a new family member), with the prospect of raising a family, however it is obvious that this will only inflict discomfort on Mark. </a:t>
            </a:r>
            <a:endParaRPr lang="en-IE" dirty="0"/>
          </a:p>
        </p:txBody>
      </p:sp>
    </p:spTree>
    <p:extLst>
      <p:ext uri="{BB962C8B-B14F-4D97-AF65-F5344CB8AC3E}">
        <p14:creationId xmlns:p14="http://schemas.microsoft.com/office/powerpoint/2010/main" val="1426087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266F-9F5C-4083-ABF6-F95C0AFF3683}"/>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5C02A1E-C23C-4A96-8976-CD98BF93A44A}"/>
              </a:ext>
            </a:extLst>
          </p:cNvPr>
          <p:cNvSpPr>
            <a:spLocks noGrp="1"/>
          </p:cNvSpPr>
          <p:nvPr>
            <p:ph idx="1"/>
          </p:nvPr>
        </p:nvSpPr>
        <p:spPr/>
        <p:txBody>
          <a:bodyPr/>
          <a:lstStyle/>
          <a:p>
            <a:r>
              <a:rPr lang="en-GB" dirty="0"/>
              <a:t> He admits that he is only focused on certain aspects of the relationship and thus that the more bothersome parts, such as caring for the child late at night or during illness, are not of interest to him, when a father should be aware of and willing to undertake such duties: “Sure, why not? I mean, every guy wants to be a father. Coach soccer, help with science projects and… I don’t know. Fatherly stuff.” </a:t>
            </a:r>
            <a:endParaRPr lang="en-IE" dirty="0"/>
          </a:p>
        </p:txBody>
      </p:sp>
    </p:spTree>
    <p:extLst>
      <p:ext uri="{BB962C8B-B14F-4D97-AF65-F5344CB8AC3E}">
        <p14:creationId xmlns:p14="http://schemas.microsoft.com/office/powerpoint/2010/main" val="2182889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1DBF-6192-4BC7-A989-C5A6C5F644D1}"/>
              </a:ext>
            </a:extLst>
          </p:cNvPr>
          <p:cNvSpPr>
            <a:spLocks noGrp="1"/>
          </p:cNvSpPr>
          <p:nvPr>
            <p:ph type="title"/>
          </p:nvPr>
        </p:nvSpPr>
        <p:spPr/>
        <p:txBody>
          <a:bodyPr/>
          <a:lstStyle/>
          <a:p>
            <a:r>
              <a:rPr lang="en-IE" dirty="0"/>
              <a:t>6. Key Moment</a:t>
            </a:r>
          </a:p>
        </p:txBody>
      </p:sp>
      <p:sp>
        <p:nvSpPr>
          <p:cNvPr id="3" name="Content Placeholder 2">
            <a:extLst>
              <a:ext uri="{FF2B5EF4-FFF2-40B4-BE49-F238E27FC236}">
                <a16:creationId xmlns:a16="http://schemas.microsoft.com/office/drawing/2014/main" id="{FA82FBFA-F0E3-412F-A230-F3B50E6A2D73}"/>
              </a:ext>
            </a:extLst>
          </p:cNvPr>
          <p:cNvSpPr>
            <a:spLocks noGrp="1"/>
          </p:cNvSpPr>
          <p:nvPr>
            <p:ph idx="1"/>
          </p:nvPr>
        </p:nvSpPr>
        <p:spPr/>
        <p:txBody>
          <a:bodyPr>
            <a:normAutofit lnSpcReduction="10000"/>
          </a:bodyPr>
          <a:lstStyle/>
          <a:p>
            <a:r>
              <a:rPr lang="en-GB" dirty="0"/>
              <a:t>The moment that Juno and Mark’s growing bond irreconcilably splits is a somewhat depressing moment, amidst the </a:t>
            </a:r>
            <a:r>
              <a:rPr lang="en-GB" dirty="0" err="1"/>
              <a:t>heartwarming</a:t>
            </a:r>
            <a:r>
              <a:rPr lang="en-GB" dirty="0"/>
              <a:t> nature of the film, as it shows how escapism and fantasy in life is inevitably dashed by reality. </a:t>
            </a:r>
          </a:p>
          <a:p>
            <a:r>
              <a:rPr lang="en-GB" dirty="0"/>
              <a:t>Throughout the film Mark forms a bond with Juno so as to ignore his somewhat unwanted present, as he is able to return to his youthful past in a manner of speaking, which allows a more heightened experience than the nostalgia he engaged in before her arrival. </a:t>
            </a:r>
          </a:p>
          <a:p>
            <a:r>
              <a:rPr lang="en-GB" dirty="0"/>
              <a:t>But this does not last the entirety of the film, confirming that such escapism is not long-lasting and thus that unwanted reality will always overpower fantastical desires. </a:t>
            </a:r>
            <a:endParaRPr lang="en-IE" dirty="0"/>
          </a:p>
        </p:txBody>
      </p:sp>
    </p:spTree>
    <p:extLst>
      <p:ext uri="{BB962C8B-B14F-4D97-AF65-F5344CB8AC3E}">
        <p14:creationId xmlns:p14="http://schemas.microsoft.com/office/powerpoint/2010/main" val="2626201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E0DB-1212-4B05-8C60-699B2592605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F8D19CC-72A0-4B13-B73A-D7C7F66A1CCD}"/>
              </a:ext>
            </a:extLst>
          </p:cNvPr>
          <p:cNvSpPr>
            <a:spLocks noGrp="1"/>
          </p:cNvSpPr>
          <p:nvPr>
            <p:ph idx="1"/>
          </p:nvPr>
        </p:nvSpPr>
        <p:spPr/>
        <p:txBody>
          <a:bodyPr/>
          <a:lstStyle/>
          <a:p>
            <a:r>
              <a:rPr lang="en-GB" dirty="0"/>
              <a:t>Mark announces his plan to leave Vanessa, outlining his intentions to continue growing his bond with Juno: “It’s just not working out, but I’m getting my own place in the city… and I’ve got it all planned out. It’s something I’ve wanted to do for a long time.” </a:t>
            </a:r>
          </a:p>
          <a:p>
            <a:r>
              <a:rPr lang="en-GB" dirty="0"/>
              <a:t>However, Juno dashes the dream by revealing that she does not want to be part of an actual relationship with Mark, and instead wants to keep things as they are: “I don’t know. I just liked being your friend. I sort of liked becoming furniture in your weird life.” </a:t>
            </a:r>
            <a:endParaRPr lang="en-IE" dirty="0"/>
          </a:p>
        </p:txBody>
      </p:sp>
    </p:spTree>
    <p:extLst>
      <p:ext uri="{BB962C8B-B14F-4D97-AF65-F5344CB8AC3E}">
        <p14:creationId xmlns:p14="http://schemas.microsoft.com/office/powerpoint/2010/main" val="3104438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9158C-7E05-4290-93E9-F71231155D7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1D0CEBA-E281-4401-A3EE-09DC2B91E90C}"/>
              </a:ext>
            </a:extLst>
          </p:cNvPr>
          <p:cNvSpPr>
            <a:spLocks noGrp="1"/>
          </p:cNvSpPr>
          <p:nvPr>
            <p:ph idx="1"/>
          </p:nvPr>
        </p:nvSpPr>
        <p:spPr/>
        <p:txBody>
          <a:bodyPr/>
          <a:lstStyle/>
          <a:p>
            <a:r>
              <a:rPr lang="en-GB" dirty="0"/>
              <a:t> The fantasy where each enjoyed the other’s company is immediately dashed when Mark attempts to progress and establish this (indicative of a growing reality and thus its detrimental nature), as he realizes Juno’s youthfulness and that his desired relationship will never occur, due to the age gap and thus their differing viewpoints: “God, you’re so young.” </a:t>
            </a:r>
          </a:p>
          <a:p>
            <a:r>
              <a:rPr lang="en-GB" dirty="0"/>
              <a:t>Reality now sets in, as he realizes that while he is looking for a return to his youth Juno is enjoying this, and that both versions are incompatible, meaning that their approaches to life differ radically. </a:t>
            </a:r>
            <a:endParaRPr lang="en-IE" dirty="0"/>
          </a:p>
        </p:txBody>
      </p:sp>
    </p:spTree>
    <p:extLst>
      <p:ext uri="{BB962C8B-B14F-4D97-AF65-F5344CB8AC3E}">
        <p14:creationId xmlns:p14="http://schemas.microsoft.com/office/powerpoint/2010/main" val="58179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7874-C36D-4F6E-A67C-D57509835B29}"/>
              </a:ext>
            </a:extLst>
          </p:cNvPr>
          <p:cNvSpPr>
            <a:spLocks noGrp="1"/>
          </p:cNvSpPr>
          <p:nvPr>
            <p:ph type="title"/>
          </p:nvPr>
        </p:nvSpPr>
        <p:spPr/>
        <p:txBody>
          <a:bodyPr/>
          <a:lstStyle/>
          <a:p>
            <a:r>
              <a:rPr lang="en-IE" dirty="0"/>
              <a:t>1 – Beginning of ‘Juno’</a:t>
            </a:r>
          </a:p>
        </p:txBody>
      </p:sp>
      <p:sp>
        <p:nvSpPr>
          <p:cNvPr id="3" name="Content Placeholder 2">
            <a:extLst>
              <a:ext uri="{FF2B5EF4-FFF2-40B4-BE49-F238E27FC236}">
                <a16:creationId xmlns:a16="http://schemas.microsoft.com/office/drawing/2014/main" id="{10D6C9BF-9790-49C6-8F57-C89B217CB0F8}"/>
              </a:ext>
            </a:extLst>
          </p:cNvPr>
          <p:cNvSpPr>
            <a:spLocks noGrp="1"/>
          </p:cNvSpPr>
          <p:nvPr>
            <p:ph idx="1"/>
          </p:nvPr>
        </p:nvSpPr>
        <p:spPr/>
        <p:txBody>
          <a:bodyPr/>
          <a:lstStyle/>
          <a:p>
            <a:r>
              <a:rPr lang="en-GB" dirty="0"/>
              <a:t>The beginning of the text offers a somewhat negative view of life, as Juno is unwilling to accept the reality of her situation, instead adopting an escapist view of the world whereby she hopes not to be pregnant despite have consistent and repeated knowledge that this is the case. </a:t>
            </a:r>
          </a:p>
          <a:p>
            <a:r>
              <a:rPr lang="en-GB" dirty="0"/>
              <a:t>The audience thus views an individual overburdened by a newfound occurrence which they are unable to accept and incorporate into their life, alerting us to Juno’s young age and the lack of support she has at present, as her family are not aware of her pregnancy. </a:t>
            </a:r>
            <a:endParaRPr lang="en-IE" dirty="0"/>
          </a:p>
        </p:txBody>
      </p:sp>
    </p:spTree>
    <p:extLst>
      <p:ext uri="{BB962C8B-B14F-4D97-AF65-F5344CB8AC3E}">
        <p14:creationId xmlns:p14="http://schemas.microsoft.com/office/powerpoint/2010/main" val="355681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B45883-51B5-4B42-BA53-1E6D609ACC25}"/>
              </a:ext>
            </a:extLst>
          </p:cNvPr>
          <p:cNvSpPr>
            <a:spLocks noGrp="1"/>
          </p:cNvSpPr>
          <p:nvPr>
            <p:ph idx="1"/>
          </p:nvPr>
        </p:nvSpPr>
        <p:spPr>
          <a:xfrm>
            <a:off x="838200" y="579921"/>
            <a:ext cx="10515600" cy="4351338"/>
          </a:xfrm>
        </p:spPr>
        <p:txBody>
          <a:bodyPr/>
          <a:lstStyle/>
          <a:p>
            <a:r>
              <a:rPr lang="en-GB" dirty="0"/>
              <a:t>The protagonist even confirms this, with her dismissal of his musical preferences confirming that the different time zones in which they grow up make common interests, a basis for any relationship, ultimately impossible: “Oh and by the way, I bought another Sonic Youth album and it’s the worst thing I’ve ever heard! It’s just noise, man!” </a:t>
            </a:r>
          </a:p>
          <a:p>
            <a:endParaRPr lang="en-IE" dirty="0"/>
          </a:p>
        </p:txBody>
      </p:sp>
      <p:pic>
        <p:nvPicPr>
          <p:cNvPr id="6146" name="Picture 2" descr="Image result for juno">
            <a:extLst>
              <a:ext uri="{FF2B5EF4-FFF2-40B4-BE49-F238E27FC236}">
                <a16:creationId xmlns:a16="http://schemas.microsoft.com/office/drawing/2014/main" id="{97996018-138A-4875-8B8A-6C3322FEFE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9423" y="2858746"/>
            <a:ext cx="6696075" cy="3702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699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811C-121E-4FF5-988E-F891A291F345}"/>
              </a:ext>
            </a:extLst>
          </p:cNvPr>
          <p:cNvSpPr>
            <a:spLocks noGrp="1"/>
          </p:cNvSpPr>
          <p:nvPr>
            <p:ph type="title"/>
          </p:nvPr>
        </p:nvSpPr>
        <p:spPr/>
        <p:txBody>
          <a:bodyPr/>
          <a:lstStyle/>
          <a:p>
            <a:r>
              <a:rPr lang="en-IE" dirty="0"/>
              <a:t>7. Resolution (close of text)</a:t>
            </a:r>
          </a:p>
        </p:txBody>
      </p:sp>
      <p:sp>
        <p:nvSpPr>
          <p:cNvPr id="3" name="Content Placeholder 2">
            <a:extLst>
              <a:ext uri="{FF2B5EF4-FFF2-40B4-BE49-F238E27FC236}">
                <a16:creationId xmlns:a16="http://schemas.microsoft.com/office/drawing/2014/main" id="{059E4AB4-AB92-4845-AA6A-1749EA5FD7F8}"/>
              </a:ext>
            </a:extLst>
          </p:cNvPr>
          <p:cNvSpPr>
            <a:spLocks noGrp="1"/>
          </p:cNvSpPr>
          <p:nvPr>
            <p:ph idx="1"/>
          </p:nvPr>
        </p:nvSpPr>
        <p:spPr/>
        <p:txBody>
          <a:bodyPr/>
          <a:lstStyle/>
          <a:p>
            <a:r>
              <a:rPr lang="en-GB" dirty="0"/>
              <a:t>The close of the text produces a hopeful outlook on life, as we see that individuals who are caring and kind towards others eventually receive a proper reward for doing so, in the form of a family that will satisfy their desire for emotional connection. </a:t>
            </a:r>
          </a:p>
          <a:p>
            <a:r>
              <a:rPr lang="en-GB" dirty="0"/>
              <a:t>Near the beginning of the film Juno agreed that the </a:t>
            </a:r>
            <a:r>
              <a:rPr lang="en-GB" dirty="0" err="1"/>
              <a:t>Lorings</a:t>
            </a:r>
            <a:r>
              <a:rPr lang="en-GB" dirty="0"/>
              <a:t> could adopt her child as a couple, believing that the duo could offer a full and secure family environment for the child while growing up. </a:t>
            </a:r>
            <a:endParaRPr lang="en-IE" dirty="0"/>
          </a:p>
        </p:txBody>
      </p:sp>
    </p:spTree>
    <p:extLst>
      <p:ext uri="{BB962C8B-B14F-4D97-AF65-F5344CB8AC3E}">
        <p14:creationId xmlns:p14="http://schemas.microsoft.com/office/powerpoint/2010/main" val="3669957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9EDC3-81B4-4F90-8E3F-A06C4F4B061C}"/>
              </a:ext>
            </a:extLst>
          </p:cNvPr>
          <p:cNvSpPr>
            <a:spLocks noGrp="1"/>
          </p:cNvSpPr>
          <p:nvPr>
            <p:ph idx="1"/>
          </p:nvPr>
        </p:nvSpPr>
        <p:spPr>
          <a:xfrm>
            <a:off x="838200" y="742412"/>
            <a:ext cx="10515600" cy="4351338"/>
          </a:xfrm>
        </p:spPr>
        <p:txBody>
          <a:bodyPr/>
          <a:lstStyle/>
          <a:p>
            <a:r>
              <a:rPr lang="en-GB" dirty="0"/>
              <a:t> However, when Mark opts out Juno is not deterred by the prospect of the child being raised by Vanessa as a single parent, as the protagonist realizes that the woman’s care and compassion more than makes up for the absence of Mark, who does not want a child. </a:t>
            </a:r>
          </a:p>
          <a:p>
            <a:pPr marL="0" indent="0">
              <a:buNone/>
            </a:pPr>
            <a:endParaRPr lang="en-IE" dirty="0"/>
          </a:p>
        </p:txBody>
      </p:sp>
      <p:pic>
        <p:nvPicPr>
          <p:cNvPr id="7170" name="Picture 2" descr="Image result for juno">
            <a:extLst>
              <a:ext uri="{FF2B5EF4-FFF2-40B4-BE49-F238E27FC236}">
                <a16:creationId xmlns:a16="http://schemas.microsoft.com/office/drawing/2014/main" id="{46753B82-A1FB-41E0-91A8-7DCA280FA6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2676892"/>
            <a:ext cx="6934200" cy="38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16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06C8-9B24-43B9-9193-97A229A886A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93C38DB6-5943-4ACC-A7AA-DCA7899059A9}"/>
              </a:ext>
            </a:extLst>
          </p:cNvPr>
          <p:cNvSpPr>
            <a:spLocks noGrp="1"/>
          </p:cNvSpPr>
          <p:nvPr>
            <p:ph idx="1"/>
          </p:nvPr>
        </p:nvSpPr>
        <p:spPr/>
        <p:txBody>
          <a:bodyPr>
            <a:normAutofit/>
          </a:bodyPr>
          <a:lstStyle/>
          <a:p>
            <a:r>
              <a:rPr lang="en-GB" dirty="0"/>
              <a:t>Vanessa and Mark clash over the prospect of having a child near the close of the film, and their marriage ends as a result. Juno however is not put off by such a development, despite this affecting the terms of the adoption agreement, for as the text progressed she saw </a:t>
            </a:r>
            <a:r>
              <a:rPr lang="en-GB" dirty="0" err="1"/>
              <a:t>firsthand</a:t>
            </a:r>
            <a:r>
              <a:rPr lang="en-GB" dirty="0"/>
              <a:t> how devoted Vanessa was to having a child, which thus proved her maternal qualities and devotion to such a role.</a:t>
            </a:r>
          </a:p>
          <a:p>
            <a:r>
              <a:rPr lang="en-GB" dirty="0"/>
              <a:t> </a:t>
            </a:r>
            <a:endParaRPr lang="en-IE" dirty="0"/>
          </a:p>
        </p:txBody>
      </p:sp>
    </p:spTree>
    <p:extLst>
      <p:ext uri="{BB962C8B-B14F-4D97-AF65-F5344CB8AC3E}">
        <p14:creationId xmlns:p14="http://schemas.microsoft.com/office/powerpoint/2010/main" val="657966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C11B9-393B-48B8-9D79-D54130DC1FE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EAEA83C-6A01-4177-B55C-C6099F213C04}"/>
              </a:ext>
            </a:extLst>
          </p:cNvPr>
          <p:cNvSpPr>
            <a:spLocks noGrp="1"/>
          </p:cNvSpPr>
          <p:nvPr>
            <p:ph idx="1"/>
          </p:nvPr>
        </p:nvSpPr>
        <p:spPr/>
        <p:txBody>
          <a:bodyPr/>
          <a:lstStyle/>
          <a:p>
            <a:r>
              <a:rPr lang="en-GB" dirty="0"/>
              <a:t>She thus leaves a note for Vanessa confirming that the adoption is still going ahead, with Vanessa later framing this letter and hanging it in the nursery, which the camera zooms in on: “Vanessa: If you're still in, I’m still in - Juno.” </a:t>
            </a:r>
          </a:p>
          <a:p>
            <a:r>
              <a:rPr lang="en-GB" dirty="0"/>
              <a:t>This is a fitting end for the film for, as Mark’s exit was clearly expected due to his growing concern over having a child, Vanessa’s obvious capability as a mother was increasingly shown, thus proving that good people get what they deserve in the end. </a:t>
            </a:r>
          </a:p>
          <a:p>
            <a:endParaRPr lang="en-IE" dirty="0"/>
          </a:p>
        </p:txBody>
      </p:sp>
    </p:spTree>
    <p:extLst>
      <p:ext uri="{BB962C8B-B14F-4D97-AF65-F5344CB8AC3E}">
        <p14:creationId xmlns:p14="http://schemas.microsoft.com/office/powerpoint/2010/main" val="136919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45187C-10DB-4721-A1FA-B94BA3597181}"/>
              </a:ext>
            </a:extLst>
          </p:cNvPr>
          <p:cNvSpPr>
            <a:spLocks noGrp="1"/>
          </p:cNvSpPr>
          <p:nvPr>
            <p:ph idx="1"/>
          </p:nvPr>
        </p:nvSpPr>
        <p:spPr>
          <a:xfrm>
            <a:off x="718931" y="381138"/>
            <a:ext cx="10515600" cy="4351338"/>
          </a:xfrm>
        </p:spPr>
        <p:txBody>
          <a:bodyPr/>
          <a:lstStyle/>
          <a:p>
            <a:r>
              <a:rPr lang="en-GB" dirty="0"/>
              <a:t>When the film returns to the present after the flashback scene Juno is shown arriving at the drugstore, where the clerk Rollo announces the protagonist’s intent to ignore her pregnancy. </a:t>
            </a:r>
          </a:p>
          <a:p>
            <a:r>
              <a:rPr lang="en-GB" dirty="0"/>
              <a:t>This is made obvious by the protagonist’s purchasing of various pregnancy tests to attain a preferable result: “Well, well. If it isn’t </a:t>
            </a:r>
            <a:r>
              <a:rPr lang="en-GB" dirty="0" err="1"/>
              <a:t>MacGuff</a:t>
            </a:r>
            <a:r>
              <a:rPr lang="en-GB" dirty="0"/>
              <a:t> the Crime Dog! Back for another test?”</a:t>
            </a:r>
            <a:endParaRPr lang="en-IE" dirty="0"/>
          </a:p>
        </p:txBody>
      </p:sp>
      <p:pic>
        <p:nvPicPr>
          <p:cNvPr id="2050" name="Picture 2" descr="Image result for juno pregnancy test">
            <a:extLst>
              <a:ext uri="{FF2B5EF4-FFF2-40B4-BE49-F238E27FC236}">
                <a16:creationId xmlns:a16="http://schemas.microsoft.com/office/drawing/2014/main" id="{D837A587-7DD5-45BE-B024-BE5CC74DD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4105" y="3087036"/>
            <a:ext cx="4523789" cy="338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55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4415-9635-4819-9E6E-52FB2DD08D6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35C1144-A674-47E3-BAB1-CBFAFFB1BD27}"/>
              </a:ext>
            </a:extLst>
          </p:cNvPr>
          <p:cNvSpPr>
            <a:spLocks noGrp="1"/>
          </p:cNvSpPr>
          <p:nvPr>
            <p:ph idx="1"/>
          </p:nvPr>
        </p:nvSpPr>
        <p:spPr/>
        <p:txBody>
          <a:bodyPr/>
          <a:lstStyle/>
          <a:p>
            <a:r>
              <a:rPr lang="en-GB" dirty="0"/>
              <a:t> Juno’s response implies her unwillingness and inability to accept that she is pregnant, and her resulting desire to create a fantasy where she is not so: “I think the last one was defective. The plus sign looked more like a division sign.” </a:t>
            </a:r>
          </a:p>
          <a:p>
            <a:r>
              <a:rPr lang="en-GB" dirty="0"/>
              <a:t>Rollo’s </a:t>
            </a:r>
            <a:r>
              <a:rPr lang="en-GB" dirty="0" err="1"/>
              <a:t>skeptical</a:t>
            </a:r>
            <a:r>
              <a:rPr lang="en-GB" dirty="0"/>
              <a:t> response however bleakly sums up that Juno is ignoring a reality that she will eventually have to confront, which only reinforces her age and initial discomfort at learning of her pregnancy: “This is your third test today, Mama Bear. Your </a:t>
            </a:r>
            <a:r>
              <a:rPr lang="en-GB" dirty="0" err="1"/>
              <a:t>eggo</a:t>
            </a:r>
            <a:r>
              <a:rPr lang="en-GB" dirty="0"/>
              <a:t> is </a:t>
            </a:r>
            <a:r>
              <a:rPr lang="en-GB" dirty="0" err="1"/>
              <a:t>preggo</a:t>
            </a:r>
            <a:r>
              <a:rPr lang="en-GB" dirty="0"/>
              <a:t>, no doubt about it!”</a:t>
            </a:r>
          </a:p>
        </p:txBody>
      </p:sp>
    </p:spTree>
    <p:extLst>
      <p:ext uri="{BB962C8B-B14F-4D97-AF65-F5344CB8AC3E}">
        <p14:creationId xmlns:p14="http://schemas.microsoft.com/office/powerpoint/2010/main" val="399035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965E6-2DAF-45C0-A1F3-BEC9938BB8EE}"/>
              </a:ext>
            </a:extLst>
          </p:cNvPr>
          <p:cNvSpPr>
            <a:spLocks noGrp="1"/>
          </p:cNvSpPr>
          <p:nvPr>
            <p:ph type="title"/>
          </p:nvPr>
        </p:nvSpPr>
        <p:spPr/>
        <p:txBody>
          <a:bodyPr/>
          <a:lstStyle/>
          <a:p>
            <a:r>
              <a:rPr lang="en-IE" dirty="0"/>
              <a:t>2. World of the text - is it conducive to a certain mindset, optimistic or pessimistic? </a:t>
            </a:r>
          </a:p>
        </p:txBody>
      </p:sp>
      <p:sp>
        <p:nvSpPr>
          <p:cNvPr id="3" name="Content Placeholder 2">
            <a:extLst>
              <a:ext uri="{FF2B5EF4-FFF2-40B4-BE49-F238E27FC236}">
                <a16:creationId xmlns:a16="http://schemas.microsoft.com/office/drawing/2014/main" id="{73E9683A-DB67-4572-807F-BB70971F738D}"/>
              </a:ext>
            </a:extLst>
          </p:cNvPr>
          <p:cNvSpPr>
            <a:spLocks noGrp="1"/>
          </p:cNvSpPr>
          <p:nvPr>
            <p:ph idx="1"/>
          </p:nvPr>
        </p:nvSpPr>
        <p:spPr/>
        <p:txBody>
          <a:bodyPr/>
          <a:lstStyle/>
          <a:p>
            <a:r>
              <a:rPr lang="en-GB" dirty="0"/>
              <a:t>As shown earlier, the world of the text is initially revealed as one where individuals are affected by unwanted and unexpected occurrences which overshadow and dominate their lives. </a:t>
            </a:r>
          </a:p>
          <a:p>
            <a:r>
              <a:rPr lang="en-GB" dirty="0"/>
              <a:t>However, despite such despair, we see a hopeful view of life in how individuals respond to such events, as many refuse to allow their living experiences to be affected, and rather look for alternative ways to progress as they desire. </a:t>
            </a:r>
            <a:endParaRPr lang="en-IE" dirty="0"/>
          </a:p>
        </p:txBody>
      </p:sp>
    </p:spTree>
    <p:extLst>
      <p:ext uri="{BB962C8B-B14F-4D97-AF65-F5344CB8AC3E}">
        <p14:creationId xmlns:p14="http://schemas.microsoft.com/office/powerpoint/2010/main" val="151022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21A92-4246-4066-BDA7-6F9F9ABC9D0E}"/>
              </a:ext>
            </a:extLst>
          </p:cNvPr>
          <p:cNvSpPr>
            <a:spLocks noGrp="1"/>
          </p:cNvSpPr>
          <p:nvPr>
            <p:ph idx="1"/>
          </p:nvPr>
        </p:nvSpPr>
        <p:spPr>
          <a:xfrm>
            <a:off x="936674" y="531397"/>
            <a:ext cx="5060853" cy="5011273"/>
          </a:xfrm>
        </p:spPr>
        <p:txBody>
          <a:bodyPr>
            <a:normAutofit lnSpcReduction="10000"/>
          </a:bodyPr>
          <a:lstStyle/>
          <a:p>
            <a:r>
              <a:rPr lang="en-GB" dirty="0"/>
              <a:t>The </a:t>
            </a:r>
            <a:r>
              <a:rPr lang="en-GB" dirty="0" err="1"/>
              <a:t>Lorings</a:t>
            </a:r>
            <a:r>
              <a:rPr lang="en-GB" dirty="0"/>
              <a:t> display such resolve when they apply to adopt Juno’s unborn child: they are unable to have children by natural means, made clear as Vanessa can only speak of pregnancy by what she learns from others who have experienced this </a:t>
            </a:r>
            <a:r>
              <a:rPr lang="en-GB" dirty="0" err="1"/>
              <a:t>firsthand</a:t>
            </a:r>
            <a:r>
              <a:rPr lang="en-GB" dirty="0"/>
              <a:t>: “The tough part’s almost over for you. I mean, my girlfriends always tell me the first couple months are the hardest.” </a:t>
            </a:r>
          </a:p>
          <a:p>
            <a:endParaRPr lang="en-GB" dirty="0"/>
          </a:p>
          <a:p>
            <a:endParaRPr lang="en-IE" dirty="0"/>
          </a:p>
        </p:txBody>
      </p:sp>
      <p:pic>
        <p:nvPicPr>
          <p:cNvPr id="3076" name="Picture 4" descr="Image result for juno">
            <a:extLst>
              <a:ext uri="{FF2B5EF4-FFF2-40B4-BE49-F238E27FC236}">
                <a16:creationId xmlns:a16="http://schemas.microsoft.com/office/drawing/2014/main" id="{65EDF47A-3A39-4BAA-8E89-F3E2BA23C1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474" y="806922"/>
            <a:ext cx="5621288" cy="3414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60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F5D7C-5B91-4085-8B2C-040FB322E73D}"/>
              </a:ext>
            </a:extLst>
          </p:cNvPr>
          <p:cNvSpPr>
            <a:spLocks noGrp="1"/>
          </p:cNvSpPr>
          <p:nvPr>
            <p:ph idx="1"/>
          </p:nvPr>
        </p:nvSpPr>
        <p:spPr/>
        <p:txBody>
          <a:bodyPr/>
          <a:lstStyle/>
          <a:p>
            <a:r>
              <a:rPr lang="en-GB" dirty="0"/>
              <a:t>However this does deter them from forming a family, which leads to them meeting Juno and welcoming an infant into their home in a different way to pregnancy, seen as they set forth plans for raising Juno’s child as their own: “It means they’d send annual updates, photos, let Juno know how the baby is doing as he or she grows up. Of course, Juno’s legal rights would be terminated…” </a:t>
            </a:r>
          </a:p>
          <a:p>
            <a:pPr marL="0" indent="0">
              <a:buNone/>
            </a:pPr>
            <a:endParaRPr lang="en-IE" dirty="0"/>
          </a:p>
        </p:txBody>
      </p:sp>
    </p:spTree>
    <p:extLst>
      <p:ext uri="{BB962C8B-B14F-4D97-AF65-F5344CB8AC3E}">
        <p14:creationId xmlns:p14="http://schemas.microsoft.com/office/powerpoint/2010/main" val="3523823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4D4F-C57B-4540-81EC-C58CACA74376}"/>
              </a:ext>
            </a:extLst>
          </p:cNvPr>
          <p:cNvSpPr>
            <a:spLocks noGrp="1"/>
          </p:cNvSpPr>
          <p:nvPr>
            <p:ph type="title"/>
          </p:nvPr>
        </p:nvSpPr>
        <p:spPr/>
        <p:txBody>
          <a:bodyPr/>
          <a:lstStyle/>
          <a:p>
            <a:r>
              <a:rPr lang="en-IE" dirty="0"/>
              <a:t>3. How individuals respond to such a world </a:t>
            </a:r>
          </a:p>
        </p:txBody>
      </p:sp>
      <p:sp>
        <p:nvSpPr>
          <p:cNvPr id="3" name="Content Placeholder 2">
            <a:extLst>
              <a:ext uri="{FF2B5EF4-FFF2-40B4-BE49-F238E27FC236}">
                <a16:creationId xmlns:a16="http://schemas.microsoft.com/office/drawing/2014/main" id="{776AF661-FEED-4DD2-B932-1CA4AC1CB2DF}"/>
              </a:ext>
            </a:extLst>
          </p:cNvPr>
          <p:cNvSpPr>
            <a:spLocks noGrp="1"/>
          </p:cNvSpPr>
          <p:nvPr>
            <p:ph idx="1"/>
          </p:nvPr>
        </p:nvSpPr>
        <p:spPr/>
        <p:txBody>
          <a:bodyPr/>
          <a:lstStyle/>
          <a:p>
            <a:r>
              <a:rPr lang="en-GB" dirty="0"/>
              <a:t> The world of the text is one where individuals can have their living condition changed instantly, without any prior warning or indication that such could occur. </a:t>
            </a:r>
          </a:p>
          <a:p>
            <a:r>
              <a:rPr lang="en-GB" dirty="0"/>
              <a:t>However, many people do not allow such happenings to dominate their lives and find alternative ways to progress: this produces an optimistic outlook on life as we see individuals’ mindsets changing from initially troubled to settled as they realize that all is not lost and there is hope for the future. </a:t>
            </a:r>
          </a:p>
          <a:p>
            <a:pPr marL="0" indent="0">
              <a:buNone/>
            </a:pPr>
            <a:endParaRPr lang="en-IE" dirty="0"/>
          </a:p>
        </p:txBody>
      </p:sp>
    </p:spTree>
    <p:extLst>
      <p:ext uri="{BB962C8B-B14F-4D97-AF65-F5344CB8AC3E}">
        <p14:creationId xmlns:p14="http://schemas.microsoft.com/office/powerpoint/2010/main" val="3093301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4A2DC-502A-4E61-BC5A-EABB5175C59B}"/>
              </a:ext>
            </a:extLst>
          </p:cNvPr>
          <p:cNvSpPr>
            <a:spLocks noGrp="1"/>
          </p:cNvSpPr>
          <p:nvPr>
            <p:ph idx="1"/>
          </p:nvPr>
        </p:nvSpPr>
        <p:spPr>
          <a:xfrm>
            <a:off x="838200" y="725695"/>
            <a:ext cx="10515600" cy="4351338"/>
          </a:xfrm>
        </p:spPr>
        <p:txBody>
          <a:bodyPr/>
          <a:lstStyle/>
          <a:p>
            <a:r>
              <a:rPr lang="en-GB" dirty="0"/>
              <a:t>Earlier Juno was shown as unwilling to accept her pregnancy when buying multiple pregnancy tests, implying an inability and unwillingness to accept this newfound development. However, when she does realize and acknowledge her pregnancy she is not overawed or dismayed, and instead plans to act accordingly. </a:t>
            </a:r>
            <a:endParaRPr lang="en-IE" dirty="0"/>
          </a:p>
        </p:txBody>
      </p:sp>
      <p:pic>
        <p:nvPicPr>
          <p:cNvPr id="4098" name="Picture 2" descr="Image result for juno">
            <a:extLst>
              <a:ext uri="{FF2B5EF4-FFF2-40B4-BE49-F238E27FC236}">
                <a16:creationId xmlns:a16="http://schemas.microsoft.com/office/drawing/2014/main" id="{5443CE39-BCA2-46F2-9F73-0D0BECC12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514" y="2901364"/>
            <a:ext cx="5838972" cy="327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966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2026</Words>
  <Application>Microsoft Office PowerPoint</Application>
  <PresentationFormat>Widescreen</PresentationFormat>
  <Paragraphs>49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Juno - Jason Reitman</vt:lpstr>
      <vt:lpstr>1 – Beginning of ‘Juno’</vt:lpstr>
      <vt:lpstr>PowerPoint Presentation</vt:lpstr>
      <vt:lpstr>PowerPoint Presentation</vt:lpstr>
      <vt:lpstr>2. World of the text - is it conducive to a certain mindset, optimistic or pessimistic? </vt:lpstr>
      <vt:lpstr>PowerPoint Presentation</vt:lpstr>
      <vt:lpstr>PowerPoint Presentation</vt:lpstr>
      <vt:lpstr>3. How individuals respond to such a world </vt:lpstr>
      <vt:lpstr>PowerPoint Presentation</vt:lpstr>
      <vt:lpstr>PowerPoint Presentation</vt:lpstr>
      <vt:lpstr>4. Support of others (or lack thereof)</vt:lpstr>
      <vt:lpstr>PowerPoint Presentation</vt:lpstr>
      <vt:lpstr>PowerPoint Presentation</vt:lpstr>
      <vt:lpstr>5. Relationships and their effect </vt:lpstr>
      <vt:lpstr>PowerPoint Presentation</vt:lpstr>
      <vt:lpstr>PowerPoint Presentation</vt:lpstr>
      <vt:lpstr>6. Key Moment</vt:lpstr>
      <vt:lpstr>PowerPoint Presentation</vt:lpstr>
      <vt:lpstr>PowerPoint Presentation</vt:lpstr>
      <vt:lpstr>PowerPoint Presentation</vt:lpstr>
      <vt:lpstr>7. Resolution (close of text)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Juno - Jason Reitman</dc:title>
  <dc:creator>Ciara Deasy</dc:creator>
  <cp:lastModifiedBy>Ciara Deasy</cp:lastModifiedBy>
  <cp:revision>5</cp:revision>
  <dcterms:created xsi:type="dcterms:W3CDTF">2018-11-26T18:55:39Z</dcterms:created>
  <dcterms:modified xsi:type="dcterms:W3CDTF">2018-11-26T19:26:17Z</dcterms:modified>
</cp:coreProperties>
</file>