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8" r:id="rId4"/>
    <p:sldId id="257" r:id="rId5"/>
    <p:sldId id="259" r:id="rId6"/>
    <p:sldId id="260" r:id="rId7"/>
    <p:sldId id="261" r:id="rId8"/>
    <p:sldId id="262" r:id="rId9"/>
    <p:sldId id="263" r:id="rId10"/>
    <p:sldId id="267"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10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F530E39-5708-4E85-B3BF-1E2B985644F1}" type="datetimeFigureOut">
              <a:rPr lang="en-IE" smtClean="0"/>
              <a:t>11/05/2020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26120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F530E39-5708-4E85-B3BF-1E2B985644F1}" type="datetimeFigureOut">
              <a:rPr lang="en-IE" smtClean="0"/>
              <a:t>11/05/2020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23400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F530E39-5708-4E85-B3BF-1E2B985644F1}" type="datetimeFigureOut">
              <a:rPr lang="en-IE" smtClean="0"/>
              <a:t>11/05/2020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418129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5F530E39-5708-4E85-B3BF-1E2B985644F1}" type="datetimeFigureOut">
              <a:rPr lang="en-IE" smtClean="0"/>
              <a:t>11/05/2020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98398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530E39-5708-4E85-B3BF-1E2B985644F1}" type="datetimeFigureOut">
              <a:rPr lang="en-IE" smtClean="0"/>
              <a:t>11/05/2020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376464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5F530E39-5708-4E85-B3BF-1E2B985644F1}" type="datetimeFigureOut">
              <a:rPr lang="en-IE" smtClean="0"/>
              <a:t>11/05/2020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26854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5F530E39-5708-4E85-B3BF-1E2B985644F1}" type="datetimeFigureOut">
              <a:rPr lang="en-IE" smtClean="0"/>
              <a:t>11/05/2020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3189814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5F530E39-5708-4E85-B3BF-1E2B985644F1}" type="datetimeFigureOut">
              <a:rPr lang="en-IE" smtClean="0"/>
              <a:t>11/05/2020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189334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30E39-5708-4E85-B3BF-1E2B985644F1}" type="datetimeFigureOut">
              <a:rPr lang="en-IE" smtClean="0"/>
              <a:t>11/05/2020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346956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30E39-5708-4E85-B3BF-1E2B985644F1}" type="datetimeFigureOut">
              <a:rPr lang="en-IE" smtClean="0"/>
              <a:t>11/05/2020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195148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530E39-5708-4E85-B3BF-1E2B985644F1}" type="datetimeFigureOut">
              <a:rPr lang="en-IE" smtClean="0"/>
              <a:t>11/05/2020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06E7A81-962E-4746-91B1-5C694AF89756}" type="slidenum">
              <a:rPr lang="en-IE" smtClean="0"/>
              <a:t>‹#›</a:t>
            </a:fld>
            <a:endParaRPr lang="en-IE"/>
          </a:p>
        </p:txBody>
      </p:sp>
    </p:spTree>
    <p:extLst>
      <p:ext uri="{BB962C8B-B14F-4D97-AF65-F5344CB8AC3E}">
        <p14:creationId xmlns:p14="http://schemas.microsoft.com/office/powerpoint/2010/main" val="314129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30E39-5708-4E85-B3BF-1E2B985644F1}" type="datetimeFigureOut">
              <a:rPr lang="en-IE" smtClean="0"/>
              <a:t>11/05/2020</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E7A81-962E-4746-91B1-5C694AF89756}" type="slidenum">
              <a:rPr lang="en-IE" smtClean="0"/>
              <a:t>‹#›</a:t>
            </a:fld>
            <a:endParaRPr lang="en-IE"/>
          </a:p>
        </p:txBody>
      </p:sp>
    </p:spTree>
    <p:extLst>
      <p:ext uri="{BB962C8B-B14F-4D97-AF65-F5344CB8AC3E}">
        <p14:creationId xmlns:p14="http://schemas.microsoft.com/office/powerpoint/2010/main" val="231634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ppopx.com/zh/black-and-white-country-road-hills-lonely-road-road-356814"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simplybike/4894055768"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isherbelfast.wordpres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reefoto.com/preview/9909-03-980/Country-Lane"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infomatique/21923994321"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eograph.org.uk/photo/1542717"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A_lonely_forest_way.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xhere.com/en/photo/464107"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DC16F78-C733-4608-820C-0E324FFF879E}"/>
              </a:ext>
            </a:extLst>
          </p:cNvPr>
          <p:cNvPicPr>
            <a:picLocks noChangeAspect="1"/>
          </p:cNvPicPr>
          <p:nvPr/>
        </p:nvPicPr>
        <p:blipFill rotWithShape="1">
          <a:blip r:embed="rId2">
            <a:alphaModFix amt="55000"/>
          </a:blip>
          <a:srcRect t="4724" b="5276"/>
          <a:stretch/>
        </p:blipFill>
        <p:spPr>
          <a:xfrm>
            <a:off x="20" y="1"/>
            <a:ext cx="12191980" cy="6857999"/>
          </a:xfrm>
          <a:prstGeom prst="rect">
            <a:avLst/>
          </a:prstGeom>
        </p:spPr>
      </p:pic>
      <p:sp>
        <p:nvSpPr>
          <p:cNvPr id="16" name="Oval 15">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77192" y="1032483"/>
            <a:ext cx="5037616" cy="2982360"/>
          </a:xfrm>
        </p:spPr>
        <p:txBody>
          <a:bodyPr>
            <a:normAutofit/>
          </a:bodyPr>
          <a:lstStyle/>
          <a:p>
            <a:r>
              <a:rPr lang="en-IE" b="1"/>
              <a:t>Inniskeen Road: July Evening</a:t>
            </a:r>
            <a:endParaRPr lang="en-IE"/>
          </a:p>
        </p:txBody>
      </p:sp>
      <p:sp>
        <p:nvSpPr>
          <p:cNvPr id="3" name="Subtitle 2"/>
          <p:cNvSpPr>
            <a:spLocks noGrp="1"/>
          </p:cNvSpPr>
          <p:nvPr>
            <p:ph type="subTitle" idx="1"/>
          </p:nvPr>
        </p:nvSpPr>
        <p:spPr>
          <a:xfrm>
            <a:off x="3577192" y="4106918"/>
            <a:ext cx="5037616" cy="1655762"/>
          </a:xfrm>
        </p:spPr>
        <p:txBody>
          <a:bodyPr>
            <a:normAutofit/>
          </a:bodyPr>
          <a:lstStyle/>
          <a:p>
            <a:r>
              <a:rPr lang="en-IE"/>
              <a:t>Patrick Kavanagh</a:t>
            </a:r>
          </a:p>
        </p:txBody>
      </p:sp>
      <p:sp>
        <p:nvSpPr>
          <p:cNvPr id="18" name="Arc 17">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00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E6F6AD-1ADE-4F1A-87B2-7DB831F7E62A}"/>
              </a:ext>
            </a:extLst>
          </p:cNvPr>
          <p:cNvSpPr>
            <a:spLocks noGrp="1"/>
          </p:cNvSpPr>
          <p:nvPr>
            <p:ph idx="1"/>
          </p:nvPr>
        </p:nvSpPr>
        <p:spPr>
          <a:xfrm>
            <a:off x="275771" y="319314"/>
            <a:ext cx="6816925" cy="5862030"/>
          </a:xfrm>
        </p:spPr>
        <p:txBody>
          <a:bodyPr>
            <a:normAutofit lnSpcReduction="10000"/>
          </a:bodyPr>
          <a:lstStyle/>
          <a:p>
            <a:r>
              <a:rPr lang="en-IE" dirty="0"/>
              <a:t>In the second quatrain the road is deserted.  We sense the poet who has probably noticed all the earlier excitement from a safe distance, hidden from view, now is overcome with a sense of isolation and the silence on the roadway is unbearable, ‘not a footfall tapping secrecies of stone’ – he might as well be on a deserted island.</a:t>
            </a:r>
          </a:p>
          <a:p>
            <a:r>
              <a:rPr lang="en-IE" dirty="0"/>
              <a:t>In the sestet Kavanagh further contemplates his own situation and his plight as a poet. The break between the octet and the sestet on the page symbolises Kavanagh’s separateness from the community.  For him, the price he must pay for being a poet is to be considered an outsider.  </a:t>
            </a:r>
          </a:p>
          <a:p>
            <a:endParaRPr lang="en-IE" dirty="0"/>
          </a:p>
        </p:txBody>
      </p:sp>
      <p:pic>
        <p:nvPicPr>
          <p:cNvPr id="5" name="Picture 4" descr="A path with trees on the side of a road&#10;&#10;Description automatically generated">
            <a:extLst>
              <a:ext uri="{FF2B5EF4-FFF2-40B4-BE49-F238E27FC236}">
                <a16:creationId xmlns:a16="http://schemas.microsoft.com/office/drawing/2014/main" id="{71A8C941-3422-4184-8BEF-4DE1447CEAF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959" r="32881" b="-1"/>
          <a:stretch/>
        </p:blipFill>
        <p:spPr>
          <a:xfrm>
            <a:off x="7552266" y="10"/>
            <a:ext cx="4639733" cy="6857990"/>
          </a:xfrm>
          <a:prstGeom prst="rect">
            <a:avLst/>
          </a:prstGeom>
        </p:spPr>
      </p:pic>
    </p:spTree>
    <p:extLst>
      <p:ext uri="{BB962C8B-B14F-4D97-AF65-F5344CB8AC3E}">
        <p14:creationId xmlns:p14="http://schemas.microsoft.com/office/powerpoint/2010/main" val="31749050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10520702" cy="1325563"/>
          </a:xfrm>
        </p:spPr>
        <p:txBody>
          <a:bodyPr>
            <a:normAutofit/>
          </a:bodyPr>
          <a:lstStyle/>
          <a:p>
            <a:r>
              <a:rPr lang="en-IE">
                <a:solidFill>
                  <a:srgbClr val="FFFFFF"/>
                </a:solidFill>
              </a:rPr>
              <a:t>Rhyme Scheme</a:t>
            </a:r>
          </a:p>
        </p:txBody>
      </p:sp>
      <p:sp>
        <p:nvSpPr>
          <p:cNvPr id="3" name="Content Placeholder 2"/>
          <p:cNvSpPr>
            <a:spLocks noGrp="1"/>
          </p:cNvSpPr>
          <p:nvPr>
            <p:ph idx="1"/>
          </p:nvPr>
        </p:nvSpPr>
        <p:spPr>
          <a:xfrm>
            <a:off x="838201" y="2022601"/>
            <a:ext cx="10515598" cy="4154361"/>
          </a:xfrm>
        </p:spPr>
        <p:txBody>
          <a:bodyPr>
            <a:normAutofit lnSpcReduction="10000"/>
          </a:bodyPr>
          <a:lstStyle/>
          <a:p>
            <a:r>
              <a:rPr lang="en-IE" sz="3200" dirty="0">
                <a:solidFill>
                  <a:srgbClr val="FFFFFF"/>
                </a:solidFill>
                <a:effectLst/>
              </a:rPr>
              <a:t>This is a Shakespearean sonnet and therefore it has the classic Shakespearean rhyming scheme: ABAB CDCD EFEF GG.  However, Kavanagh is experimenting here and even though the sonnet has a Shakespearean rhyming scheme, the sonnet is laid out in the classic Petrarchan pattern of octet followed by sestet.  </a:t>
            </a:r>
          </a:p>
          <a:p>
            <a:r>
              <a:rPr lang="en-IE" sz="3200" dirty="0">
                <a:solidFill>
                  <a:srgbClr val="FFFFFF"/>
                </a:solidFill>
                <a:effectLst/>
              </a:rPr>
              <a:t>He cleverly uses the break between octet and sestet to show his own separateness and isolation from the community; to show his plight as an outsider.</a:t>
            </a:r>
            <a:endParaRPr lang="en-IE" sz="3200" dirty="0">
              <a:solidFill>
                <a:srgbClr val="FFFFFF"/>
              </a:solidFill>
            </a:endParaRPr>
          </a:p>
        </p:txBody>
      </p:sp>
    </p:spTree>
    <p:extLst>
      <p:ext uri="{BB962C8B-B14F-4D97-AF65-F5344CB8AC3E}">
        <p14:creationId xmlns:p14="http://schemas.microsoft.com/office/powerpoint/2010/main" val="4654831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a:t>Source: https://vinhanley.com/2016/01/18/inniskeen-road-july-evening/</a:t>
            </a:r>
          </a:p>
        </p:txBody>
      </p:sp>
    </p:spTree>
    <p:extLst>
      <p:ext uri="{BB962C8B-B14F-4D97-AF65-F5344CB8AC3E}">
        <p14:creationId xmlns:p14="http://schemas.microsoft.com/office/powerpoint/2010/main" val="67304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icycle parked on the grass&#10;&#10;Description automatically generated">
            <a:extLst>
              <a:ext uri="{FF2B5EF4-FFF2-40B4-BE49-F238E27FC236}">
                <a16:creationId xmlns:a16="http://schemas.microsoft.com/office/drawing/2014/main" id="{737ECCF7-010A-42D4-8D2E-99971FC27D8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418" b="11313"/>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IE" dirty="0">
                <a:solidFill>
                  <a:srgbClr val="FFFFFF"/>
                </a:solidFill>
              </a:rPr>
              <a:t>Summary</a:t>
            </a:r>
          </a:p>
        </p:txBody>
      </p:sp>
      <p:sp>
        <p:nvSpPr>
          <p:cNvPr id="3" name="Content Placeholder 2"/>
          <p:cNvSpPr>
            <a:spLocks noGrp="1"/>
          </p:cNvSpPr>
          <p:nvPr>
            <p:ph idx="1"/>
          </p:nvPr>
        </p:nvSpPr>
        <p:spPr>
          <a:xfrm>
            <a:off x="174171" y="1277256"/>
            <a:ext cx="11858172" cy="5580733"/>
          </a:xfrm>
        </p:spPr>
        <p:txBody>
          <a:bodyPr>
            <a:normAutofit/>
          </a:bodyPr>
          <a:lstStyle/>
          <a:p>
            <a:r>
              <a:rPr lang="en-IE" sz="3200" dirty="0">
                <a:solidFill>
                  <a:srgbClr val="FFFFFF"/>
                </a:solidFill>
                <a:effectLst/>
              </a:rPr>
              <a:t>First published in 1936</a:t>
            </a:r>
          </a:p>
          <a:p>
            <a:r>
              <a:rPr lang="en-IE" sz="3200" dirty="0">
                <a:solidFill>
                  <a:srgbClr val="FFFFFF"/>
                </a:solidFill>
                <a:effectLst/>
              </a:rPr>
              <a:t>First published example of Kavanagh’s realism</a:t>
            </a:r>
          </a:p>
          <a:p>
            <a:r>
              <a:rPr lang="en-IE" sz="3200" dirty="0">
                <a:solidFill>
                  <a:srgbClr val="FFFFFF"/>
                </a:solidFill>
                <a:effectLst/>
              </a:rPr>
              <a:t>Poetry could be written about the local and the ordinary</a:t>
            </a:r>
          </a:p>
          <a:p>
            <a:r>
              <a:rPr lang="en-IE" sz="3200" dirty="0">
                <a:solidFill>
                  <a:srgbClr val="FFFFFF"/>
                </a:solidFill>
                <a:effectLst/>
              </a:rPr>
              <a:t>This is a personal poem – Kavanagh’s own situation – his plight as poet – insider and outsider</a:t>
            </a:r>
          </a:p>
          <a:p>
            <a:r>
              <a:rPr lang="en-IE" sz="3200" dirty="0">
                <a:solidFill>
                  <a:srgbClr val="FFFFFF"/>
                </a:solidFill>
                <a:effectLst/>
              </a:rPr>
              <a:t>Honesty – ‘solemn talk of contemplation’ – distances himself from phoney literary attitudes and posing</a:t>
            </a:r>
          </a:p>
          <a:p>
            <a:r>
              <a:rPr lang="en-IE" sz="3200" dirty="0">
                <a:solidFill>
                  <a:srgbClr val="FFFFFF"/>
                </a:solidFill>
                <a:effectLst/>
              </a:rPr>
              <a:t>Ordinary world – a road, bicycles, a barn dance</a:t>
            </a:r>
          </a:p>
          <a:p>
            <a:r>
              <a:rPr lang="en-IE" sz="3200" dirty="0">
                <a:solidFill>
                  <a:srgbClr val="FFFFFF"/>
                </a:solidFill>
                <a:effectLst/>
              </a:rPr>
              <a:t>Conversational tone – ordinary diction can be used in poetry</a:t>
            </a:r>
          </a:p>
          <a:p>
            <a:endParaRPr lang="en-IE" sz="3200" dirty="0">
              <a:solidFill>
                <a:srgbClr val="FFFFFF"/>
              </a:solidFill>
            </a:endParaRPr>
          </a:p>
        </p:txBody>
      </p:sp>
      <p:sp>
        <p:nvSpPr>
          <p:cNvPr id="6" name="TextBox 5">
            <a:extLst>
              <a:ext uri="{FF2B5EF4-FFF2-40B4-BE49-F238E27FC236}">
                <a16:creationId xmlns:a16="http://schemas.microsoft.com/office/drawing/2014/main" id="{2D83F758-D3C1-4FAF-B5A9-24C82957718C}"/>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simplybike/4894055768">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473818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08454" y="1360481"/>
            <a:ext cx="4605340"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100">
                <a:solidFill>
                  <a:schemeClr val="bg1"/>
                </a:solidFill>
                <a:effectLst/>
                <a:latin typeface="+mj-lt"/>
                <a:ea typeface="+mj-ea"/>
                <a:cs typeface="+mj-cs"/>
              </a:rPr>
              <a:t>Bikes on the Road to Billy Brennan’s Barn, Inniskeen – courtesy of </a:t>
            </a:r>
            <a:r>
              <a:rPr lang="en-US" sz="3100">
                <a:solidFill>
                  <a:schemeClr val="bg1"/>
                </a:solidFill>
                <a:effectLst/>
                <a:latin typeface="+mj-lt"/>
                <a:ea typeface="+mj-ea"/>
                <a:cs typeface="+mj-cs"/>
                <a:hlinkClick r:id="rId2"/>
              </a:rPr>
              <a:t>http://www.fisherbelfast.wordpress.com</a:t>
            </a:r>
            <a:endParaRPr lang="en-US" sz="3100">
              <a:solidFill>
                <a:schemeClr val="bg1"/>
              </a:solidFill>
              <a:latin typeface="+mj-lt"/>
              <a:ea typeface="+mj-ea"/>
              <a:cs typeface="+mj-cs"/>
            </a:endParaRPr>
          </a:p>
        </p:txBody>
      </p:sp>
      <p:pic>
        <p:nvPicPr>
          <p:cNvPr id="4" name="Content Placeholder 3"/>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b="21642"/>
          <a:stretch/>
        </p:blipFill>
        <p:spPr>
          <a:xfrm>
            <a:off x="5800734" y="1057275"/>
            <a:ext cx="5917401" cy="4743450"/>
          </a:xfrm>
          <a:prstGeom prst="rect">
            <a:avLst/>
          </a:prstGeom>
        </p:spPr>
      </p:pic>
      <p:sp>
        <p:nvSpPr>
          <p:cNvPr id="19" name="Rectangle 11">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45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ath with trees on the side of a dirt road&#10;&#10;Description automatically generated">
            <a:extLst>
              <a:ext uri="{FF2B5EF4-FFF2-40B4-BE49-F238E27FC236}">
                <a16:creationId xmlns:a16="http://schemas.microsoft.com/office/drawing/2014/main" id="{33AC1FD4-A142-47E6-B4F6-0FA4318DC71A}"/>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98" b="15147"/>
          <a:stretch/>
        </p:blipFill>
        <p:spPr>
          <a:xfrm>
            <a:off x="20" y="1"/>
            <a:ext cx="12191980" cy="6857999"/>
          </a:xfrm>
          <a:prstGeom prst="rect">
            <a:avLst/>
          </a:prstGeom>
        </p:spPr>
      </p:pic>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775200" y="217714"/>
            <a:ext cx="7721599" cy="6857999"/>
          </a:xfrm>
        </p:spPr>
        <p:txBody>
          <a:bodyPr anchor="ctr">
            <a:normAutofit/>
          </a:bodyPr>
          <a:lstStyle/>
          <a:p>
            <a:pPr marL="0" indent="0">
              <a:buNone/>
            </a:pPr>
            <a:r>
              <a:rPr lang="en-IE" sz="2000" b="1" dirty="0">
                <a:solidFill>
                  <a:srgbClr val="FFFFFF"/>
                </a:solidFill>
                <a:effectLst/>
              </a:rPr>
              <a:t>The bicycles go by in twos and threes –</a:t>
            </a:r>
            <a:endParaRPr lang="en-IE" sz="2000" dirty="0">
              <a:solidFill>
                <a:srgbClr val="FFFFFF"/>
              </a:solidFill>
              <a:effectLst/>
            </a:endParaRPr>
          </a:p>
          <a:p>
            <a:pPr marL="0" indent="0">
              <a:buNone/>
            </a:pPr>
            <a:r>
              <a:rPr lang="en-IE" sz="2000" b="1" dirty="0">
                <a:solidFill>
                  <a:srgbClr val="FFFFFF"/>
                </a:solidFill>
                <a:effectLst/>
              </a:rPr>
              <a:t>There’s a dance in Billy Brennan’s barn tonight,</a:t>
            </a:r>
            <a:endParaRPr lang="en-IE" sz="2000" dirty="0">
              <a:solidFill>
                <a:srgbClr val="FFFFFF"/>
              </a:solidFill>
              <a:effectLst/>
            </a:endParaRPr>
          </a:p>
          <a:p>
            <a:pPr marL="0" indent="0">
              <a:buNone/>
            </a:pPr>
            <a:r>
              <a:rPr lang="en-IE" sz="2000" b="1" dirty="0">
                <a:solidFill>
                  <a:srgbClr val="FFFFFF"/>
                </a:solidFill>
                <a:effectLst/>
              </a:rPr>
              <a:t>And there’s the half-talk code of mysteries</a:t>
            </a:r>
            <a:endParaRPr lang="en-IE" sz="2000" dirty="0">
              <a:solidFill>
                <a:srgbClr val="FFFFFF"/>
              </a:solidFill>
              <a:effectLst/>
            </a:endParaRPr>
          </a:p>
          <a:p>
            <a:pPr marL="0" indent="0">
              <a:buNone/>
            </a:pPr>
            <a:r>
              <a:rPr lang="en-IE" sz="2000" b="1" dirty="0">
                <a:solidFill>
                  <a:srgbClr val="FFFFFF"/>
                </a:solidFill>
                <a:effectLst/>
              </a:rPr>
              <a:t>And the wink-and-elbow language of delight.</a:t>
            </a:r>
            <a:endParaRPr lang="en-IE" sz="2000" dirty="0">
              <a:solidFill>
                <a:srgbClr val="FFFFFF"/>
              </a:solidFill>
              <a:effectLst/>
            </a:endParaRPr>
          </a:p>
          <a:p>
            <a:pPr marL="0" indent="0">
              <a:buNone/>
            </a:pPr>
            <a:r>
              <a:rPr lang="en-IE" sz="2000" b="1" dirty="0">
                <a:solidFill>
                  <a:srgbClr val="FFFFFF"/>
                </a:solidFill>
                <a:effectLst/>
              </a:rPr>
              <a:t>Half-past eight and there is not a spot</a:t>
            </a:r>
            <a:endParaRPr lang="en-IE" sz="2000" dirty="0">
              <a:solidFill>
                <a:srgbClr val="FFFFFF"/>
              </a:solidFill>
              <a:effectLst/>
            </a:endParaRPr>
          </a:p>
          <a:p>
            <a:pPr marL="0" indent="0">
              <a:buNone/>
            </a:pPr>
            <a:r>
              <a:rPr lang="en-IE" sz="2000" b="1" dirty="0">
                <a:solidFill>
                  <a:srgbClr val="FFFFFF"/>
                </a:solidFill>
                <a:effectLst/>
              </a:rPr>
              <a:t>Upon a mile of road, no shadow thrown</a:t>
            </a:r>
            <a:endParaRPr lang="en-IE" sz="2000" dirty="0">
              <a:solidFill>
                <a:srgbClr val="FFFFFF"/>
              </a:solidFill>
              <a:effectLst/>
            </a:endParaRPr>
          </a:p>
          <a:p>
            <a:pPr marL="0" indent="0">
              <a:buNone/>
            </a:pPr>
            <a:r>
              <a:rPr lang="en-IE" sz="2000" b="1" dirty="0">
                <a:solidFill>
                  <a:srgbClr val="FFFFFF"/>
                </a:solidFill>
                <a:effectLst/>
              </a:rPr>
              <a:t>That might turn out a man or woman, not</a:t>
            </a:r>
            <a:endParaRPr lang="en-IE" sz="2000" dirty="0">
              <a:solidFill>
                <a:srgbClr val="FFFFFF"/>
              </a:solidFill>
              <a:effectLst/>
            </a:endParaRPr>
          </a:p>
          <a:p>
            <a:pPr marL="0" indent="0">
              <a:buNone/>
            </a:pPr>
            <a:r>
              <a:rPr lang="en-IE" sz="2000" b="1" dirty="0">
                <a:solidFill>
                  <a:srgbClr val="FFFFFF"/>
                </a:solidFill>
                <a:effectLst/>
              </a:rPr>
              <a:t>A footfall tapping secrecies of stone. </a:t>
            </a:r>
            <a:endParaRPr lang="en-IE" sz="2000" dirty="0">
              <a:solidFill>
                <a:srgbClr val="FFFFFF"/>
              </a:solidFill>
              <a:effectLst/>
            </a:endParaRPr>
          </a:p>
          <a:p>
            <a:pPr marL="0" indent="0">
              <a:buNone/>
            </a:pPr>
            <a:r>
              <a:rPr lang="en-IE" sz="2000" b="1" dirty="0">
                <a:solidFill>
                  <a:srgbClr val="FFFFFF"/>
                </a:solidFill>
                <a:effectLst/>
              </a:rPr>
              <a:t> </a:t>
            </a:r>
            <a:endParaRPr lang="en-IE" sz="2000" dirty="0">
              <a:solidFill>
                <a:srgbClr val="FFFFFF"/>
              </a:solidFill>
              <a:effectLst/>
            </a:endParaRPr>
          </a:p>
          <a:p>
            <a:pPr marL="0" indent="0">
              <a:buNone/>
            </a:pPr>
            <a:r>
              <a:rPr lang="en-IE" sz="2000" b="1" dirty="0">
                <a:solidFill>
                  <a:srgbClr val="FFFFFF"/>
                </a:solidFill>
                <a:effectLst/>
              </a:rPr>
              <a:t>I have what every poet hates in spite</a:t>
            </a:r>
            <a:endParaRPr lang="en-IE" sz="2000" dirty="0">
              <a:solidFill>
                <a:srgbClr val="FFFFFF"/>
              </a:solidFill>
              <a:effectLst/>
            </a:endParaRPr>
          </a:p>
          <a:p>
            <a:pPr marL="0" indent="0">
              <a:buNone/>
            </a:pPr>
            <a:r>
              <a:rPr lang="en-IE" sz="2000" b="1" dirty="0">
                <a:solidFill>
                  <a:srgbClr val="FFFFFF"/>
                </a:solidFill>
                <a:effectLst/>
              </a:rPr>
              <a:t>Of all the solemn talk of contemplation.</a:t>
            </a:r>
            <a:endParaRPr lang="en-IE" sz="2000" dirty="0">
              <a:solidFill>
                <a:srgbClr val="FFFFFF"/>
              </a:solidFill>
              <a:effectLst/>
            </a:endParaRPr>
          </a:p>
          <a:p>
            <a:pPr marL="0" indent="0">
              <a:buNone/>
            </a:pPr>
            <a:r>
              <a:rPr lang="en-IE" sz="2000" b="1" dirty="0">
                <a:solidFill>
                  <a:srgbClr val="FFFFFF"/>
                </a:solidFill>
                <a:effectLst/>
              </a:rPr>
              <a:t>Oh, Alexander Selkirk knew the plight</a:t>
            </a:r>
            <a:endParaRPr lang="en-IE" sz="2000" dirty="0">
              <a:solidFill>
                <a:srgbClr val="FFFFFF"/>
              </a:solidFill>
              <a:effectLst/>
            </a:endParaRPr>
          </a:p>
          <a:p>
            <a:pPr marL="0" indent="0">
              <a:buNone/>
            </a:pPr>
            <a:r>
              <a:rPr lang="en-IE" sz="2000" b="1" dirty="0">
                <a:solidFill>
                  <a:srgbClr val="FFFFFF"/>
                </a:solidFill>
                <a:effectLst/>
              </a:rPr>
              <a:t>Of being king and government and nation.</a:t>
            </a:r>
            <a:endParaRPr lang="en-IE" sz="2000" dirty="0">
              <a:solidFill>
                <a:srgbClr val="FFFFFF"/>
              </a:solidFill>
              <a:effectLst/>
            </a:endParaRPr>
          </a:p>
          <a:p>
            <a:pPr marL="0" indent="0">
              <a:buNone/>
            </a:pPr>
            <a:r>
              <a:rPr lang="en-IE" sz="2000" b="1" dirty="0">
                <a:solidFill>
                  <a:srgbClr val="FFFFFF"/>
                </a:solidFill>
                <a:effectLst/>
              </a:rPr>
              <a:t>A road, a mile of kingdom. I am king</a:t>
            </a:r>
            <a:endParaRPr lang="en-IE" sz="2000" dirty="0">
              <a:solidFill>
                <a:srgbClr val="FFFFFF"/>
              </a:solidFill>
              <a:effectLst/>
            </a:endParaRPr>
          </a:p>
          <a:p>
            <a:pPr marL="0" indent="0">
              <a:buNone/>
            </a:pPr>
            <a:r>
              <a:rPr lang="en-IE" sz="2000" b="1" dirty="0">
                <a:solidFill>
                  <a:srgbClr val="FFFFFF"/>
                </a:solidFill>
                <a:effectLst/>
              </a:rPr>
              <a:t>Of banks and stones and every blooming thing.</a:t>
            </a:r>
            <a:endParaRPr lang="en-IE" sz="2000" dirty="0">
              <a:solidFill>
                <a:srgbClr val="FFFFFF"/>
              </a:solidFill>
              <a:effectLst/>
            </a:endParaRPr>
          </a:p>
          <a:p>
            <a:endParaRPr lang="en-IE" sz="2000" dirty="0">
              <a:solidFill>
                <a:srgbClr val="FFFFFF"/>
              </a:solidFill>
            </a:endParaRPr>
          </a:p>
        </p:txBody>
      </p:sp>
      <p:sp>
        <p:nvSpPr>
          <p:cNvPr id="5" name="TextBox 4">
            <a:extLst>
              <a:ext uri="{FF2B5EF4-FFF2-40B4-BE49-F238E27FC236}">
                <a16:creationId xmlns:a16="http://schemas.microsoft.com/office/drawing/2014/main" id="{8B6C58AA-3148-4774-B424-2925835AF2B4}"/>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ww.freefoto.com/preview/9909-03-980/Country-Lane">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IE" sz="700">
              <a:solidFill>
                <a:srgbClr val="FFFFFF"/>
              </a:solidFill>
            </a:endParaRPr>
          </a:p>
        </p:txBody>
      </p:sp>
    </p:spTree>
    <p:extLst>
      <p:ext uri="{BB962C8B-B14F-4D97-AF65-F5344CB8AC3E}">
        <p14:creationId xmlns:p14="http://schemas.microsoft.com/office/powerpoint/2010/main" val="198875005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th with trees on the side of a dirt road&#10;&#10;Description automatically generated">
            <a:extLst>
              <a:ext uri="{FF2B5EF4-FFF2-40B4-BE49-F238E27FC236}">
                <a16:creationId xmlns:a16="http://schemas.microsoft.com/office/drawing/2014/main" id="{794E95EB-5336-4FF7-8752-EB4F4B62F903}"/>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85" b="12946"/>
          <a:stretch/>
        </p:blipFill>
        <p:spPr>
          <a:xfrm>
            <a:off x="20" y="10"/>
            <a:ext cx="12191980" cy="6857990"/>
          </a:xfrm>
          <a:prstGeom prst="rect">
            <a:avLst/>
          </a:prstGeom>
        </p:spPr>
      </p:pic>
      <p:sp>
        <p:nvSpPr>
          <p:cNvPr id="3" name="Content Placeholder 2"/>
          <p:cNvSpPr>
            <a:spLocks noGrp="1"/>
          </p:cNvSpPr>
          <p:nvPr>
            <p:ph idx="1"/>
          </p:nvPr>
        </p:nvSpPr>
        <p:spPr>
          <a:xfrm>
            <a:off x="493485" y="1251911"/>
            <a:ext cx="11437257" cy="5406034"/>
          </a:xfrm>
        </p:spPr>
        <p:txBody>
          <a:bodyPr>
            <a:normAutofit/>
          </a:bodyPr>
          <a:lstStyle/>
          <a:p>
            <a:r>
              <a:rPr lang="en-IE" sz="3600" dirty="0">
                <a:solidFill>
                  <a:srgbClr val="FFFFFF"/>
                </a:solidFill>
              </a:rPr>
              <a:t>This poem is about the isolation of the poet.  A poet is different from other people: he is not interested in material matters such as the price of cattle, the progress of crops or the results of football matches.  </a:t>
            </a:r>
          </a:p>
          <a:p>
            <a:r>
              <a:rPr lang="en-IE" sz="3600" dirty="0">
                <a:solidFill>
                  <a:srgbClr val="FFFFFF"/>
                </a:solidFill>
              </a:rPr>
              <a:t>The poet lives in the world of imagination and because of this he is often considered as an outsider; he is isolated – a loner – he does not fit in to ordinary society.  So the price the poet pays for his gift of poetry is the pain of isolation.</a:t>
            </a:r>
          </a:p>
        </p:txBody>
      </p:sp>
      <p:sp>
        <p:nvSpPr>
          <p:cNvPr id="4" name="TextBox 3">
            <a:extLst>
              <a:ext uri="{FF2B5EF4-FFF2-40B4-BE49-F238E27FC236}">
                <a16:creationId xmlns:a16="http://schemas.microsoft.com/office/drawing/2014/main" id="{FB2A4B5F-C6F7-47A6-B3D0-86F0FF62E1A5}"/>
              </a:ext>
            </a:extLst>
          </p:cNvPr>
          <p:cNvSpPr txBox="1"/>
          <p:nvPr/>
        </p:nvSpPr>
        <p:spPr>
          <a:xfrm>
            <a:off x="1378857" y="420914"/>
            <a:ext cx="4717143" cy="830997"/>
          </a:xfrm>
          <a:prstGeom prst="rect">
            <a:avLst/>
          </a:prstGeom>
          <a:noFill/>
        </p:spPr>
        <p:txBody>
          <a:bodyPr wrap="square" rtlCol="0">
            <a:spAutoFit/>
          </a:bodyPr>
          <a:lstStyle/>
          <a:p>
            <a:pPr>
              <a:spcAft>
                <a:spcPts val="600"/>
              </a:spcAft>
            </a:pPr>
            <a:r>
              <a:rPr lang="en-IE" sz="4800" dirty="0"/>
              <a:t>THEME: </a:t>
            </a:r>
            <a:endParaRPr lang="en-IE" sz="4800"/>
          </a:p>
        </p:txBody>
      </p:sp>
      <p:sp>
        <p:nvSpPr>
          <p:cNvPr id="7" name="TextBox 6">
            <a:extLst>
              <a:ext uri="{FF2B5EF4-FFF2-40B4-BE49-F238E27FC236}">
                <a16:creationId xmlns:a16="http://schemas.microsoft.com/office/drawing/2014/main" id="{0EDFB170-F4B7-41D9-B8AB-BC2DA10B3395}"/>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www.flickr.com/photos/infomatique/21923994321">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277368158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tanding in front of a crowd&#10;&#10;Description automatically generated">
            <a:extLst>
              <a:ext uri="{FF2B5EF4-FFF2-40B4-BE49-F238E27FC236}">
                <a16:creationId xmlns:a16="http://schemas.microsoft.com/office/drawing/2014/main" id="{66FBA5A3-363B-4476-9862-7AA48911452D}"/>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007" b="8993"/>
          <a:stretch/>
        </p:blipFill>
        <p:spPr>
          <a:xfrm>
            <a:off x="0" y="10"/>
            <a:ext cx="12191980" cy="6857990"/>
          </a:xfrm>
          <a:prstGeom prst="rect">
            <a:avLst/>
          </a:prstGeom>
        </p:spPr>
      </p:pic>
      <p:sp>
        <p:nvSpPr>
          <p:cNvPr id="3" name="Content Placeholder 2"/>
          <p:cNvSpPr>
            <a:spLocks noGrp="1"/>
          </p:cNvSpPr>
          <p:nvPr>
            <p:ph idx="1"/>
          </p:nvPr>
        </p:nvSpPr>
        <p:spPr>
          <a:xfrm>
            <a:off x="522879" y="780597"/>
            <a:ext cx="11291750" cy="5562146"/>
          </a:xfrm>
        </p:spPr>
        <p:txBody>
          <a:bodyPr>
            <a:normAutofit lnSpcReduction="10000"/>
          </a:bodyPr>
          <a:lstStyle/>
          <a:p>
            <a:r>
              <a:rPr lang="en-IE" sz="3600" dirty="0">
                <a:solidFill>
                  <a:srgbClr val="FFFFFF"/>
                </a:solidFill>
              </a:rPr>
              <a:t>This poem recounts a local barn dance and the whole neighbourhood has gone for an evening’s enjoyment.</a:t>
            </a:r>
          </a:p>
          <a:p>
            <a:r>
              <a:rPr lang="en-IE" sz="3600" dirty="0">
                <a:solidFill>
                  <a:srgbClr val="FFFFFF"/>
                </a:solidFill>
              </a:rPr>
              <a:t> Kavanagh has not gone – perhaps for fear of being laughed at.  </a:t>
            </a:r>
          </a:p>
          <a:p>
            <a:r>
              <a:rPr lang="en-IE" sz="3600" dirty="0">
                <a:solidFill>
                  <a:srgbClr val="FFFFFF"/>
                </a:solidFill>
              </a:rPr>
              <a:t>The tone of the octet (first 8 lines)is thoughtful as well as being bitter.  </a:t>
            </a:r>
          </a:p>
          <a:p>
            <a:r>
              <a:rPr lang="en-IE" sz="3600" dirty="0">
                <a:solidFill>
                  <a:srgbClr val="FFFFFF"/>
                </a:solidFill>
              </a:rPr>
              <a:t>There is a sense of loneliness in it – ‘and there is not a spot upon a mile of road…’ He feels a palpable sense of being excluded by the other young people’s ‘half-talk code of mysteries’ and by their ‘wink and elbow language of delight’.</a:t>
            </a:r>
          </a:p>
          <a:p>
            <a:endParaRPr lang="en-IE" sz="3600" dirty="0">
              <a:solidFill>
                <a:srgbClr val="FFFFFF"/>
              </a:solidFill>
            </a:endParaRPr>
          </a:p>
        </p:txBody>
      </p:sp>
      <p:sp>
        <p:nvSpPr>
          <p:cNvPr id="5" name="TextBox 4">
            <a:extLst>
              <a:ext uri="{FF2B5EF4-FFF2-40B4-BE49-F238E27FC236}">
                <a16:creationId xmlns:a16="http://schemas.microsoft.com/office/drawing/2014/main" id="{EC00CBCA-E2AB-46A3-84DF-89EF54205E83}"/>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www.geograph.org.uk/photo/1542717">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12305945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29" y="261257"/>
            <a:ext cx="6860467" cy="5920087"/>
          </a:xfrm>
        </p:spPr>
        <p:txBody>
          <a:bodyPr>
            <a:normAutofit lnSpcReduction="10000"/>
          </a:bodyPr>
          <a:lstStyle/>
          <a:p>
            <a:r>
              <a:rPr lang="en-IE" sz="3600" dirty="0"/>
              <a:t>In the sestet (final 6 lines) the tone is again very bitter when he considers his own isolation and compares his lot with that of Alexander Selkirk, the prototype for Daniel Defoe’s Robinson Crusoe – ‘Oh, Alexander Selkirk knew the plight…’.  </a:t>
            </a:r>
          </a:p>
          <a:p>
            <a:r>
              <a:rPr lang="en-IE" sz="3600" dirty="0"/>
              <a:t>I can sense the bitterness of the final line: ‘I am king of banks and stones and every blooming (God damned) thing’.</a:t>
            </a:r>
          </a:p>
          <a:p>
            <a:pPr marL="0" indent="0">
              <a:buNone/>
            </a:pPr>
            <a:endParaRPr lang="en-IE" sz="3600" dirty="0"/>
          </a:p>
        </p:txBody>
      </p:sp>
      <p:pic>
        <p:nvPicPr>
          <p:cNvPr id="11" name="Picture 10" descr="A tree in a forest&#10;&#10;Description automatically generated">
            <a:extLst>
              <a:ext uri="{FF2B5EF4-FFF2-40B4-BE49-F238E27FC236}">
                <a16:creationId xmlns:a16="http://schemas.microsoft.com/office/drawing/2014/main" id="{43A841DF-6A8F-4D85-A34C-228249E76F0C}"/>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443" r="22816"/>
          <a:stretch/>
        </p:blipFill>
        <p:spPr>
          <a:xfrm>
            <a:off x="7552266" y="10"/>
            <a:ext cx="4639733" cy="6857990"/>
          </a:xfrm>
          <a:prstGeom prst="rect">
            <a:avLst/>
          </a:prstGeom>
        </p:spPr>
      </p:pic>
      <p:sp>
        <p:nvSpPr>
          <p:cNvPr id="12" name="TextBox 11">
            <a:extLst>
              <a:ext uri="{FF2B5EF4-FFF2-40B4-BE49-F238E27FC236}">
                <a16:creationId xmlns:a16="http://schemas.microsoft.com/office/drawing/2014/main" id="{BCDFAEAD-B037-4240-A24F-8318480CABDC}"/>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IE" sz="700">
                <a:solidFill>
                  <a:srgbClr val="FFFFFF"/>
                </a:solidFill>
                <a:hlinkClick r:id="rId3" tooltip="https://commons.wikimedia.org/wiki/File:A_lonely_forest_way.jpg">
                  <a:extLst>
                    <a:ext uri="{A12FA001-AC4F-418D-AE19-62706E023703}">
                      <ahyp:hlinkClr xmlns:ahyp="http://schemas.microsoft.com/office/drawing/2018/hyperlinkcolor" val="tx"/>
                    </a:ext>
                  </a:extLst>
                </a:hlinkClick>
              </a:rPr>
              <a:t>This Photo</a:t>
            </a:r>
            <a:r>
              <a:rPr lang="en-IE" sz="700">
                <a:solidFill>
                  <a:srgbClr val="FFFFFF"/>
                </a:solidFill>
              </a:rPr>
              <a:t> by Unknown Author is licensed under </a:t>
            </a:r>
            <a:r>
              <a:rPr lang="en-I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700">
              <a:solidFill>
                <a:srgbClr val="FFFFFF"/>
              </a:solidFill>
            </a:endParaRPr>
          </a:p>
        </p:txBody>
      </p:sp>
    </p:spTree>
    <p:extLst>
      <p:ext uri="{BB962C8B-B14F-4D97-AF65-F5344CB8AC3E}">
        <p14:creationId xmlns:p14="http://schemas.microsoft.com/office/powerpoint/2010/main" val="27468278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A6602B-CADB-48C2-8885-B1E1586EF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25" y="381000"/>
            <a:ext cx="11080750" cy="5759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5625" y="222467"/>
            <a:ext cx="9637776" cy="1430696"/>
          </a:xfrm>
        </p:spPr>
        <p:txBody>
          <a:bodyPr>
            <a:normAutofit/>
          </a:bodyPr>
          <a:lstStyle/>
          <a:p>
            <a:r>
              <a:rPr lang="en-IE" dirty="0">
                <a:solidFill>
                  <a:schemeClr val="bg1"/>
                </a:solidFill>
              </a:rPr>
              <a:t>Language</a:t>
            </a:r>
          </a:p>
        </p:txBody>
      </p:sp>
      <p:sp>
        <p:nvSpPr>
          <p:cNvPr id="3" name="Content Placeholder 2"/>
          <p:cNvSpPr>
            <a:spLocks noGrp="1"/>
          </p:cNvSpPr>
          <p:nvPr>
            <p:ph idx="1"/>
          </p:nvPr>
        </p:nvSpPr>
        <p:spPr>
          <a:xfrm>
            <a:off x="555625" y="1653163"/>
            <a:ext cx="11080750" cy="4487287"/>
          </a:xfrm>
        </p:spPr>
        <p:txBody>
          <a:bodyPr>
            <a:normAutofit fontScale="92500"/>
          </a:bodyPr>
          <a:lstStyle/>
          <a:p>
            <a:r>
              <a:rPr lang="en-IE" sz="3200" dirty="0">
                <a:solidFill>
                  <a:schemeClr val="bg1"/>
                </a:solidFill>
                <a:effectLst/>
              </a:rPr>
              <a:t>Kavanagh is the poet of ordinary language.  He has no place for poetic diction or flowery language.  Instead he uses ordinary, colloquial language.  </a:t>
            </a:r>
          </a:p>
          <a:p>
            <a:r>
              <a:rPr lang="en-IE" sz="3200" dirty="0">
                <a:solidFill>
                  <a:schemeClr val="bg1"/>
                </a:solidFill>
                <a:effectLst/>
              </a:rPr>
              <a:t>This use of ordinary speech is part of his simplicity; he does not try to impress; he is not looking over his shoulder at the literary critics.  Here he is content with himself and with his language: there is a country barn dance in ‘Billy Brennan’s barn’, ‘the bicycles go by in twos and threes’, there is ‘the half talk code of mysteries’ and also he notices ‘the wink and elbow language of delight’, capturing perfectly the closely-knit peasant atmosphere of the local dance.</a:t>
            </a:r>
            <a:endParaRPr lang="en-IE" sz="3200" dirty="0">
              <a:solidFill>
                <a:schemeClr val="bg1"/>
              </a:solidFill>
            </a:endParaRPr>
          </a:p>
        </p:txBody>
      </p:sp>
    </p:spTree>
    <p:extLst>
      <p:ext uri="{BB962C8B-B14F-4D97-AF65-F5344CB8AC3E}">
        <p14:creationId xmlns:p14="http://schemas.microsoft.com/office/powerpoint/2010/main" val="392989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iding on the back of a bicycle&#10;&#10;Description automatically generated">
            <a:extLst>
              <a:ext uri="{FF2B5EF4-FFF2-40B4-BE49-F238E27FC236}">
                <a16:creationId xmlns:a16="http://schemas.microsoft.com/office/drawing/2014/main" id="{B2B694CF-F424-4C6A-AC5D-5E1830A48F50}"/>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008" b="16742"/>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IE">
                <a:solidFill>
                  <a:srgbClr val="FFFFFF"/>
                </a:solidFill>
              </a:rPr>
              <a:t>Structure</a:t>
            </a:r>
          </a:p>
        </p:txBody>
      </p:sp>
      <p:sp>
        <p:nvSpPr>
          <p:cNvPr id="3" name="Content Placeholder 2"/>
          <p:cNvSpPr>
            <a:spLocks noGrp="1"/>
          </p:cNvSpPr>
          <p:nvPr>
            <p:ph idx="1"/>
          </p:nvPr>
        </p:nvSpPr>
        <p:spPr>
          <a:xfrm>
            <a:off x="838200" y="1825625"/>
            <a:ext cx="10515600" cy="4351338"/>
          </a:xfrm>
        </p:spPr>
        <p:txBody>
          <a:bodyPr>
            <a:normAutofit/>
          </a:bodyPr>
          <a:lstStyle/>
          <a:p>
            <a:r>
              <a:rPr lang="en-IE" sz="3200" dirty="0">
                <a:solidFill>
                  <a:srgbClr val="FFFFFF"/>
                </a:solidFill>
              </a:rPr>
              <a:t>In the first quatrain (4 lines) Kavanagh focuses on the togetherness, the closely-knit community spirit of the place – the cyclists going along the stony road to the local dance.  They are so closely-knit they don’t even have to speak to be understood, they wink, use ‘half-code’, and nudge each other in an excited way – they communicate in code, they gesture and signal each other.  This creates a huge obstacle for the reticent, isolated poet.</a:t>
            </a:r>
          </a:p>
        </p:txBody>
      </p:sp>
    </p:spTree>
    <p:extLst>
      <p:ext uri="{BB962C8B-B14F-4D97-AF65-F5344CB8AC3E}">
        <p14:creationId xmlns:p14="http://schemas.microsoft.com/office/powerpoint/2010/main" val="18554762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Widescreen</PresentationFormat>
  <Paragraphs>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Inniskeen Road: July Evening</vt:lpstr>
      <vt:lpstr>Summary</vt:lpstr>
      <vt:lpstr>PowerPoint Presentation</vt:lpstr>
      <vt:lpstr>PowerPoint Presentation</vt:lpstr>
      <vt:lpstr>PowerPoint Presentation</vt:lpstr>
      <vt:lpstr>PowerPoint Presentation</vt:lpstr>
      <vt:lpstr>PowerPoint Presentation</vt:lpstr>
      <vt:lpstr>Language</vt:lpstr>
      <vt:lpstr>Structure</vt:lpstr>
      <vt:lpstr>PowerPoint Presentation</vt:lpstr>
      <vt:lpstr>Rhyme Scheme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Inniskeen Road: July Evening</dc:title>
  <dc:creator>ciara deasy</dc:creator>
  <cp:lastModifiedBy>ciara deasy</cp:lastModifiedBy>
  <cp:revision>1</cp:revision>
  <dcterms:created xsi:type="dcterms:W3CDTF">2020-05-11T20:20:02Z</dcterms:created>
  <dcterms:modified xsi:type="dcterms:W3CDTF">2020-05-11T20:20:17Z</dcterms:modified>
</cp:coreProperties>
</file>