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63" r:id="rId6"/>
    <p:sldId id="272" r:id="rId7"/>
    <p:sldId id="264" r:id="rId8"/>
    <p:sldId id="273" r:id="rId9"/>
    <p:sldId id="265" r:id="rId10"/>
    <p:sldId id="266" r:id="rId11"/>
    <p:sldId id="274" r:id="rId12"/>
    <p:sldId id="267" r:id="rId13"/>
    <p:sldId id="259" r:id="rId14"/>
    <p:sldId id="260" r:id="rId15"/>
    <p:sldId id="262" r:id="rId16"/>
    <p:sldId id="270" r:id="rId17"/>
    <p:sldId id="268"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31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52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35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02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7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64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88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6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24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97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58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5/13/2020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81075793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logs.lse.ac.uk/usappblog/2014/04/19/a-global-progressive-tax-on-individual-net-worth-would-offer-the-best-solution-to-the-worlds-spiralling-levels-of-inequality/" TargetMode="External"/><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usanshannon.wordpress.com/2013/09/08/unintended-consequences/" TargetMode="External"/><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You_(s%C3%A9rie_t%C3%A9l%C3%A9vis%C3%A9e)" TargetMode="Externa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poemanalysis.com/glossary/ton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udyard_kipling"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de.wikipedia.org/wiki/Rudyard_Kipling"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splashofinspiration.wordpress.com/headers/"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poemanalysis.com/glossary/speaker-in-poet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lickr.com/photos/deiby/2946463887"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ratosquefalam.blogspot.com/2014/02/start-again.html"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5">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45D5B-0D36-4C5E-B927-D4AEE82A2969}"/>
              </a:ext>
            </a:extLst>
          </p:cNvPr>
          <p:cNvSpPr>
            <a:spLocks noGrp="1"/>
          </p:cNvSpPr>
          <p:nvPr>
            <p:ph type="ctrTitle"/>
          </p:nvPr>
        </p:nvSpPr>
        <p:spPr>
          <a:xfrm>
            <a:off x="242910" y="1598246"/>
            <a:ext cx="4626709" cy="5122985"/>
          </a:xfrm>
        </p:spPr>
        <p:txBody>
          <a:bodyPr anchor="t">
            <a:normAutofit/>
          </a:bodyPr>
          <a:lstStyle/>
          <a:p>
            <a:pPr algn="r"/>
            <a:r>
              <a:rPr lang="en-IE" sz="8800" dirty="0">
                <a:solidFill>
                  <a:schemeClr val="bg1"/>
                </a:solidFill>
              </a:rPr>
              <a:t>‘If’</a:t>
            </a:r>
          </a:p>
        </p:txBody>
      </p:sp>
      <p:sp>
        <p:nvSpPr>
          <p:cNvPr id="3" name="Subtitle 2">
            <a:extLst>
              <a:ext uri="{FF2B5EF4-FFF2-40B4-BE49-F238E27FC236}">
                <a16:creationId xmlns:a16="http://schemas.microsoft.com/office/drawing/2014/main" id="{7BB6DACB-556C-413B-8692-CACBEA54D2C4}"/>
              </a:ext>
            </a:extLst>
          </p:cNvPr>
          <p:cNvSpPr>
            <a:spLocks noGrp="1"/>
          </p:cNvSpPr>
          <p:nvPr>
            <p:ph type="subTitle" idx="1"/>
          </p:nvPr>
        </p:nvSpPr>
        <p:spPr>
          <a:xfrm>
            <a:off x="5792994" y="1590840"/>
            <a:ext cx="5672176" cy="5095221"/>
          </a:xfrm>
        </p:spPr>
        <p:txBody>
          <a:bodyPr>
            <a:normAutofit/>
          </a:bodyPr>
          <a:lstStyle/>
          <a:p>
            <a:r>
              <a:rPr lang="en-IE" sz="4400" dirty="0">
                <a:solidFill>
                  <a:schemeClr val="bg1"/>
                </a:solidFill>
              </a:rPr>
              <a:t>Rudyard Kipling</a:t>
            </a:r>
          </a:p>
        </p:txBody>
      </p:sp>
      <p:cxnSp>
        <p:nvCxnSpPr>
          <p:cNvPr id="27"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56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DBAB-3184-4B5D-85AC-54912A974CF8}"/>
              </a:ext>
            </a:extLst>
          </p:cNvPr>
          <p:cNvSpPr>
            <a:spLocks noGrp="1"/>
          </p:cNvSpPr>
          <p:nvPr>
            <p:ph type="title"/>
          </p:nvPr>
        </p:nvSpPr>
        <p:spPr/>
        <p:txBody>
          <a:bodyPr/>
          <a:lstStyle/>
          <a:p>
            <a:r>
              <a:rPr lang="en-IE" dirty="0"/>
              <a:t>Stanza 4:</a:t>
            </a:r>
          </a:p>
        </p:txBody>
      </p:sp>
      <p:sp>
        <p:nvSpPr>
          <p:cNvPr id="3" name="Content Placeholder 2">
            <a:extLst>
              <a:ext uri="{FF2B5EF4-FFF2-40B4-BE49-F238E27FC236}">
                <a16:creationId xmlns:a16="http://schemas.microsoft.com/office/drawing/2014/main" id="{7F6C4AC9-349E-4D4A-B22B-32E3A925C082}"/>
              </a:ext>
            </a:extLst>
          </p:cNvPr>
          <p:cNvSpPr>
            <a:spLocks noGrp="1"/>
          </p:cNvSpPr>
          <p:nvPr>
            <p:ph idx="1"/>
          </p:nvPr>
        </p:nvSpPr>
        <p:spPr/>
        <p:txBody>
          <a:bodyPr>
            <a:normAutofit lnSpcReduction="10000"/>
          </a:bodyPr>
          <a:lstStyle/>
          <a:p>
            <a:r>
              <a:rPr lang="en-GB" sz="3600" dirty="0"/>
              <a:t>In the fourth stanza, the consequence of doing all of these “ifs” is finally revealed, but not before Kipling presents us with three more scenarios. The first one deals with how to treat others, regardless of their station in life. </a:t>
            </a:r>
          </a:p>
          <a:p>
            <a:r>
              <a:rPr lang="en-GB" sz="3600" dirty="0"/>
              <a:t>It should not matter with whom the reader is walking; he or she needs to treat the lowest of the low and the highest in society exactly the same: with kindness. </a:t>
            </a:r>
          </a:p>
        </p:txBody>
      </p:sp>
    </p:spTree>
    <p:extLst>
      <p:ext uri="{BB962C8B-B14F-4D97-AF65-F5344CB8AC3E}">
        <p14:creationId xmlns:p14="http://schemas.microsoft.com/office/powerpoint/2010/main" val="2865755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B7169B8-2507-43F4-A148-FA791CD9C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620" y="63589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2733" y="76951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906628"/>
            <a:ext cx="0" cy="5942494"/>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15081A72-E98F-4E37-A278-21549AE3F2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9599" y="861824"/>
            <a:ext cx="4501644" cy="2250822"/>
          </a:xfrm>
          <a:prstGeom prst="rect">
            <a:avLst/>
          </a:prstGeom>
        </p:spPr>
      </p:pic>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41870" y="135972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A581F4B-5514-4D35-9374-2C6F27A70FF4}"/>
              </a:ext>
            </a:extLst>
          </p:cNvPr>
          <p:cNvSpPr>
            <a:spLocks noGrp="1"/>
          </p:cNvSpPr>
          <p:nvPr>
            <p:ph idx="1"/>
          </p:nvPr>
        </p:nvSpPr>
        <p:spPr>
          <a:xfrm>
            <a:off x="7110770" y="1227141"/>
            <a:ext cx="4124758" cy="5301467"/>
          </a:xfrm>
        </p:spPr>
        <p:txBody>
          <a:bodyPr anchor="b">
            <a:normAutofit lnSpcReduction="10000"/>
          </a:bodyPr>
          <a:lstStyle/>
          <a:p>
            <a:r>
              <a:rPr lang="en-GB" sz="3200" dirty="0"/>
              <a:t>Kipling is reminding his reader that is important to be able to bounce back from disappointment or pain. One must not dwell on his enemies or the hurt a loved one could potentially cause. </a:t>
            </a:r>
            <a:endParaRPr lang="en-IE" sz="3200" dirty="0"/>
          </a:p>
          <a:p>
            <a:endParaRPr lang="en-IE" sz="3200" dirty="0"/>
          </a:p>
        </p:txBody>
      </p:sp>
      <p:sp>
        <p:nvSpPr>
          <p:cNvPr id="6" name="TextBox 5">
            <a:extLst>
              <a:ext uri="{FF2B5EF4-FFF2-40B4-BE49-F238E27FC236}">
                <a16:creationId xmlns:a16="http://schemas.microsoft.com/office/drawing/2014/main" id="{BAEC1E4F-49F5-442C-8A71-A22BA16484E1}"/>
              </a:ext>
            </a:extLst>
          </p:cNvPr>
          <p:cNvSpPr txBox="1"/>
          <p:nvPr/>
        </p:nvSpPr>
        <p:spPr>
          <a:xfrm>
            <a:off x="2835436" y="2912591"/>
            <a:ext cx="2715807"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blogs.lse.ac.uk/usappblog/2014/04/19/a-global-progressive-tax-on-individual-net-worth-would-offer-the-best-solution-to-the-worlds-spiralling-levels-of-inequality/">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c/3.0/">
                  <a:extLst>
                    <a:ext uri="{A12FA001-AC4F-418D-AE19-62706E023703}">
                      <ahyp:hlinkClr xmlns:ahyp="http://schemas.microsoft.com/office/drawing/2018/hyperlinkcolor" val="tx"/>
                    </a:ext>
                  </a:extLst>
                </a:hlinkClick>
              </a:rPr>
              <a:t>CC BY-NC</a:t>
            </a:r>
            <a:endParaRPr lang="en-IE" sz="700">
              <a:solidFill>
                <a:srgbClr val="FFFFFF"/>
              </a:solidFill>
            </a:endParaRPr>
          </a:p>
        </p:txBody>
      </p:sp>
    </p:spTree>
    <p:extLst>
      <p:ext uri="{BB962C8B-B14F-4D97-AF65-F5344CB8AC3E}">
        <p14:creationId xmlns:p14="http://schemas.microsoft.com/office/powerpoint/2010/main" val="176637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507ED-139D-4D6E-AF83-7C4A8869153B}"/>
              </a:ext>
            </a:extLst>
          </p:cNvPr>
          <p:cNvSpPr>
            <a:spLocks noGrp="1"/>
          </p:cNvSpPr>
          <p:nvPr>
            <p:ph idx="1"/>
          </p:nvPr>
        </p:nvSpPr>
        <p:spPr>
          <a:xfrm>
            <a:off x="732182" y="553416"/>
            <a:ext cx="11181522" cy="6304584"/>
          </a:xfrm>
        </p:spPr>
        <p:txBody>
          <a:bodyPr>
            <a:normAutofit/>
          </a:bodyPr>
          <a:lstStyle/>
          <a:p>
            <a:r>
              <a:rPr lang="en-GB" dirty="0"/>
              <a:t>Finally, the poet gives the reader his final piece of advice:</a:t>
            </a:r>
          </a:p>
          <a:p>
            <a:pPr marL="0" indent="0">
              <a:buNone/>
            </a:pPr>
            <a:endParaRPr lang="en-GB" dirty="0"/>
          </a:p>
          <a:p>
            <a:pPr marL="457200" lvl="1" indent="0">
              <a:buNone/>
            </a:pPr>
            <a:r>
              <a:rPr lang="en-GB" dirty="0"/>
              <a:t>“If you can fill the unforgiving minute</a:t>
            </a:r>
          </a:p>
          <a:p>
            <a:pPr marL="457200" lvl="1" indent="0">
              <a:buNone/>
            </a:pPr>
            <a:r>
              <a:rPr lang="en-GB" dirty="0"/>
              <a:t>With sixty seconds’ worth of distance run,”</a:t>
            </a:r>
          </a:p>
          <a:p>
            <a:endParaRPr lang="en-GB" dirty="0"/>
          </a:p>
          <a:p>
            <a:r>
              <a:rPr lang="en-GB" dirty="0"/>
              <a:t>He is telling his reader to never give up or waste even a single second of time. If you are given a minute, make sure you use all sixty seconds of it. Finally, in the last two lines, the outcome of abiding by all of these </a:t>
            </a:r>
            <a:r>
              <a:rPr lang="en-GB" dirty="0" err="1"/>
              <a:t>tidbits</a:t>
            </a:r>
            <a:r>
              <a:rPr lang="en-GB" dirty="0"/>
              <a:t> is revealed:</a:t>
            </a:r>
          </a:p>
          <a:p>
            <a:pPr marL="0" indent="0">
              <a:buNone/>
            </a:pPr>
            <a:endParaRPr lang="en-GB" dirty="0"/>
          </a:p>
          <a:p>
            <a:pPr marL="457200" lvl="1" indent="0">
              <a:buNone/>
            </a:pPr>
            <a:r>
              <a:rPr lang="en-GB" dirty="0"/>
              <a:t>“Yours is the Earth and everything that’s in it,</a:t>
            </a:r>
          </a:p>
          <a:p>
            <a:pPr marL="457200" lvl="1" indent="0">
              <a:buNone/>
            </a:pPr>
            <a:r>
              <a:rPr lang="en-GB" dirty="0"/>
              <a:t>And—which is more—you’ll be a Man, my son!”</a:t>
            </a:r>
            <a:endParaRPr lang="en-IE" dirty="0"/>
          </a:p>
        </p:txBody>
      </p:sp>
    </p:spTree>
    <p:extLst>
      <p:ext uri="{BB962C8B-B14F-4D97-AF65-F5344CB8AC3E}">
        <p14:creationId xmlns:p14="http://schemas.microsoft.com/office/powerpoint/2010/main" val="147146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7EE13-BE0F-4F51-AB11-5AB136FBCD49}"/>
              </a:ext>
            </a:extLst>
          </p:cNvPr>
          <p:cNvSpPr>
            <a:spLocks noGrp="1"/>
          </p:cNvSpPr>
          <p:nvPr>
            <p:ph type="title"/>
          </p:nvPr>
        </p:nvSpPr>
        <p:spPr/>
        <p:txBody>
          <a:bodyPr/>
          <a:lstStyle/>
          <a:p>
            <a:r>
              <a:rPr lang="en-IE" dirty="0"/>
              <a:t>Structure</a:t>
            </a:r>
          </a:p>
        </p:txBody>
      </p:sp>
      <p:sp>
        <p:nvSpPr>
          <p:cNvPr id="3" name="Content Placeholder 2">
            <a:extLst>
              <a:ext uri="{FF2B5EF4-FFF2-40B4-BE49-F238E27FC236}">
                <a16:creationId xmlns:a16="http://schemas.microsoft.com/office/drawing/2014/main" id="{771B2BB3-A8B8-4E7C-BABE-FF45A4B3BDA9}"/>
              </a:ext>
            </a:extLst>
          </p:cNvPr>
          <p:cNvSpPr>
            <a:spLocks noGrp="1"/>
          </p:cNvSpPr>
          <p:nvPr>
            <p:ph idx="1"/>
          </p:nvPr>
        </p:nvSpPr>
        <p:spPr/>
        <p:txBody>
          <a:bodyPr/>
          <a:lstStyle/>
          <a:p>
            <a:r>
              <a:rPr lang="en-IE" dirty="0"/>
              <a:t>4 stanzas with 8 lines</a:t>
            </a:r>
          </a:p>
          <a:p>
            <a:r>
              <a:rPr lang="en-IE" dirty="0"/>
              <a:t>One complete stop at the end of the poem with the use of an exclamation mark (!)</a:t>
            </a:r>
          </a:p>
          <a:p>
            <a:r>
              <a:rPr lang="en-IE" dirty="0"/>
              <a:t>Rhyme scheme : ABABCDCD</a:t>
            </a:r>
          </a:p>
          <a:p>
            <a:pPr lvl="1"/>
            <a:r>
              <a:rPr lang="en-IE" dirty="0"/>
              <a:t>With the exception of the first stanza AAAABCBC</a:t>
            </a:r>
          </a:p>
          <a:p>
            <a:r>
              <a:rPr lang="en-IE" dirty="0"/>
              <a:t>It is a CLOSED FORM poem – it follows a pattern of specific meters, rhymes and stanzas.</a:t>
            </a:r>
          </a:p>
        </p:txBody>
      </p:sp>
    </p:spTree>
    <p:extLst>
      <p:ext uri="{BB962C8B-B14F-4D97-AF65-F5344CB8AC3E}">
        <p14:creationId xmlns:p14="http://schemas.microsoft.com/office/powerpoint/2010/main" val="3177276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F3D2F6-A48D-47FD-8E01-622C123641C6}"/>
              </a:ext>
            </a:extLst>
          </p:cNvPr>
          <p:cNvSpPr>
            <a:spLocks noGrp="1"/>
          </p:cNvSpPr>
          <p:nvPr>
            <p:ph type="title"/>
          </p:nvPr>
        </p:nvSpPr>
        <p:spPr>
          <a:xfrm>
            <a:off x="6412091" y="501651"/>
            <a:ext cx="4395340" cy="1716255"/>
          </a:xfrm>
        </p:spPr>
        <p:txBody>
          <a:bodyPr anchor="b">
            <a:normAutofit/>
          </a:bodyPr>
          <a:lstStyle/>
          <a:p>
            <a:r>
              <a:rPr lang="en-IE" sz="5400"/>
              <a:t>Style:</a:t>
            </a:r>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able, cake, toy, birthday&#10;&#10;Description automatically generated">
            <a:extLst>
              <a:ext uri="{FF2B5EF4-FFF2-40B4-BE49-F238E27FC236}">
                <a16:creationId xmlns:a16="http://schemas.microsoft.com/office/drawing/2014/main" id="{C340C81E-1D9B-45A4-892A-75AC329AED9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9143" y="2179366"/>
            <a:ext cx="5221625" cy="2499269"/>
          </a:xfrm>
          <a:prstGeom prst="rect">
            <a:avLst/>
          </a:prstGeom>
        </p:spPr>
      </p:pic>
      <p:sp>
        <p:nvSpPr>
          <p:cNvPr id="3" name="Content Placeholder 2">
            <a:extLst>
              <a:ext uri="{FF2B5EF4-FFF2-40B4-BE49-F238E27FC236}">
                <a16:creationId xmlns:a16="http://schemas.microsoft.com/office/drawing/2014/main" id="{21D4F425-D8BD-474A-921D-D0487881AE6D}"/>
              </a:ext>
            </a:extLst>
          </p:cNvPr>
          <p:cNvSpPr>
            <a:spLocks noGrp="1"/>
          </p:cNvSpPr>
          <p:nvPr>
            <p:ph idx="1"/>
          </p:nvPr>
        </p:nvSpPr>
        <p:spPr>
          <a:xfrm>
            <a:off x="6392583" y="2645922"/>
            <a:ext cx="4434721" cy="3710427"/>
          </a:xfrm>
        </p:spPr>
        <p:txBody>
          <a:bodyPr anchor="t">
            <a:normAutofit lnSpcReduction="10000"/>
          </a:bodyPr>
          <a:lstStyle/>
          <a:p>
            <a:r>
              <a:rPr lang="en-IE" sz="3200" dirty="0"/>
              <a:t>Kipling wrote this as a DIDACTIC poem – </a:t>
            </a:r>
          </a:p>
          <a:p>
            <a:r>
              <a:rPr lang="en-IE" sz="3200" dirty="0"/>
              <a:t>It is instructional poetry.</a:t>
            </a:r>
          </a:p>
          <a:p>
            <a:r>
              <a:rPr lang="en-IE" sz="3200" dirty="0"/>
              <a:t>The poet expects the reader to learn skills, philosophy etc. from the verses</a:t>
            </a:r>
          </a:p>
        </p:txBody>
      </p:sp>
      <p:cxnSp>
        <p:nvCxnSpPr>
          <p:cNvPr id="15" name="Straight Connector 1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5CBED01-7468-4BE9-ACF6-F9976AADFDB2}"/>
              </a:ext>
            </a:extLst>
          </p:cNvPr>
          <p:cNvSpPr txBox="1"/>
          <p:nvPr/>
        </p:nvSpPr>
        <p:spPr>
          <a:xfrm>
            <a:off x="2631073" y="4478580"/>
            <a:ext cx="2869695"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susanshannon.wordpress.com/2013/09/08/unintended-consequences/">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IE" sz="700">
              <a:solidFill>
                <a:srgbClr val="FFFFFF"/>
              </a:solidFill>
            </a:endParaRPr>
          </a:p>
        </p:txBody>
      </p:sp>
    </p:spTree>
    <p:extLst>
      <p:ext uri="{BB962C8B-B14F-4D97-AF65-F5344CB8AC3E}">
        <p14:creationId xmlns:p14="http://schemas.microsoft.com/office/powerpoint/2010/main" val="382302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A3AA66-9052-4F04-B8D1-D133252F216F}"/>
              </a:ext>
            </a:extLst>
          </p:cNvPr>
          <p:cNvSpPr>
            <a:spLocks noGrp="1"/>
          </p:cNvSpPr>
          <p:nvPr>
            <p:ph type="title"/>
          </p:nvPr>
        </p:nvSpPr>
        <p:spPr>
          <a:xfrm>
            <a:off x="838200" y="698643"/>
            <a:ext cx="5243394" cy="2225532"/>
          </a:xfrm>
        </p:spPr>
        <p:txBody>
          <a:bodyPr anchor="t">
            <a:normAutofit/>
          </a:bodyPr>
          <a:lstStyle/>
          <a:p>
            <a:r>
              <a:rPr lang="en-IE" sz="6000"/>
              <a:t>Tone:</a:t>
            </a:r>
          </a:p>
        </p:txBody>
      </p:sp>
      <p:cxnSp>
        <p:nvCxnSpPr>
          <p:cNvPr id="13" name="Straight Connector 1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pic>
        <p:nvPicPr>
          <p:cNvPr id="5" name="Picture 4" descr="A picture containing drawing&#10;&#10;Description automatically generated">
            <a:extLst>
              <a:ext uri="{FF2B5EF4-FFF2-40B4-BE49-F238E27FC236}">
                <a16:creationId xmlns:a16="http://schemas.microsoft.com/office/drawing/2014/main" id="{02D3ED08-0D6A-488C-9E8F-7E4CB99C12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3721975"/>
            <a:ext cx="5243391" cy="1557128"/>
          </a:xfrm>
          <a:prstGeom prst="rect">
            <a:avLst/>
          </a:prstGeom>
        </p:spPr>
      </p:pic>
      <p:sp>
        <p:nvSpPr>
          <p:cNvPr id="3" name="Content Placeholder 2">
            <a:extLst>
              <a:ext uri="{FF2B5EF4-FFF2-40B4-BE49-F238E27FC236}">
                <a16:creationId xmlns:a16="http://schemas.microsoft.com/office/drawing/2014/main" id="{281BEB45-F673-454F-801D-666187F98FB5}"/>
              </a:ext>
            </a:extLst>
          </p:cNvPr>
          <p:cNvSpPr>
            <a:spLocks noGrp="1"/>
          </p:cNvSpPr>
          <p:nvPr>
            <p:ph idx="1"/>
          </p:nvPr>
        </p:nvSpPr>
        <p:spPr>
          <a:xfrm>
            <a:off x="6879105" y="267287"/>
            <a:ext cx="5008091" cy="6581836"/>
          </a:xfrm>
        </p:spPr>
        <p:txBody>
          <a:bodyPr anchor="ctr">
            <a:normAutofit/>
          </a:bodyPr>
          <a:lstStyle/>
          <a:p>
            <a:r>
              <a:rPr lang="en-GB" sz="2400" dirty="0"/>
              <a:t>The speaker of the poem, presumably Kipling, keeps a positive and upbeat </a:t>
            </a:r>
            <a:r>
              <a:rPr lang="en-GB" sz="2400" dirty="0">
                <a:hlinkClick r:id="rId4"/>
              </a:rPr>
              <a:t>tone</a:t>
            </a:r>
            <a:r>
              <a:rPr lang="en-GB" sz="2400" dirty="0"/>
              <a:t> throughout the work, informing the reader what he or she needs to do in order to be a successful person in life. </a:t>
            </a:r>
          </a:p>
          <a:p>
            <a:r>
              <a:rPr lang="en-GB" sz="2400" dirty="0"/>
              <a:t>Kipling makes this a very personal poem by his use of the pronoun “you.” In fact, one could even interpret that the poem is Kipling talking to himself or giving himself a pep-talk.</a:t>
            </a:r>
            <a:endParaRPr lang="en-IE" sz="2400" dirty="0"/>
          </a:p>
        </p:txBody>
      </p:sp>
      <p:sp>
        <p:nvSpPr>
          <p:cNvPr id="6" name="TextBox 5">
            <a:extLst>
              <a:ext uri="{FF2B5EF4-FFF2-40B4-BE49-F238E27FC236}">
                <a16:creationId xmlns:a16="http://schemas.microsoft.com/office/drawing/2014/main" id="{DF153ECD-4048-4826-8767-043EF4B7C26F}"/>
              </a:ext>
            </a:extLst>
          </p:cNvPr>
          <p:cNvSpPr txBox="1"/>
          <p:nvPr/>
        </p:nvSpPr>
        <p:spPr>
          <a:xfrm>
            <a:off x="3372196" y="5079048"/>
            <a:ext cx="2709395"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fr.wikipedia.org/wiki/You_(s%C3%A9rie_t%C3%A9l%C3%A9vis%C3%A9e)">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1283864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ABC5FA-761D-489D-942A-EE1150FF6974}"/>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Poetic Techniques</a:t>
            </a:r>
          </a:p>
        </p:txBody>
      </p:sp>
      <p:sp>
        <p:nvSpPr>
          <p:cNvPr id="1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7"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147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7C64C2-FC09-4323-A32D-5DCB300ADA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2518"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31298"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6978"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7" name="Content Placeholder 3">
            <a:extLst>
              <a:ext uri="{FF2B5EF4-FFF2-40B4-BE49-F238E27FC236}">
                <a16:creationId xmlns:a16="http://schemas.microsoft.com/office/drawing/2014/main" id="{FA863457-8606-4E69-A4B4-CD96F537D4A7}"/>
              </a:ext>
            </a:extLst>
          </p:cNvPr>
          <p:cNvGraphicFramePr>
            <a:graphicFrameLocks noGrp="1"/>
          </p:cNvGraphicFramePr>
          <p:nvPr>
            <p:ph idx="1"/>
            <p:extLst>
              <p:ext uri="{D42A27DB-BD31-4B8C-83A1-F6EECF244321}">
                <p14:modId xmlns:p14="http://schemas.microsoft.com/office/powerpoint/2010/main" val="3535065681"/>
              </p:ext>
            </p:extLst>
          </p:nvPr>
        </p:nvGraphicFramePr>
        <p:xfrm>
          <a:off x="1145570" y="119777"/>
          <a:ext cx="9538490" cy="6729910"/>
        </p:xfrm>
        <a:graphic>
          <a:graphicData uri="http://schemas.openxmlformats.org/drawingml/2006/table">
            <a:tbl>
              <a:tblPr firstRow="1" firstCol="1" bandRow="1">
                <a:tableStyleId>{5C22544A-7EE6-4342-B048-85BDC9FD1C3A}</a:tableStyleId>
              </a:tblPr>
              <a:tblGrid>
                <a:gridCol w="2065936">
                  <a:extLst>
                    <a:ext uri="{9D8B030D-6E8A-4147-A177-3AD203B41FA5}">
                      <a16:colId xmlns:a16="http://schemas.microsoft.com/office/drawing/2014/main" val="20000"/>
                    </a:ext>
                  </a:extLst>
                </a:gridCol>
                <a:gridCol w="7472554">
                  <a:extLst>
                    <a:ext uri="{9D8B030D-6E8A-4147-A177-3AD203B41FA5}">
                      <a16:colId xmlns:a16="http://schemas.microsoft.com/office/drawing/2014/main" val="20001"/>
                    </a:ext>
                  </a:extLst>
                </a:gridCol>
              </a:tblGrid>
              <a:tr h="888331">
                <a:tc>
                  <a:txBody>
                    <a:bodyPr/>
                    <a:lstStyle/>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METAPHOR</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a typeface="Calibri"/>
                        <a:cs typeface="Times New Roman"/>
                      </a:endParaRPr>
                    </a:p>
                  </a:txBody>
                  <a:tcPr marL="22528" marR="22528" marT="0" marB="0"/>
                </a:tc>
                <a:tc>
                  <a:txBody>
                    <a:bodyPr/>
                    <a:lstStyle/>
                    <a:p>
                      <a:pPr>
                        <a:lnSpc>
                          <a:spcPct val="115000"/>
                        </a:lnSpc>
                        <a:spcAft>
                          <a:spcPts val="0"/>
                        </a:spcAft>
                      </a:pPr>
                      <a:r>
                        <a:rPr lang="en-GB" sz="1200">
                          <a:effectLst/>
                        </a:rPr>
                        <a:t>Describe one thing as being like something else, using as or like.</a:t>
                      </a:r>
                    </a:p>
                    <a:p>
                      <a:pPr>
                        <a:lnSpc>
                          <a:spcPct val="115000"/>
                        </a:lnSpc>
                        <a:spcAft>
                          <a:spcPts val="0"/>
                        </a:spcAft>
                      </a:pPr>
                      <a:r>
                        <a:rPr lang="en-GB" sz="1200">
                          <a:solidFill>
                            <a:srgbClr val="FF0000"/>
                          </a:solidFill>
                          <a:effectLst/>
                        </a:rPr>
                        <a:t>EG. He was as brave as a lion.</a:t>
                      </a:r>
                      <a:endParaRPr lang="en-GB" sz="1200">
                        <a:solidFill>
                          <a:srgbClr val="FF0000"/>
                        </a:solidFill>
                        <a:effectLst/>
                        <a:latin typeface="Calibri"/>
                        <a:ea typeface="Calibri"/>
                        <a:cs typeface="Times New Roman"/>
                      </a:endParaRPr>
                    </a:p>
                  </a:txBody>
                  <a:tcPr marL="22528" marR="22528" marT="0" marB="0"/>
                </a:tc>
                <a:extLst>
                  <a:ext uri="{0D108BD9-81ED-4DB2-BD59-A6C34878D82A}">
                    <a16:rowId xmlns:a16="http://schemas.microsoft.com/office/drawing/2014/main" val="10000"/>
                  </a:ext>
                </a:extLst>
              </a:tr>
              <a:tr h="888331">
                <a:tc>
                  <a:txBody>
                    <a:bodyPr/>
                    <a:lstStyle/>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SIMILE</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a typeface="Calibri"/>
                        <a:cs typeface="Times New Roman"/>
                      </a:endParaRPr>
                    </a:p>
                  </a:txBody>
                  <a:tcPr marL="22528" marR="22528" marT="0" marB="0"/>
                </a:tc>
                <a:tc>
                  <a:txBody>
                    <a:bodyPr/>
                    <a:lstStyle/>
                    <a:p>
                      <a:pPr>
                        <a:lnSpc>
                          <a:spcPct val="115000"/>
                        </a:lnSpc>
                        <a:spcAft>
                          <a:spcPts val="0"/>
                        </a:spcAft>
                      </a:pPr>
                      <a:r>
                        <a:rPr lang="en-GB" sz="1200">
                          <a:effectLst/>
                        </a:rPr>
                        <a:t>A series of words that start with the same sound.</a:t>
                      </a:r>
                    </a:p>
                    <a:p>
                      <a:pPr>
                        <a:lnSpc>
                          <a:spcPct val="115000"/>
                        </a:lnSpc>
                        <a:spcAft>
                          <a:spcPts val="0"/>
                        </a:spcAft>
                      </a:pPr>
                      <a:r>
                        <a:rPr lang="en-GB" sz="1200">
                          <a:effectLst/>
                        </a:rPr>
                        <a:t>Used for emphasis or to create a sound.</a:t>
                      </a:r>
                    </a:p>
                    <a:p>
                      <a:pPr>
                        <a:lnSpc>
                          <a:spcPct val="115000"/>
                        </a:lnSpc>
                        <a:spcAft>
                          <a:spcPts val="0"/>
                        </a:spcAft>
                      </a:pPr>
                      <a:r>
                        <a:rPr lang="en-GB" sz="1200">
                          <a:solidFill>
                            <a:srgbClr val="FF0000"/>
                          </a:solidFill>
                          <a:effectLst/>
                        </a:rPr>
                        <a:t>EG. The wind whistled through the windows.</a:t>
                      </a:r>
                      <a:endParaRPr lang="en-GB" sz="1200">
                        <a:solidFill>
                          <a:srgbClr val="FF0000"/>
                        </a:solidFill>
                        <a:effectLst/>
                        <a:latin typeface="Calibri"/>
                        <a:ea typeface="Calibri"/>
                        <a:cs typeface="Times New Roman"/>
                      </a:endParaRPr>
                    </a:p>
                  </a:txBody>
                  <a:tcPr marL="22528" marR="22528" marT="0" marB="0"/>
                </a:tc>
                <a:extLst>
                  <a:ext uri="{0D108BD9-81ED-4DB2-BD59-A6C34878D82A}">
                    <a16:rowId xmlns:a16="http://schemas.microsoft.com/office/drawing/2014/main" val="10001"/>
                  </a:ext>
                </a:extLst>
              </a:tr>
              <a:tr h="609384">
                <a:tc>
                  <a:txBody>
                    <a:bodyPr/>
                    <a:lstStyle/>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PERSONIFICATION</a:t>
                      </a:r>
                      <a:endParaRPr lang="en-GB" sz="800">
                        <a:effectLst/>
                        <a:latin typeface="Comic Sans MS" panose="030F0702030302020204" pitchFamily="66" charset="0"/>
                      </a:endParaRPr>
                    </a:p>
                    <a:p>
                      <a:pPr algn="ctr">
                        <a:lnSpc>
                          <a:spcPct val="115000"/>
                        </a:lnSpc>
                        <a:spcAft>
                          <a:spcPts val="0"/>
                        </a:spcAft>
                      </a:pPr>
                      <a:endParaRPr lang="en-GB" sz="800">
                        <a:effectLst/>
                        <a:latin typeface="Comic Sans MS" panose="030F0702030302020204" pitchFamily="66" charset="0"/>
                      </a:endParaRPr>
                    </a:p>
                  </a:txBody>
                  <a:tcPr marL="22528" marR="22528" marT="0" marB="0"/>
                </a:tc>
                <a:tc>
                  <a:txBody>
                    <a:bodyPr/>
                    <a:lstStyle/>
                    <a:p>
                      <a:pPr>
                        <a:lnSpc>
                          <a:spcPct val="115000"/>
                        </a:lnSpc>
                        <a:spcAft>
                          <a:spcPts val="0"/>
                        </a:spcAft>
                      </a:pPr>
                      <a:r>
                        <a:rPr lang="en-GB" sz="1200" dirty="0">
                          <a:effectLst/>
                        </a:rPr>
                        <a:t>The person who is speaking in the poem or the story. It may be a different person from the writer.</a:t>
                      </a:r>
                      <a:endParaRPr lang="en-GB" sz="1200" dirty="0">
                        <a:effectLst/>
                        <a:latin typeface="Calibri"/>
                        <a:ea typeface="Calibri"/>
                        <a:cs typeface="Times New Roman"/>
                      </a:endParaRPr>
                    </a:p>
                  </a:txBody>
                  <a:tcPr marL="22528" marR="22528" marT="0" marB="0"/>
                </a:tc>
                <a:extLst>
                  <a:ext uri="{0D108BD9-81ED-4DB2-BD59-A6C34878D82A}">
                    <a16:rowId xmlns:a16="http://schemas.microsoft.com/office/drawing/2014/main" val="10002"/>
                  </a:ext>
                </a:extLst>
              </a:tr>
              <a:tr h="595944">
                <a:tc>
                  <a:txBody>
                    <a:bodyPr/>
                    <a:lstStyle/>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RHYME</a:t>
                      </a:r>
                      <a:endParaRPr lang="en-GB" sz="800">
                        <a:effectLst/>
                        <a:latin typeface="Comic Sans MS" panose="030F0702030302020204" pitchFamily="66" charset="0"/>
                      </a:endParaRPr>
                    </a:p>
                  </a:txBody>
                  <a:tcPr marL="22528" marR="22528" marT="0" marB="0"/>
                </a:tc>
                <a:tc>
                  <a:txBody>
                    <a:bodyPr/>
                    <a:lstStyle/>
                    <a:p>
                      <a:pPr>
                        <a:lnSpc>
                          <a:spcPct val="115000"/>
                        </a:lnSpc>
                        <a:spcAft>
                          <a:spcPts val="0"/>
                        </a:spcAft>
                      </a:pPr>
                      <a:r>
                        <a:rPr lang="en-GB" sz="1200">
                          <a:effectLst/>
                        </a:rPr>
                        <a:t> Write a text from your own point of view using I. Makes a text personal.</a:t>
                      </a:r>
                      <a:endParaRPr lang="en-GB" sz="1200">
                        <a:effectLst/>
                        <a:latin typeface="Calibri"/>
                        <a:ea typeface="Calibri"/>
                        <a:cs typeface="Times New Roman"/>
                      </a:endParaRPr>
                    </a:p>
                  </a:txBody>
                  <a:tcPr marL="22528" marR="22528" marT="0" marB="0"/>
                </a:tc>
                <a:extLst>
                  <a:ext uri="{0D108BD9-81ED-4DB2-BD59-A6C34878D82A}">
                    <a16:rowId xmlns:a16="http://schemas.microsoft.com/office/drawing/2014/main" val="10003"/>
                  </a:ext>
                </a:extLst>
              </a:tr>
              <a:tr h="595944">
                <a:tc>
                  <a:txBody>
                    <a:bodyPr/>
                    <a:lstStyle/>
                    <a:p>
                      <a:pPr algn="ctr">
                        <a:lnSpc>
                          <a:spcPct val="115000"/>
                        </a:lnSpc>
                        <a:spcAft>
                          <a:spcPts val="0"/>
                        </a:spcAft>
                      </a:pP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NARRATOR </a:t>
                      </a:r>
                      <a:endParaRPr lang="en-GB" sz="800">
                        <a:effectLst/>
                        <a:latin typeface="Comic Sans MS" panose="030F0702030302020204" pitchFamily="66" charset="0"/>
                        <a:ea typeface="Calibri"/>
                        <a:cs typeface="Times New Roman"/>
                      </a:endParaRPr>
                    </a:p>
                  </a:txBody>
                  <a:tcPr marL="22528" marR="22528" marT="0" marB="0"/>
                </a:tc>
                <a:tc>
                  <a:txBody>
                    <a:bodyPr/>
                    <a:lstStyle/>
                    <a:p>
                      <a:pPr>
                        <a:lnSpc>
                          <a:spcPct val="115000"/>
                        </a:lnSpc>
                        <a:spcAft>
                          <a:spcPts val="0"/>
                        </a:spcAft>
                      </a:pPr>
                      <a:r>
                        <a:rPr lang="en-GB" sz="1200">
                          <a:effectLst/>
                        </a:rPr>
                        <a:t> Give something that is not human, human features.</a:t>
                      </a:r>
                    </a:p>
                    <a:p>
                      <a:pPr>
                        <a:lnSpc>
                          <a:spcPct val="115000"/>
                        </a:lnSpc>
                        <a:spcAft>
                          <a:spcPts val="0"/>
                        </a:spcAft>
                      </a:pPr>
                      <a:r>
                        <a:rPr lang="en-GB" sz="1200">
                          <a:effectLst/>
                        </a:rPr>
                        <a:t> </a:t>
                      </a:r>
                      <a:r>
                        <a:rPr lang="en-GB" sz="1200">
                          <a:solidFill>
                            <a:srgbClr val="FF0000"/>
                          </a:solidFill>
                          <a:effectLst/>
                        </a:rPr>
                        <a:t>EG The delicate flowers were strangled by the drought.</a:t>
                      </a:r>
                      <a:endParaRPr lang="en-GB" sz="1200">
                        <a:solidFill>
                          <a:srgbClr val="FF0000"/>
                        </a:solidFill>
                        <a:effectLst/>
                        <a:latin typeface="Calibri"/>
                        <a:ea typeface="Calibri"/>
                        <a:cs typeface="Times New Roman"/>
                      </a:endParaRPr>
                    </a:p>
                  </a:txBody>
                  <a:tcPr marL="22528" marR="22528" marT="0" marB="0"/>
                </a:tc>
                <a:extLst>
                  <a:ext uri="{0D108BD9-81ED-4DB2-BD59-A6C34878D82A}">
                    <a16:rowId xmlns:a16="http://schemas.microsoft.com/office/drawing/2014/main" val="10004"/>
                  </a:ext>
                </a:extLst>
              </a:tr>
              <a:tr h="888331">
                <a:tc>
                  <a:txBody>
                    <a:bodyPr/>
                    <a:lstStyle/>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FIRST PERSON</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ndParaRPr>
                    </a:p>
                    <a:p>
                      <a:pPr algn="ctr">
                        <a:lnSpc>
                          <a:spcPct val="115000"/>
                        </a:lnSpc>
                        <a:spcAft>
                          <a:spcPts val="0"/>
                        </a:spcAft>
                      </a:pPr>
                      <a:r>
                        <a:rPr lang="en-GB" sz="900">
                          <a:effectLst/>
                          <a:latin typeface="Comic Sans MS" panose="030F0702030302020204" pitchFamily="66" charset="0"/>
                        </a:rPr>
                        <a:t> </a:t>
                      </a:r>
                      <a:endParaRPr lang="en-GB" sz="800">
                        <a:effectLst/>
                        <a:latin typeface="Comic Sans MS" panose="030F0702030302020204" pitchFamily="66" charset="0"/>
                        <a:ea typeface="Calibri"/>
                        <a:cs typeface="Times New Roman"/>
                      </a:endParaRPr>
                    </a:p>
                  </a:txBody>
                  <a:tcPr marL="22528" marR="22528" marT="0" marB="0"/>
                </a:tc>
                <a:tc>
                  <a:txBody>
                    <a:bodyPr/>
                    <a:lstStyle/>
                    <a:p>
                      <a:pPr>
                        <a:lnSpc>
                          <a:spcPct val="115000"/>
                        </a:lnSpc>
                        <a:spcAft>
                          <a:spcPts val="0"/>
                        </a:spcAft>
                      </a:pPr>
                      <a:r>
                        <a:rPr lang="en-GB" sz="1200">
                          <a:effectLst/>
                        </a:rPr>
                        <a:t>Writing a text with a narrator who tells the story. Allows the reader to see more than one point of view.</a:t>
                      </a:r>
                    </a:p>
                    <a:p>
                      <a:pPr>
                        <a:lnSpc>
                          <a:spcPct val="115000"/>
                        </a:lnSpc>
                        <a:spcAft>
                          <a:spcPts val="0"/>
                        </a:spcAft>
                      </a:pPr>
                      <a:r>
                        <a:rPr lang="en-GB" sz="1200">
                          <a:effectLst/>
                        </a:rPr>
                        <a:t>Uses he, she, they.</a:t>
                      </a:r>
                      <a:endParaRPr lang="en-GB" sz="1200">
                        <a:effectLst/>
                        <a:latin typeface="Calibri"/>
                        <a:ea typeface="Calibri"/>
                        <a:cs typeface="Times New Roman"/>
                      </a:endParaRPr>
                    </a:p>
                  </a:txBody>
                  <a:tcPr marL="22528" marR="22528" marT="0" marB="0"/>
                </a:tc>
                <a:extLst>
                  <a:ext uri="{0D108BD9-81ED-4DB2-BD59-A6C34878D82A}">
                    <a16:rowId xmlns:a16="http://schemas.microsoft.com/office/drawing/2014/main" val="10005"/>
                  </a:ext>
                </a:extLst>
              </a:tr>
              <a:tr h="597577">
                <a:tc>
                  <a:txBody>
                    <a:bodyPr/>
                    <a:lstStyle/>
                    <a:p>
                      <a:pPr algn="ctr">
                        <a:lnSpc>
                          <a:spcPct val="115000"/>
                        </a:lnSpc>
                        <a:spcAft>
                          <a:spcPts val="0"/>
                        </a:spcAft>
                      </a:pPr>
                      <a:endParaRPr lang="en-GB" sz="800">
                        <a:effectLst/>
                        <a:latin typeface="Calibri"/>
                        <a:ea typeface="Calibri"/>
                        <a:cs typeface="Times New Roman"/>
                      </a:endParaRPr>
                    </a:p>
                    <a:p>
                      <a:pPr algn="ctr">
                        <a:lnSpc>
                          <a:spcPct val="115000"/>
                        </a:lnSpc>
                        <a:spcAft>
                          <a:spcPts val="0"/>
                        </a:spcAft>
                      </a:pPr>
                      <a:r>
                        <a:rPr lang="en-GB" sz="900" b="1">
                          <a:effectLst/>
                          <a:latin typeface="Comic Sans MS"/>
                          <a:ea typeface="Calibri"/>
                          <a:cs typeface="Times New Roman"/>
                        </a:rPr>
                        <a:t>TENSE</a:t>
                      </a:r>
                      <a:endParaRPr lang="en-GB" sz="900">
                        <a:effectLst/>
                        <a:latin typeface="Calibri"/>
                        <a:ea typeface="Calibri"/>
                        <a:cs typeface="Times New Roman"/>
                      </a:endParaRPr>
                    </a:p>
                  </a:txBody>
                  <a:tcPr marL="51644" marR="51644" marT="0" marB="0"/>
                </a:tc>
                <a:tc>
                  <a:txBody>
                    <a:bodyPr/>
                    <a:lstStyle/>
                    <a:p>
                      <a:pPr>
                        <a:lnSpc>
                          <a:spcPct val="115000"/>
                        </a:lnSpc>
                        <a:spcAft>
                          <a:spcPts val="0"/>
                        </a:spcAft>
                      </a:pPr>
                      <a:r>
                        <a:rPr lang="en-GB" sz="1200">
                          <a:effectLst/>
                          <a:latin typeface="Calibri"/>
                          <a:ea typeface="Calibri"/>
                          <a:cs typeface="Times New Roman"/>
                        </a:rPr>
                        <a:t> Describe one thing as being something else. </a:t>
                      </a:r>
                      <a:endParaRPr lang="en-GB" sz="700">
                        <a:effectLst/>
                        <a:latin typeface="Calibri"/>
                        <a:ea typeface="Calibri"/>
                        <a:cs typeface="Times New Roman"/>
                      </a:endParaRPr>
                    </a:p>
                    <a:p>
                      <a:pPr>
                        <a:lnSpc>
                          <a:spcPct val="115000"/>
                        </a:lnSpc>
                        <a:spcAft>
                          <a:spcPts val="0"/>
                        </a:spcAft>
                      </a:pPr>
                      <a:r>
                        <a:rPr lang="en-GB" sz="1200">
                          <a:solidFill>
                            <a:srgbClr val="FF0000"/>
                          </a:solidFill>
                          <a:effectLst/>
                          <a:latin typeface="Calibri"/>
                          <a:ea typeface="Calibri"/>
                          <a:cs typeface="Times New Roman"/>
                        </a:rPr>
                        <a:t>EG. The curtain of night fell over the town.</a:t>
                      </a:r>
                      <a:endParaRPr lang="en-GB" sz="800">
                        <a:solidFill>
                          <a:srgbClr val="FF0000"/>
                        </a:solidFill>
                        <a:effectLst/>
                        <a:latin typeface="Calibri"/>
                        <a:ea typeface="Calibri"/>
                        <a:cs typeface="Times New Roman"/>
                      </a:endParaRPr>
                    </a:p>
                  </a:txBody>
                  <a:tcPr marL="51644" marR="51644" marT="0" marB="0"/>
                </a:tc>
                <a:extLst>
                  <a:ext uri="{0D108BD9-81ED-4DB2-BD59-A6C34878D82A}">
                    <a16:rowId xmlns:a16="http://schemas.microsoft.com/office/drawing/2014/main" val="10006"/>
                  </a:ext>
                </a:extLst>
              </a:tr>
              <a:tr h="597577">
                <a:tc>
                  <a:txBody>
                    <a:bodyPr/>
                    <a:lstStyle/>
                    <a:p>
                      <a:pPr algn="ctr">
                        <a:lnSpc>
                          <a:spcPct val="115000"/>
                        </a:lnSpc>
                        <a:spcAft>
                          <a:spcPts val="0"/>
                        </a:spcAft>
                      </a:pPr>
                      <a:r>
                        <a:rPr lang="en-GB" sz="1400" b="1">
                          <a:effectLst/>
                          <a:latin typeface="Comic Sans MS"/>
                          <a:ea typeface="Calibri"/>
                          <a:cs typeface="Times New Roman"/>
                        </a:rPr>
                        <a:t> </a:t>
                      </a:r>
                      <a:r>
                        <a:rPr lang="en-GB" sz="1100" b="1">
                          <a:effectLst/>
                          <a:latin typeface="Comic Sans MS"/>
                          <a:ea typeface="Calibri"/>
                          <a:cs typeface="Times New Roman"/>
                        </a:rPr>
                        <a:t>THIRD PERSON</a:t>
                      </a:r>
                      <a:endParaRPr lang="en-GB" sz="800">
                        <a:effectLst/>
                        <a:latin typeface="Calibri"/>
                        <a:ea typeface="Calibri"/>
                        <a:cs typeface="Times New Roman"/>
                      </a:endParaRPr>
                    </a:p>
                  </a:txBody>
                  <a:tcPr marL="51644" marR="51644" marT="0" marB="0"/>
                </a:tc>
                <a:tc>
                  <a:txBody>
                    <a:bodyPr/>
                    <a:lstStyle/>
                    <a:p>
                      <a:pPr>
                        <a:lnSpc>
                          <a:spcPct val="115000"/>
                        </a:lnSpc>
                        <a:spcAft>
                          <a:spcPts val="0"/>
                        </a:spcAft>
                      </a:pPr>
                      <a:r>
                        <a:rPr lang="en-GB" sz="1200">
                          <a:effectLst/>
                          <a:latin typeface="Calibri"/>
                          <a:ea typeface="Calibri"/>
                          <a:cs typeface="Times New Roman"/>
                        </a:rPr>
                        <a:t> Words that sound the same, often at the end of two lines.</a:t>
                      </a:r>
                      <a:endParaRPr lang="en-GB" sz="800">
                        <a:effectLst/>
                        <a:latin typeface="Calibri"/>
                        <a:ea typeface="Calibri"/>
                        <a:cs typeface="Times New Roman"/>
                      </a:endParaRPr>
                    </a:p>
                    <a:p>
                      <a:pPr>
                        <a:lnSpc>
                          <a:spcPct val="115000"/>
                        </a:lnSpc>
                        <a:spcAft>
                          <a:spcPts val="0"/>
                        </a:spcAft>
                      </a:pPr>
                      <a:r>
                        <a:rPr lang="en-GB" sz="1200" b="1">
                          <a:solidFill>
                            <a:srgbClr val="FF0000"/>
                          </a:solidFill>
                          <a:effectLst/>
                          <a:latin typeface="Calibri"/>
                          <a:ea typeface="Calibri"/>
                          <a:cs typeface="Times New Roman"/>
                        </a:rPr>
                        <a:t>EG. Cat/mat,  son/fun.</a:t>
                      </a:r>
                      <a:endParaRPr lang="en-GB" sz="800" b="1">
                        <a:solidFill>
                          <a:srgbClr val="FF0000"/>
                        </a:solidFill>
                        <a:effectLst/>
                        <a:latin typeface="Calibri"/>
                        <a:ea typeface="Calibri"/>
                        <a:cs typeface="Times New Roman"/>
                      </a:endParaRPr>
                    </a:p>
                  </a:txBody>
                  <a:tcPr marL="51644" marR="51644" marT="0" marB="0"/>
                </a:tc>
                <a:extLst>
                  <a:ext uri="{0D108BD9-81ED-4DB2-BD59-A6C34878D82A}">
                    <a16:rowId xmlns:a16="http://schemas.microsoft.com/office/drawing/2014/main" val="10007"/>
                  </a:ext>
                </a:extLst>
              </a:tr>
              <a:tr h="1068491">
                <a:tc>
                  <a:txBody>
                    <a:bodyPr/>
                    <a:lstStyle/>
                    <a:p>
                      <a:pPr algn="ctr">
                        <a:lnSpc>
                          <a:spcPct val="115000"/>
                        </a:lnSpc>
                        <a:spcAft>
                          <a:spcPts val="0"/>
                        </a:spcAft>
                      </a:pPr>
                      <a:r>
                        <a:rPr lang="en-GB" sz="1100" b="1">
                          <a:effectLst/>
                          <a:latin typeface="Comic Sans MS"/>
                          <a:ea typeface="Calibri"/>
                          <a:cs typeface="Times New Roman"/>
                        </a:rPr>
                        <a:t>ALLITERATION</a:t>
                      </a:r>
                      <a:endParaRPr lang="en-GB" sz="1100">
                        <a:effectLst/>
                        <a:latin typeface="Calibri"/>
                        <a:ea typeface="Calibri"/>
                        <a:cs typeface="Times New Roman"/>
                      </a:endParaRPr>
                    </a:p>
                    <a:p>
                      <a:pPr algn="ctr">
                        <a:lnSpc>
                          <a:spcPct val="115000"/>
                        </a:lnSpc>
                        <a:spcAft>
                          <a:spcPts val="0"/>
                        </a:spcAft>
                      </a:pPr>
                      <a:r>
                        <a:rPr lang="en-GB" sz="1400" b="1">
                          <a:effectLst/>
                          <a:latin typeface="Comic Sans MS"/>
                          <a:ea typeface="Calibri"/>
                          <a:cs typeface="Times New Roman"/>
                        </a:rPr>
                        <a:t> </a:t>
                      </a:r>
                      <a:endParaRPr lang="en-GB" sz="800">
                        <a:effectLst/>
                        <a:latin typeface="Calibri"/>
                        <a:ea typeface="Calibri"/>
                        <a:cs typeface="Times New Roman"/>
                      </a:endParaRPr>
                    </a:p>
                    <a:p>
                      <a:pPr algn="ctr">
                        <a:lnSpc>
                          <a:spcPct val="115000"/>
                        </a:lnSpc>
                        <a:spcAft>
                          <a:spcPts val="0"/>
                        </a:spcAft>
                      </a:pPr>
                      <a:r>
                        <a:rPr lang="en-GB" sz="1400" b="1">
                          <a:effectLst/>
                          <a:latin typeface="Comic Sans MS"/>
                          <a:ea typeface="Calibri"/>
                          <a:cs typeface="Times New Roman"/>
                        </a:rPr>
                        <a:t> </a:t>
                      </a:r>
                      <a:endParaRPr lang="en-GB" sz="800">
                        <a:effectLst/>
                        <a:latin typeface="Calibri"/>
                        <a:ea typeface="Calibri"/>
                        <a:cs typeface="Times New Roman"/>
                      </a:endParaRPr>
                    </a:p>
                  </a:txBody>
                  <a:tcPr marL="51644" marR="51644" marT="0" marB="0"/>
                </a:tc>
                <a:tc>
                  <a:txBody>
                    <a:bodyPr/>
                    <a:lstStyle/>
                    <a:p>
                      <a:pPr>
                        <a:lnSpc>
                          <a:spcPct val="115000"/>
                        </a:lnSpc>
                        <a:spcAft>
                          <a:spcPts val="0"/>
                        </a:spcAft>
                      </a:pPr>
                      <a:r>
                        <a:rPr lang="en-GB" sz="1200" dirty="0">
                          <a:effectLst/>
                          <a:latin typeface="Calibri"/>
                          <a:ea typeface="Calibri"/>
                          <a:cs typeface="Times New Roman"/>
                        </a:rPr>
                        <a:t> </a:t>
                      </a:r>
                      <a:r>
                        <a:rPr lang="en-GB" sz="1100" dirty="0">
                          <a:effectLst/>
                          <a:latin typeface="Calibri"/>
                          <a:ea typeface="Calibri"/>
                          <a:cs typeface="Times New Roman"/>
                        </a:rPr>
                        <a:t>The time in which something is written.</a:t>
                      </a:r>
                      <a:endParaRPr lang="en-GB" sz="800" dirty="0">
                        <a:effectLst/>
                        <a:latin typeface="Calibri"/>
                        <a:ea typeface="Calibri"/>
                        <a:cs typeface="Times New Roman"/>
                      </a:endParaRPr>
                    </a:p>
                    <a:p>
                      <a:pPr>
                        <a:lnSpc>
                          <a:spcPct val="115000"/>
                        </a:lnSpc>
                        <a:spcAft>
                          <a:spcPts val="0"/>
                        </a:spcAft>
                      </a:pPr>
                      <a:r>
                        <a:rPr lang="en-GB" sz="1100" dirty="0">
                          <a:effectLst/>
                          <a:latin typeface="Calibri"/>
                          <a:ea typeface="Calibri"/>
                          <a:cs typeface="Times New Roman"/>
                        </a:rPr>
                        <a:t>Past – it has already happened.</a:t>
                      </a:r>
                      <a:endParaRPr lang="en-GB" sz="800" dirty="0">
                        <a:effectLst/>
                        <a:latin typeface="Calibri"/>
                        <a:ea typeface="Calibri"/>
                        <a:cs typeface="Times New Roman"/>
                      </a:endParaRPr>
                    </a:p>
                    <a:p>
                      <a:pPr>
                        <a:lnSpc>
                          <a:spcPct val="115000"/>
                        </a:lnSpc>
                        <a:spcAft>
                          <a:spcPts val="0"/>
                        </a:spcAft>
                      </a:pPr>
                      <a:r>
                        <a:rPr lang="en-GB" sz="1100" dirty="0">
                          <a:effectLst/>
                          <a:latin typeface="Calibri"/>
                          <a:ea typeface="Calibri"/>
                          <a:cs typeface="Times New Roman"/>
                        </a:rPr>
                        <a:t>Present – it is happening now.</a:t>
                      </a:r>
                      <a:endParaRPr lang="en-GB" sz="800" dirty="0">
                        <a:effectLst/>
                        <a:latin typeface="Calibri"/>
                        <a:ea typeface="Calibri"/>
                        <a:cs typeface="Times New Roman"/>
                      </a:endParaRPr>
                    </a:p>
                    <a:p>
                      <a:pPr>
                        <a:lnSpc>
                          <a:spcPct val="115000"/>
                        </a:lnSpc>
                        <a:spcAft>
                          <a:spcPts val="0"/>
                        </a:spcAft>
                      </a:pPr>
                      <a:r>
                        <a:rPr lang="en-GB" sz="1100" dirty="0">
                          <a:effectLst/>
                          <a:latin typeface="Calibri"/>
                          <a:ea typeface="Calibri"/>
                          <a:cs typeface="Times New Roman"/>
                        </a:rPr>
                        <a:t>Future – it is going to happen.</a:t>
                      </a:r>
                      <a:endParaRPr lang="en-GB" sz="800" dirty="0">
                        <a:effectLst/>
                        <a:latin typeface="Calibri"/>
                        <a:ea typeface="Calibri"/>
                        <a:cs typeface="Times New Roman"/>
                      </a:endParaRPr>
                    </a:p>
                  </a:txBody>
                  <a:tcPr marL="51644" marR="51644"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5950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A098-BD63-4C14-B5ED-45BA3B425AEC}"/>
              </a:ext>
            </a:extLst>
          </p:cNvPr>
          <p:cNvSpPr>
            <a:spLocks noGrp="1"/>
          </p:cNvSpPr>
          <p:nvPr>
            <p:ph type="title"/>
          </p:nvPr>
        </p:nvSpPr>
        <p:spPr/>
        <p:txBody>
          <a:bodyPr/>
          <a:lstStyle/>
          <a:p>
            <a:r>
              <a:rPr lang="en-IE" dirty="0"/>
              <a:t>Questions</a:t>
            </a:r>
          </a:p>
        </p:txBody>
      </p:sp>
      <p:sp>
        <p:nvSpPr>
          <p:cNvPr id="3" name="Content Placeholder 2">
            <a:extLst>
              <a:ext uri="{FF2B5EF4-FFF2-40B4-BE49-F238E27FC236}">
                <a16:creationId xmlns:a16="http://schemas.microsoft.com/office/drawing/2014/main" id="{807B396C-3A69-47B8-B58C-34D207B1DC6F}"/>
              </a:ext>
            </a:extLst>
          </p:cNvPr>
          <p:cNvSpPr>
            <a:spLocks noGrp="1"/>
          </p:cNvSpPr>
          <p:nvPr>
            <p:ph idx="1"/>
          </p:nvPr>
        </p:nvSpPr>
        <p:spPr>
          <a:xfrm>
            <a:off x="838200" y="1825624"/>
            <a:ext cx="11181522" cy="5032375"/>
          </a:xfrm>
        </p:spPr>
        <p:txBody>
          <a:bodyPr>
            <a:normAutofit fontScale="92500" lnSpcReduction="20000"/>
          </a:bodyPr>
          <a:lstStyle/>
          <a:p>
            <a:pPr fontAlgn="base"/>
            <a:r>
              <a:rPr lang="en-GB" b="1" dirty="0"/>
              <a:t>1. Who is speaking in the poem and who is he speaking to?</a:t>
            </a:r>
          </a:p>
          <a:p>
            <a:pPr fontAlgn="base"/>
            <a:r>
              <a:rPr lang="en-GB" b="1" dirty="0"/>
              <a:t>2. What tense is the poem written in and why?</a:t>
            </a:r>
          </a:p>
          <a:p>
            <a:pPr fontAlgn="base"/>
            <a:r>
              <a:rPr lang="en-GB" b="1" dirty="0"/>
              <a:t>3. Write down a line that suggests that you should not allow yourself to hate people, even if they hate you.</a:t>
            </a:r>
          </a:p>
          <a:p>
            <a:pPr fontAlgn="base"/>
            <a:r>
              <a:rPr lang="en-GB" b="1" dirty="0"/>
              <a:t>4. Explain what you think lines 11 and 12 mean.</a:t>
            </a:r>
          </a:p>
          <a:p>
            <a:pPr fontAlgn="base"/>
            <a:r>
              <a:rPr lang="en-GB" b="1" dirty="0"/>
              <a:t>5. Why do the words ‘Triumph’ and ‘Disaster’ have capital letters?</a:t>
            </a:r>
          </a:p>
          <a:p>
            <a:pPr fontAlgn="base"/>
            <a:r>
              <a:rPr lang="en-GB" b="1" dirty="0"/>
              <a:t>6. Does the poem have a rhyming pattern? What is the effect of this?</a:t>
            </a:r>
          </a:p>
          <a:p>
            <a:pPr fontAlgn="base"/>
            <a:r>
              <a:rPr lang="en-GB" b="1" dirty="0"/>
              <a:t>7. Explain what advice is being given in lines 20 and 21.</a:t>
            </a:r>
          </a:p>
          <a:p>
            <a:pPr fontAlgn="base"/>
            <a:r>
              <a:rPr lang="en-GB" b="1" dirty="0"/>
              <a:t>8. Why does the poet repeat the word ‘If’ through out the poem?</a:t>
            </a:r>
          </a:p>
          <a:p>
            <a:pPr fontAlgn="base"/>
            <a:r>
              <a:rPr lang="en-GB" b="1" dirty="0"/>
              <a:t>9. What do the last 2 lines of the poem mean?</a:t>
            </a:r>
          </a:p>
          <a:p>
            <a:r>
              <a:rPr lang="en-GB" b="1" dirty="0"/>
              <a:t>10. Why does the word ‘Man’ have a capital letter?</a:t>
            </a:r>
            <a:endParaRPr lang="en-IE" dirty="0"/>
          </a:p>
        </p:txBody>
      </p:sp>
    </p:spTree>
    <p:extLst>
      <p:ext uri="{BB962C8B-B14F-4D97-AF65-F5344CB8AC3E}">
        <p14:creationId xmlns:p14="http://schemas.microsoft.com/office/powerpoint/2010/main" val="306573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DBF2F9D-983F-4E90-827D-5A23216DE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A288EF-52F5-40C6-919A-A886F48AEDBF}"/>
              </a:ext>
            </a:extLst>
          </p:cNvPr>
          <p:cNvSpPr>
            <a:spLocks noGrp="1"/>
          </p:cNvSpPr>
          <p:nvPr>
            <p:ph type="title"/>
          </p:nvPr>
        </p:nvSpPr>
        <p:spPr>
          <a:xfrm>
            <a:off x="5846617" y="381935"/>
            <a:ext cx="5366040" cy="2344840"/>
          </a:xfrm>
        </p:spPr>
        <p:txBody>
          <a:bodyPr anchor="b">
            <a:normAutofit/>
          </a:bodyPr>
          <a:lstStyle/>
          <a:p>
            <a:r>
              <a:rPr lang="en-IE" sz="6600"/>
              <a:t>The Poet:</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3468" y="1441929"/>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4"/>
          </a:solidFill>
          <a:ln w="516" cap="flat">
            <a:noFill/>
            <a:prstDash val="solid"/>
            <a:miter/>
          </a:ln>
        </p:spPr>
        <p:txBody>
          <a:bodyPr rtlCol="0" anchor="ctr"/>
          <a:lstStyle/>
          <a:p>
            <a:endParaRPr lang="en-US"/>
          </a:p>
        </p:txBody>
      </p:sp>
      <p:sp>
        <p:nvSpPr>
          <p:cNvPr id="1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24147" y="2420734"/>
            <a:ext cx="171514" cy="171515"/>
          </a:xfrm>
          <a:custGeom>
            <a:avLst/>
            <a:gdLst>
              <a:gd name="connsiteX0" fmla="*/ 159873 w 171514"/>
              <a:gd name="connsiteY0" fmla="*/ 74116 h 171515"/>
              <a:gd name="connsiteX1" fmla="*/ 97398 w 171514"/>
              <a:gd name="connsiteY1" fmla="*/ 74116 h 171515"/>
              <a:gd name="connsiteX2" fmla="*/ 97398 w 171514"/>
              <a:gd name="connsiteY2" fmla="*/ 11641 h 171515"/>
              <a:gd name="connsiteX3" fmla="*/ 85757 w 171514"/>
              <a:gd name="connsiteY3" fmla="*/ 0 h 171515"/>
              <a:gd name="connsiteX4" fmla="*/ 74116 w 171514"/>
              <a:gd name="connsiteY4" fmla="*/ 11641 h 171515"/>
              <a:gd name="connsiteX5" fmla="*/ 74116 w 171514"/>
              <a:gd name="connsiteY5" fmla="*/ 74116 h 171515"/>
              <a:gd name="connsiteX6" fmla="*/ 11641 w 171514"/>
              <a:gd name="connsiteY6" fmla="*/ 74116 h 171515"/>
              <a:gd name="connsiteX7" fmla="*/ 0 w 171514"/>
              <a:gd name="connsiteY7" fmla="*/ 85758 h 171515"/>
              <a:gd name="connsiteX8" fmla="*/ 11641 w 171514"/>
              <a:gd name="connsiteY8" fmla="*/ 97399 h 171515"/>
              <a:gd name="connsiteX9" fmla="*/ 74116 w 171514"/>
              <a:gd name="connsiteY9" fmla="*/ 97399 h 171515"/>
              <a:gd name="connsiteX10" fmla="*/ 74116 w 171514"/>
              <a:gd name="connsiteY10" fmla="*/ 159874 h 171515"/>
              <a:gd name="connsiteX11" fmla="*/ 85757 w 171514"/>
              <a:gd name="connsiteY11" fmla="*/ 171515 h 171515"/>
              <a:gd name="connsiteX12" fmla="*/ 97398 w 171514"/>
              <a:gd name="connsiteY12" fmla="*/ 159874 h 171515"/>
              <a:gd name="connsiteX13" fmla="*/ 97398 w 171514"/>
              <a:gd name="connsiteY13" fmla="*/ 97399 h 171515"/>
              <a:gd name="connsiteX14" fmla="*/ 159873 w 171514"/>
              <a:gd name="connsiteY14" fmla="*/ 97399 h 171515"/>
              <a:gd name="connsiteX15" fmla="*/ 171514 w 171514"/>
              <a:gd name="connsiteY15" fmla="*/ 85758 h 171515"/>
              <a:gd name="connsiteX16" fmla="*/ 159873 w 171514"/>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4" h="171515">
                <a:moveTo>
                  <a:pt x="159873" y="74116"/>
                </a:moveTo>
                <a:lnTo>
                  <a:pt x="97398" y="74116"/>
                </a:lnTo>
                <a:lnTo>
                  <a:pt x="97398" y="11641"/>
                </a:lnTo>
                <a:cubicBezTo>
                  <a:pt x="97398" y="5212"/>
                  <a:pt x="92186" y="0"/>
                  <a:pt x="85757"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7" y="171515"/>
                </a:cubicBezTo>
                <a:cubicBezTo>
                  <a:pt x="92186" y="171515"/>
                  <a:pt x="97398" y="166303"/>
                  <a:pt x="97398" y="159874"/>
                </a:cubicBezTo>
                <a:lnTo>
                  <a:pt x="97398" y="97399"/>
                </a:lnTo>
                <a:lnTo>
                  <a:pt x="159873" y="97399"/>
                </a:lnTo>
                <a:cubicBezTo>
                  <a:pt x="166302" y="97399"/>
                  <a:pt x="171514" y="92187"/>
                  <a:pt x="171514" y="85758"/>
                </a:cubicBezTo>
                <a:cubicBezTo>
                  <a:pt x="171514" y="79328"/>
                  <a:pt x="166302" y="74116"/>
                  <a:pt x="159873" y="74116"/>
                </a:cubicBezTo>
                <a:close/>
              </a:path>
            </a:pathLst>
          </a:custGeom>
          <a:solidFill>
            <a:schemeClr val="accent4"/>
          </a:solidFill>
          <a:ln w="776" cap="flat">
            <a:noFill/>
            <a:prstDash val="solid"/>
            <a:miter/>
          </a:ln>
        </p:spPr>
        <p:txBody>
          <a:bodyPr rtlCol="0" anchor="ctr"/>
          <a:lstStyle/>
          <a:p>
            <a:endParaRPr lang="en-US"/>
          </a:p>
        </p:txBody>
      </p:sp>
      <p:pic>
        <p:nvPicPr>
          <p:cNvPr id="5" name="Picture 4" descr="A person wearing a suit and tie smiling at the camera&#10;&#10;Description automatically generated">
            <a:extLst>
              <a:ext uri="{FF2B5EF4-FFF2-40B4-BE49-F238E27FC236}">
                <a16:creationId xmlns:a16="http://schemas.microsoft.com/office/drawing/2014/main" id="{15F595A7-8595-41E9-BD8D-C77CBBF2DF5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5875" r="3" b="18877"/>
          <a:stretch/>
        </p:blipFill>
        <p:spPr>
          <a:xfrm>
            <a:off x="2798284" y="374443"/>
            <a:ext cx="2384455" cy="2384455"/>
          </a:xfrm>
          <a:custGeom>
            <a:avLst/>
            <a:gdLst/>
            <a:ahLst/>
            <a:cxnLst/>
            <a:rect l="l" t="t" r="r" b="b"/>
            <a:pathLst>
              <a:path w="2257760" h="2257760">
                <a:moveTo>
                  <a:pt x="1128880" y="0"/>
                </a:moveTo>
                <a:cubicBezTo>
                  <a:pt x="1752343" y="0"/>
                  <a:pt x="2257760" y="505417"/>
                  <a:pt x="2257760" y="1128880"/>
                </a:cubicBezTo>
                <a:cubicBezTo>
                  <a:pt x="2257760" y="1752343"/>
                  <a:pt x="1752343" y="2257760"/>
                  <a:pt x="1128880" y="2257760"/>
                </a:cubicBezTo>
                <a:cubicBezTo>
                  <a:pt x="505417" y="2257760"/>
                  <a:pt x="0" y="1752343"/>
                  <a:pt x="0" y="1128880"/>
                </a:cubicBezTo>
                <a:cubicBezTo>
                  <a:pt x="0" y="505417"/>
                  <a:pt x="505417" y="0"/>
                  <a:pt x="1128880" y="0"/>
                </a:cubicBezTo>
                <a:close/>
              </a:path>
            </a:pathLst>
          </a:custGeom>
        </p:spPr>
      </p:pic>
      <p:pic>
        <p:nvPicPr>
          <p:cNvPr id="8" name="Picture 7" descr="A person posing for the camera&#10;&#10;Description automatically generated">
            <a:extLst>
              <a:ext uri="{FF2B5EF4-FFF2-40B4-BE49-F238E27FC236}">
                <a16:creationId xmlns:a16="http://schemas.microsoft.com/office/drawing/2014/main" id="{BF2B091B-72AE-49FA-8F9D-339FDF8418C3}"/>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17999" r="4" b="4"/>
          <a:stretch/>
        </p:blipFill>
        <p:spPr>
          <a:xfrm>
            <a:off x="441060" y="2758898"/>
            <a:ext cx="3435669" cy="3435669"/>
          </a:xfrm>
          <a:custGeom>
            <a:avLst/>
            <a:gdLst/>
            <a:ahLst/>
            <a:cxnLst/>
            <a:rect l="l" t="t" r="r" b="b"/>
            <a:pathLst>
              <a:path w="2242226" h="2242226">
                <a:moveTo>
                  <a:pt x="1121113" y="0"/>
                </a:moveTo>
                <a:cubicBezTo>
                  <a:pt x="1740287" y="0"/>
                  <a:pt x="2242226" y="501939"/>
                  <a:pt x="2242226" y="1121113"/>
                </a:cubicBezTo>
                <a:cubicBezTo>
                  <a:pt x="2242226" y="1740287"/>
                  <a:pt x="1740287" y="2242226"/>
                  <a:pt x="1121113" y="2242226"/>
                </a:cubicBezTo>
                <a:cubicBezTo>
                  <a:pt x="501939" y="2242226"/>
                  <a:pt x="0" y="1740287"/>
                  <a:pt x="0" y="1121113"/>
                </a:cubicBezTo>
                <a:cubicBezTo>
                  <a:pt x="0" y="501939"/>
                  <a:pt x="501939" y="0"/>
                  <a:pt x="1121113" y="0"/>
                </a:cubicBezTo>
                <a:close/>
              </a:path>
            </a:pathLst>
          </a:custGeom>
        </p:spPr>
      </p:pic>
      <p:sp>
        <p:nvSpPr>
          <p:cNvPr id="2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0114" y="325920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4"/>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C2960BE2-250D-4FD8-8381-647367A3837D}"/>
              </a:ext>
            </a:extLst>
          </p:cNvPr>
          <p:cNvSpPr>
            <a:spLocks noGrp="1"/>
          </p:cNvSpPr>
          <p:nvPr>
            <p:ph idx="1"/>
          </p:nvPr>
        </p:nvSpPr>
        <p:spPr>
          <a:xfrm>
            <a:off x="4586072" y="2912013"/>
            <a:ext cx="6982303" cy="4158742"/>
          </a:xfrm>
        </p:spPr>
        <p:txBody>
          <a:bodyPr anchor="t">
            <a:normAutofit/>
          </a:bodyPr>
          <a:lstStyle/>
          <a:p>
            <a:r>
              <a:rPr lang="en-IE" dirty="0"/>
              <a:t>Joseph Rudyard Kipling was an English short-story writer, poet and novelist.</a:t>
            </a:r>
          </a:p>
          <a:p>
            <a:r>
              <a:rPr lang="en-IE" dirty="0"/>
              <a:t>He was one of the most popular writers in England in both prose and verse in the late 19</a:t>
            </a:r>
            <a:r>
              <a:rPr lang="en-IE" baseline="30000" dirty="0"/>
              <a:t>th</a:t>
            </a:r>
            <a:r>
              <a:rPr lang="en-IE" dirty="0"/>
              <a:t> and early 20</a:t>
            </a:r>
            <a:r>
              <a:rPr lang="en-IE" baseline="30000" dirty="0"/>
              <a:t>th</a:t>
            </a:r>
            <a:r>
              <a:rPr lang="en-IE" dirty="0"/>
              <a:t> centuries</a:t>
            </a:r>
          </a:p>
          <a:p>
            <a:r>
              <a:rPr lang="en-IE" dirty="0"/>
              <a:t>He is regarded as a major innovator in the art of short stories.</a:t>
            </a:r>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68377" y="3610219"/>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721ECCA-F5E5-4DBC-828D-A95E2D4F7DDB}"/>
              </a:ext>
            </a:extLst>
          </p:cNvPr>
          <p:cNvSpPr txBox="1"/>
          <p:nvPr/>
        </p:nvSpPr>
        <p:spPr>
          <a:xfrm>
            <a:off x="9482605" y="6870700"/>
            <a:ext cx="2709395"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en.wikipedia.org/wiki/Rudyard_kipling">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
        <p:nvSpPr>
          <p:cNvPr id="9" name="TextBox 8">
            <a:extLst>
              <a:ext uri="{FF2B5EF4-FFF2-40B4-BE49-F238E27FC236}">
                <a16:creationId xmlns:a16="http://schemas.microsoft.com/office/drawing/2014/main" id="{13BA0DD0-56F9-49C5-84CC-C6DE9FDA3383}"/>
              </a:ext>
            </a:extLst>
          </p:cNvPr>
          <p:cNvSpPr txBox="1"/>
          <p:nvPr/>
        </p:nvSpPr>
        <p:spPr>
          <a:xfrm>
            <a:off x="6760509" y="6870700"/>
            <a:ext cx="2709396"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5" tooltip="https://de.wikipedia.org/wiki/Rudyard_Kipling">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295747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ky, star&#10;&#10;Description automatically generated">
            <a:extLst>
              <a:ext uri="{FF2B5EF4-FFF2-40B4-BE49-F238E27FC236}">
                <a16:creationId xmlns:a16="http://schemas.microsoft.com/office/drawing/2014/main" id="{0A977A45-E1F5-438F-8DF1-868E9AFD821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9143" y="2756716"/>
            <a:ext cx="5221625" cy="1344568"/>
          </a:xfrm>
          <a:prstGeom prst="rect">
            <a:avLst/>
          </a:prstGeom>
        </p:spPr>
      </p:pic>
      <p:sp>
        <p:nvSpPr>
          <p:cNvPr id="3" name="Content Placeholder 2">
            <a:extLst>
              <a:ext uri="{FF2B5EF4-FFF2-40B4-BE49-F238E27FC236}">
                <a16:creationId xmlns:a16="http://schemas.microsoft.com/office/drawing/2014/main" id="{6BF43622-219F-480E-B42E-264257D7A67C}"/>
              </a:ext>
            </a:extLst>
          </p:cNvPr>
          <p:cNvSpPr>
            <a:spLocks noGrp="1"/>
          </p:cNvSpPr>
          <p:nvPr>
            <p:ph idx="1"/>
          </p:nvPr>
        </p:nvSpPr>
        <p:spPr>
          <a:xfrm>
            <a:off x="6203855" y="1181686"/>
            <a:ext cx="4623450" cy="5174663"/>
          </a:xfrm>
        </p:spPr>
        <p:txBody>
          <a:bodyPr anchor="t">
            <a:normAutofit/>
          </a:bodyPr>
          <a:lstStyle/>
          <a:p>
            <a:r>
              <a:rPr lang="en-GB" dirty="0"/>
              <a:t>The poem ‘If’ by the India-born British Nobel laureate </a:t>
            </a:r>
            <a:r>
              <a:rPr lang="en-GB" b="1" dirty="0"/>
              <a:t>poet</a:t>
            </a:r>
            <a:r>
              <a:rPr lang="en-GB" dirty="0"/>
              <a:t> Rudyard Kipling is a poem of ultimate inspiration that tells us how to deal with different situations in life. The poet conveys his ideas about how to win this life, and after all, how to be a good human being.</a:t>
            </a:r>
            <a:endParaRPr lang="en-IE" dirty="0"/>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37565BB-B759-4C5B-AB12-9EB0A72BC513}"/>
              </a:ext>
            </a:extLst>
          </p:cNvPr>
          <p:cNvSpPr txBox="1"/>
          <p:nvPr/>
        </p:nvSpPr>
        <p:spPr>
          <a:xfrm>
            <a:off x="2791373" y="3901229"/>
            <a:ext cx="2709395"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splashofinspiration.wordpress.com/headers/">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113076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B125-F924-4C31-B835-93C9FA6B979C}"/>
              </a:ext>
            </a:extLst>
          </p:cNvPr>
          <p:cNvSpPr>
            <a:spLocks noGrp="1"/>
          </p:cNvSpPr>
          <p:nvPr>
            <p:ph type="title"/>
          </p:nvPr>
        </p:nvSpPr>
        <p:spPr/>
        <p:txBody>
          <a:bodyPr/>
          <a:lstStyle/>
          <a:p>
            <a:r>
              <a:rPr lang="en-IE" dirty="0"/>
              <a:t>Summary</a:t>
            </a:r>
          </a:p>
        </p:txBody>
      </p:sp>
      <p:sp>
        <p:nvSpPr>
          <p:cNvPr id="3" name="Content Placeholder 2">
            <a:extLst>
              <a:ext uri="{FF2B5EF4-FFF2-40B4-BE49-F238E27FC236}">
                <a16:creationId xmlns:a16="http://schemas.microsoft.com/office/drawing/2014/main" id="{B0753A71-23EB-414E-B0F1-90E850ABF4EE}"/>
              </a:ext>
            </a:extLst>
          </p:cNvPr>
          <p:cNvSpPr>
            <a:spLocks noGrp="1"/>
          </p:cNvSpPr>
          <p:nvPr>
            <p:ph idx="1"/>
          </p:nvPr>
        </p:nvSpPr>
        <p:spPr/>
        <p:txBody>
          <a:bodyPr/>
          <a:lstStyle/>
          <a:p>
            <a:r>
              <a:rPr lang="en-GB" dirty="0"/>
              <a:t>Throughout the poem, the </a:t>
            </a:r>
            <a:r>
              <a:rPr lang="en-GB" dirty="0">
                <a:hlinkClick r:id="rId2"/>
              </a:rPr>
              <a:t>speaker</a:t>
            </a:r>
            <a:r>
              <a:rPr lang="en-GB" dirty="0"/>
              <a:t> gives the reader multiple scenarios, both positive and negative, along with a glimpse into how one should conduct oneself. The poem has an almost mathematical proof about it with its if-then scenario. </a:t>
            </a:r>
          </a:p>
          <a:p>
            <a:r>
              <a:rPr lang="en-GB" dirty="0"/>
              <a:t>Kipling leaves the “then” until the final two lines, revealing to the reader that if he or she is able to do all that was just mentioned, he or she will not only have the world at his or her fingertips, but he or she will also be a “Man.”</a:t>
            </a:r>
            <a:endParaRPr lang="en-IE" dirty="0"/>
          </a:p>
        </p:txBody>
      </p:sp>
    </p:spTree>
    <p:extLst>
      <p:ext uri="{BB962C8B-B14F-4D97-AF65-F5344CB8AC3E}">
        <p14:creationId xmlns:p14="http://schemas.microsoft.com/office/powerpoint/2010/main" val="241875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3FA67-1B23-4840-AD88-1AB5AC7D81EE}"/>
              </a:ext>
            </a:extLst>
          </p:cNvPr>
          <p:cNvSpPr>
            <a:spLocks noGrp="1"/>
          </p:cNvSpPr>
          <p:nvPr>
            <p:ph type="title"/>
          </p:nvPr>
        </p:nvSpPr>
        <p:spPr>
          <a:xfrm>
            <a:off x="6412091" y="501652"/>
            <a:ext cx="4395340" cy="1214604"/>
          </a:xfrm>
        </p:spPr>
        <p:txBody>
          <a:bodyPr anchor="b">
            <a:normAutofit/>
          </a:bodyPr>
          <a:lstStyle/>
          <a:p>
            <a:r>
              <a:rPr lang="en-IE" sz="5400" dirty="0"/>
              <a:t>Stanza 1:</a:t>
            </a:r>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person with his mouth open&#10;&#10;Description automatically generated">
            <a:extLst>
              <a:ext uri="{FF2B5EF4-FFF2-40B4-BE49-F238E27FC236}">
                <a16:creationId xmlns:a16="http://schemas.microsoft.com/office/drawing/2014/main" id="{DA10782A-B9A6-4853-98EB-A1A0322D14E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306" r="36216"/>
          <a:stretch/>
        </p:blipFill>
        <p:spPr>
          <a:xfrm>
            <a:off x="279143" y="299509"/>
            <a:ext cx="5221625" cy="6258983"/>
          </a:xfrm>
          <a:prstGeom prst="rect">
            <a:avLst/>
          </a:prstGeom>
        </p:spPr>
      </p:pic>
      <p:sp>
        <p:nvSpPr>
          <p:cNvPr id="3" name="Content Placeholder 2">
            <a:extLst>
              <a:ext uri="{FF2B5EF4-FFF2-40B4-BE49-F238E27FC236}">
                <a16:creationId xmlns:a16="http://schemas.microsoft.com/office/drawing/2014/main" id="{32BE9B1A-E5D3-409D-983B-972C7DD550DD}"/>
              </a:ext>
            </a:extLst>
          </p:cNvPr>
          <p:cNvSpPr>
            <a:spLocks noGrp="1"/>
          </p:cNvSpPr>
          <p:nvPr>
            <p:ph idx="1"/>
          </p:nvPr>
        </p:nvSpPr>
        <p:spPr>
          <a:xfrm>
            <a:off x="6059054" y="1716256"/>
            <a:ext cx="5068484" cy="5141744"/>
          </a:xfrm>
        </p:spPr>
        <p:txBody>
          <a:bodyPr anchor="t">
            <a:normAutofit fontScale="92500"/>
          </a:bodyPr>
          <a:lstStyle/>
          <a:p>
            <a:r>
              <a:rPr lang="en-GB" dirty="0"/>
              <a:t>The first stanza wastes no time in setting up the if-then scenario. Kipling writes, “If you can keep your head when all about you/Are losing theirs and blaming it on you…” In this first “if” scenario, Kipling reminds the reader of the importance of maintaining a level head even when those around the reader do not have one and are blaming the situation on the reader. </a:t>
            </a:r>
          </a:p>
        </p:txBody>
      </p:sp>
      <p:cxnSp>
        <p:nvCxnSpPr>
          <p:cNvPr id="15" name="Straight Connector 1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4EE468-C8A0-4F1E-8B5C-EDE4E906DA90}"/>
              </a:ext>
            </a:extLst>
          </p:cNvPr>
          <p:cNvSpPr txBox="1"/>
          <p:nvPr/>
        </p:nvSpPr>
        <p:spPr>
          <a:xfrm>
            <a:off x="2631073" y="6358437"/>
            <a:ext cx="2869695"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flickr.com/photos/deiby/2946463887">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IE" sz="700">
              <a:solidFill>
                <a:srgbClr val="FFFFFF"/>
              </a:solidFill>
            </a:endParaRPr>
          </a:p>
        </p:txBody>
      </p:sp>
    </p:spTree>
    <p:extLst>
      <p:ext uri="{BB962C8B-B14F-4D97-AF65-F5344CB8AC3E}">
        <p14:creationId xmlns:p14="http://schemas.microsoft.com/office/powerpoint/2010/main" val="21411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8E56-883B-4355-869C-D3B87463321B}"/>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6BDB429-C609-4790-B23D-CFE66B25BBE9}"/>
              </a:ext>
            </a:extLst>
          </p:cNvPr>
          <p:cNvSpPr>
            <a:spLocks noGrp="1"/>
          </p:cNvSpPr>
          <p:nvPr>
            <p:ph idx="1"/>
          </p:nvPr>
        </p:nvSpPr>
        <p:spPr/>
        <p:txBody>
          <a:bodyPr>
            <a:normAutofit/>
          </a:bodyPr>
          <a:lstStyle/>
          <a:p>
            <a:r>
              <a:rPr lang="en-GB" sz="3200" dirty="0"/>
              <a:t>The third and fourth lines present the next “if” situation. Kipling writes, “If you can trust yourself when all men doubt you,/But make allowance for their doubting too…” </a:t>
            </a:r>
          </a:p>
          <a:p>
            <a:r>
              <a:rPr lang="en-GB" sz="3200" dirty="0"/>
              <a:t>Here, the speaker emphasizes two traits that all people must possess: self-trust and the ability to understand the thoughts and feelings of others, even if that means understanding that people will not always like or agree with you. </a:t>
            </a:r>
          </a:p>
          <a:p>
            <a:endParaRPr lang="en-IE" sz="3200" dirty="0"/>
          </a:p>
        </p:txBody>
      </p:sp>
    </p:spTree>
    <p:extLst>
      <p:ext uri="{BB962C8B-B14F-4D97-AF65-F5344CB8AC3E}">
        <p14:creationId xmlns:p14="http://schemas.microsoft.com/office/powerpoint/2010/main" val="121525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3D415-F71C-43E0-A029-A00475AE19EB}"/>
              </a:ext>
            </a:extLst>
          </p:cNvPr>
          <p:cNvSpPr>
            <a:spLocks noGrp="1"/>
          </p:cNvSpPr>
          <p:nvPr>
            <p:ph type="title"/>
          </p:nvPr>
        </p:nvSpPr>
        <p:spPr/>
        <p:txBody>
          <a:bodyPr/>
          <a:lstStyle/>
          <a:p>
            <a:r>
              <a:rPr lang="en-IE" dirty="0"/>
              <a:t>Stanza 2:</a:t>
            </a:r>
          </a:p>
        </p:txBody>
      </p:sp>
      <p:sp>
        <p:nvSpPr>
          <p:cNvPr id="3" name="Content Placeholder 2">
            <a:extLst>
              <a:ext uri="{FF2B5EF4-FFF2-40B4-BE49-F238E27FC236}">
                <a16:creationId xmlns:a16="http://schemas.microsoft.com/office/drawing/2014/main" id="{EE888EAB-DFD3-4F51-BD6F-AD933520A91B}"/>
              </a:ext>
            </a:extLst>
          </p:cNvPr>
          <p:cNvSpPr>
            <a:spLocks noGrp="1"/>
          </p:cNvSpPr>
          <p:nvPr>
            <p:ph idx="1"/>
          </p:nvPr>
        </p:nvSpPr>
        <p:spPr/>
        <p:txBody>
          <a:bodyPr>
            <a:normAutofit/>
          </a:bodyPr>
          <a:lstStyle/>
          <a:p>
            <a:r>
              <a:rPr lang="en-IE" sz="3600" dirty="0"/>
              <a:t>In this stanza </a:t>
            </a:r>
            <a:r>
              <a:rPr lang="en-GB" sz="3600" dirty="0"/>
              <a:t>Kipling urges his reader to dream and think, but to not get so caught up in dreams and thoughts that the reader loses his grasp on reality. </a:t>
            </a:r>
          </a:p>
          <a:p>
            <a:r>
              <a:rPr lang="en-GB" sz="3600" dirty="0"/>
              <a:t>The speaker informs the reader that he or she must be able to endure hearing his or her words being twisted by dishonest and harmful people in order to serve their own agendas.</a:t>
            </a:r>
          </a:p>
        </p:txBody>
      </p:sp>
    </p:spTree>
    <p:extLst>
      <p:ext uri="{BB962C8B-B14F-4D97-AF65-F5344CB8AC3E}">
        <p14:creationId xmlns:p14="http://schemas.microsoft.com/office/powerpoint/2010/main" val="243342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 name="Picture 4" descr="A picture containing food, game&#10;&#10;Description automatically generated">
            <a:extLst>
              <a:ext uri="{FF2B5EF4-FFF2-40B4-BE49-F238E27FC236}">
                <a16:creationId xmlns:a16="http://schemas.microsoft.com/office/drawing/2014/main" id="{FDD4D2CB-7ECA-4EDF-B1AD-0FEF47E153B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A1D26AC4-D32F-471E-B4FD-5D2D1C1B62B0}"/>
              </a:ext>
            </a:extLst>
          </p:cNvPr>
          <p:cNvSpPr>
            <a:spLocks noGrp="1"/>
          </p:cNvSpPr>
          <p:nvPr>
            <p:ph idx="1"/>
          </p:nvPr>
        </p:nvSpPr>
        <p:spPr>
          <a:xfrm>
            <a:off x="6564692" y="875194"/>
            <a:ext cx="4622343" cy="5595944"/>
          </a:xfrm>
        </p:spPr>
        <p:txBody>
          <a:bodyPr anchor="t">
            <a:normAutofit/>
          </a:bodyPr>
          <a:lstStyle/>
          <a:p>
            <a:r>
              <a:rPr lang="en-GB" sz="3200" dirty="0"/>
              <a:t>The speaker demonstrates the importance of being able to pick oneself up and start again if they fail—even if the thing they’ve failed at has taken all of their life to attempt. The reader must always be prepared to start again.</a:t>
            </a:r>
            <a:endParaRPr lang="en-IE" sz="3200" dirty="0"/>
          </a:p>
          <a:p>
            <a:pPr marL="0" indent="0">
              <a:buNone/>
            </a:pPr>
            <a:endParaRPr lang="en-IE" sz="3200" dirty="0"/>
          </a:p>
        </p:txBody>
      </p:sp>
      <p:sp>
        <p:nvSpPr>
          <p:cNvPr id="1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0435CC8-F9D0-45BB-BA56-94D1E7F5CDBC}"/>
              </a:ext>
            </a:extLst>
          </p:cNvPr>
          <p:cNvSpPr txBox="1"/>
          <p:nvPr/>
        </p:nvSpPr>
        <p:spPr>
          <a:xfrm>
            <a:off x="9311083" y="6657945"/>
            <a:ext cx="2880917"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pratosquefalam.blogspot.com/2014/02/start-again.html">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IE" sz="700">
              <a:solidFill>
                <a:srgbClr val="FFFFFF"/>
              </a:solidFill>
            </a:endParaRPr>
          </a:p>
        </p:txBody>
      </p:sp>
    </p:spTree>
    <p:extLst>
      <p:ext uri="{BB962C8B-B14F-4D97-AF65-F5344CB8AC3E}">
        <p14:creationId xmlns:p14="http://schemas.microsoft.com/office/powerpoint/2010/main" val="237427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5C7F-8B5B-4592-890B-001E148D5E66}"/>
              </a:ext>
            </a:extLst>
          </p:cNvPr>
          <p:cNvSpPr>
            <a:spLocks noGrp="1"/>
          </p:cNvSpPr>
          <p:nvPr>
            <p:ph type="title"/>
          </p:nvPr>
        </p:nvSpPr>
        <p:spPr/>
        <p:txBody>
          <a:bodyPr/>
          <a:lstStyle/>
          <a:p>
            <a:r>
              <a:rPr lang="en-IE" dirty="0"/>
              <a:t>Stanza 3:</a:t>
            </a:r>
          </a:p>
        </p:txBody>
      </p:sp>
      <p:sp>
        <p:nvSpPr>
          <p:cNvPr id="3" name="Content Placeholder 2">
            <a:extLst>
              <a:ext uri="{FF2B5EF4-FFF2-40B4-BE49-F238E27FC236}">
                <a16:creationId xmlns:a16="http://schemas.microsoft.com/office/drawing/2014/main" id="{3A908377-F8E6-40F2-A325-6F18D87A3AD4}"/>
              </a:ext>
            </a:extLst>
          </p:cNvPr>
          <p:cNvSpPr>
            <a:spLocks noGrp="1"/>
          </p:cNvSpPr>
          <p:nvPr>
            <p:ph idx="1"/>
          </p:nvPr>
        </p:nvSpPr>
        <p:spPr/>
        <p:txBody>
          <a:bodyPr>
            <a:normAutofit lnSpcReduction="10000"/>
          </a:bodyPr>
          <a:lstStyle/>
          <a:p>
            <a:r>
              <a:rPr lang="en-GB" dirty="0"/>
              <a:t>The theme in the beginning of stanza 3 is very similar to the one in the last two lines of the previous stanza: if you lose everything, you must be willing to begin again. Not only that, but you must also be willing to forget about the loss and not dwell on it.</a:t>
            </a:r>
          </a:p>
          <a:p>
            <a:r>
              <a:rPr lang="en-GB" dirty="0"/>
              <a:t>The speaker is imploring the reader to endure, even if that feels both physically (sinew) and emotionally (heart and nerve) impossible. It is also worth noting the capitalization of “Will.” Perhaps Kipling wanted to emphasize the resilience of the human spirit here by making it a power that is separate from the person who possesses it.</a:t>
            </a:r>
            <a:endParaRPr lang="en-IE" dirty="0"/>
          </a:p>
        </p:txBody>
      </p:sp>
    </p:spTree>
    <p:extLst>
      <p:ext uri="{BB962C8B-B14F-4D97-AF65-F5344CB8AC3E}">
        <p14:creationId xmlns:p14="http://schemas.microsoft.com/office/powerpoint/2010/main" val="415019032"/>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0</TotalTime>
  <Words>1488</Words>
  <Application>Microsoft Office PowerPoint</Application>
  <PresentationFormat>Widescreen</PresentationFormat>
  <Paragraphs>110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Univers</vt:lpstr>
      <vt:lpstr>GradientVTI</vt:lpstr>
      <vt:lpstr>‘If’</vt:lpstr>
      <vt:lpstr>The Poet:</vt:lpstr>
      <vt:lpstr>PowerPoint Presentation</vt:lpstr>
      <vt:lpstr>Summary</vt:lpstr>
      <vt:lpstr>Stanza 1:</vt:lpstr>
      <vt:lpstr>PowerPoint Presentation</vt:lpstr>
      <vt:lpstr>Stanza 2:</vt:lpstr>
      <vt:lpstr>PowerPoint Presentation</vt:lpstr>
      <vt:lpstr>Stanza 3:</vt:lpstr>
      <vt:lpstr>Stanza 4:</vt:lpstr>
      <vt:lpstr>PowerPoint Presentation</vt:lpstr>
      <vt:lpstr>PowerPoint Presentation</vt:lpstr>
      <vt:lpstr>Structure</vt:lpstr>
      <vt:lpstr>Style:</vt:lpstr>
      <vt:lpstr>Tone:</vt:lpstr>
      <vt:lpstr>Poetic Techniques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ciara deasy</dc:creator>
  <cp:lastModifiedBy>ciara deasy</cp:lastModifiedBy>
  <cp:revision>1</cp:revision>
  <dcterms:created xsi:type="dcterms:W3CDTF">2020-05-13T14:16:59Z</dcterms:created>
  <dcterms:modified xsi:type="dcterms:W3CDTF">2020-05-13T14:17:06Z</dcterms:modified>
</cp:coreProperties>
</file>