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8" r:id="rId15"/>
    <p:sldId id="271" r:id="rId16"/>
    <p:sldId id="269"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BEC5DC84-9B4D-4167-BFFE-41F822639C6C}" type="datetimeFigureOut">
              <a:rPr lang="en-IE" smtClean="0"/>
              <a:t>13/11/2013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6E9C809-EF10-48E7-A669-9A35FBFD9F2B}" type="slidenum">
              <a:rPr lang="en-IE" smtClean="0"/>
              <a:t>‹#›</a:t>
            </a:fld>
            <a:endParaRPr lang="en-IE"/>
          </a:p>
        </p:txBody>
      </p:sp>
    </p:spTree>
    <p:extLst>
      <p:ext uri="{BB962C8B-B14F-4D97-AF65-F5344CB8AC3E}">
        <p14:creationId xmlns:p14="http://schemas.microsoft.com/office/powerpoint/2010/main" val="1472184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BEC5DC84-9B4D-4167-BFFE-41F822639C6C}" type="datetimeFigureOut">
              <a:rPr lang="en-IE" smtClean="0"/>
              <a:t>13/11/2013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6E9C809-EF10-48E7-A669-9A35FBFD9F2B}" type="slidenum">
              <a:rPr lang="en-IE" smtClean="0"/>
              <a:t>‹#›</a:t>
            </a:fld>
            <a:endParaRPr lang="en-IE"/>
          </a:p>
        </p:txBody>
      </p:sp>
    </p:spTree>
    <p:extLst>
      <p:ext uri="{BB962C8B-B14F-4D97-AF65-F5344CB8AC3E}">
        <p14:creationId xmlns:p14="http://schemas.microsoft.com/office/powerpoint/2010/main" val="406640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BEC5DC84-9B4D-4167-BFFE-41F822639C6C}" type="datetimeFigureOut">
              <a:rPr lang="en-IE" smtClean="0"/>
              <a:t>13/11/2013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6E9C809-EF10-48E7-A669-9A35FBFD9F2B}" type="slidenum">
              <a:rPr lang="en-IE" smtClean="0"/>
              <a:t>‹#›</a:t>
            </a:fld>
            <a:endParaRPr lang="en-IE"/>
          </a:p>
        </p:txBody>
      </p:sp>
    </p:spTree>
    <p:extLst>
      <p:ext uri="{BB962C8B-B14F-4D97-AF65-F5344CB8AC3E}">
        <p14:creationId xmlns:p14="http://schemas.microsoft.com/office/powerpoint/2010/main" val="3865179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BEC5DC84-9B4D-4167-BFFE-41F822639C6C}" type="datetimeFigureOut">
              <a:rPr lang="en-IE" smtClean="0"/>
              <a:t>13/11/2013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6E9C809-EF10-48E7-A669-9A35FBFD9F2B}" type="slidenum">
              <a:rPr lang="en-IE" smtClean="0"/>
              <a:t>‹#›</a:t>
            </a:fld>
            <a:endParaRPr lang="en-IE"/>
          </a:p>
        </p:txBody>
      </p:sp>
    </p:spTree>
    <p:extLst>
      <p:ext uri="{BB962C8B-B14F-4D97-AF65-F5344CB8AC3E}">
        <p14:creationId xmlns:p14="http://schemas.microsoft.com/office/powerpoint/2010/main" val="169106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C5DC84-9B4D-4167-BFFE-41F822639C6C}" type="datetimeFigureOut">
              <a:rPr lang="en-IE" smtClean="0"/>
              <a:t>13/11/2013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6E9C809-EF10-48E7-A669-9A35FBFD9F2B}" type="slidenum">
              <a:rPr lang="en-IE" smtClean="0"/>
              <a:t>‹#›</a:t>
            </a:fld>
            <a:endParaRPr lang="en-IE"/>
          </a:p>
        </p:txBody>
      </p:sp>
    </p:spTree>
    <p:extLst>
      <p:ext uri="{BB962C8B-B14F-4D97-AF65-F5344CB8AC3E}">
        <p14:creationId xmlns:p14="http://schemas.microsoft.com/office/powerpoint/2010/main" val="1848235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BEC5DC84-9B4D-4167-BFFE-41F822639C6C}" type="datetimeFigureOut">
              <a:rPr lang="en-IE" smtClean="0"/>
              <a:t>13/11/2013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6E9C809-EF10-48E7-A669-9A35FBFD9F2B}" type="slidenum">
              <a:rPr lang="en-IE" smtClean="0"/>
              <a:t>‹#›</a:t>
            </a:fld>
            <a:endParaRPr lang="en-IE"/>
          </a:p>
        </p:txBody>
      </p:sp>
    </p:spTree>
    <p:extLst>
      <p:ext uri="{BB962C8B-B14F-4D97-AF65-F5344CB8AC3E}">
        <p14:creationId xmlns:p14="http://schemas.microsoft.com/office/powerpoint/2010/main" val="141289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BEC5DC84-9B4D-4167-BFFE-41F822639C6C}" type="datetimeFigureOut">
              <a:rPr lang="en-IE" smtClean="0"/>
              <a:t>13/11/2013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46E9C809-EF10-48E7-A669-9A35FBFD9F2B}" type="slidenum">
              <a:rPr lang="en-IE" smtClean="0"/>
              <a:t>‹#›</a:t>
            </a:fld>
            <a:endParaRPr lang="en-IE"/>
          </a:p>
        </p:txBody>
      </p:sp>
    </p:spTree>
    <p:extLst>
      <p:ext uri="{BB962C8B-B14F-4D97-AF65-F5344CB8AC3E}">
        <p14:creationId xmlns:p14="http://schemas.microsoft.com/office/powerpoint/2010/main" val="23776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BEC5DC84-9B4D-4167-BFFE-41F822639C6C}" type="datetimeFigureOut">
              <a:rPr lang="en-IE" smtClean="0"/>
              <a:t>13/11/2013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46E9C809-EF10-48E7-A669-9A35FBFD9F2B}" type="slidenum">
              <a:rPr lang="en-IE" smtClean="0"/>
              <a:t>‹#›</a:t>
            </a:fld>
            <a:endParaRPr lang="en-IE"/>
          </a:p>
        </p:txBody>
      </p:sp>
    </p:spTree>
    <p:extLst>
      <p:ext uri="{BB962C8B-B14F-4D97-AF65-F5344CB8AC3E}">
        <p14:creationId xmlns:p14="http://schemas.microsoft.com/office/powerpoint/2010/main" val="2157718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C5DC84-9B4D-4167-BFFE-41F822639C6C}" type="datetimeFigureOut">
              <a:rPr lang="en-IE" smtClean="0"/>
              <a:t>13/11/2013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46E9C809-EF10-48E7-A669-9A35FBFD9F2B}" type="slidenum">
              <a:rPr lang="en-IE" smtClean="0"/>
              <a:t>‹#›</a:t>
            </a:fld>
            <a:endParaRPr lang="en-IE"/>
          </a:p>
        </p:txBody>
      </p:sp>
    </p:spTree>
    <p:extLst>
      <p:ext uri="{BB962C8B-B14F-4D97-AF65-F5344CB8AC3E}">
        <p14:creationId xmlns:p14="http://schemas.microsoft.com/office/powerpoint/2010/main" val="631752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5DC84-9B4D-4167-BFFE-41F822639C6C}" type="datetimeFigureOut">
              <a:rPr lang="en-IE" smtClean="0"/>
              <a:t>13/11/2013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6E9C809-EF10-48E7-A669-9A35FBFD9F2B}" type="slidenum">
              <a:rPr lang="en-IE" smtClean="0"/>
              <a:t>‹#›</a:t>
            </a:fld>
            <a:endParaRPr lang="en-IE"/>
          </a:p>
        </p:txBody>
      </p:sp>
    </p:spTree>
    <p:extLst>
      <p:ext uri="{BB962C8B-B14F-4D97-AF65-F5344CB8AC3E}">
        <p14:creationId xmlns:p14="http://schemas.microsoft.com/office/powerpoint/2010/main" val="1642158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5DC84-9B4D-4167-BFFE-41F822639C6C}" type="datetimeFigureOut">
              <a:rPr lang="en-IE" smtClean="0"/>
              <a:t>13/11/2013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6E9C809-EF10-48E7-A669-9A35FBFD9F2B}" type="slidenum">
              <a:rPr lang="en-IE" smtClean="0"/>
              <a:t>‹#›</a:t>
            </a:fld>
            <a:endParaRPr lang="en-IE"/>
          </a:p>
        </p:txBody>
      </p:sp>
    </p:spTree>
    <p:extLst>
      <p:ext uri="{BB962C8B-B14F-4D97-AF65-F5344CB8AC3E}">
        <p14:creationId xmlns:p14="http://schemas.microsoft.com/office/powerpoint/2010/main" val="3261633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8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C5DC84-9B4D-4167-BFFE-41F822639C6C}" type="datetimeFigureOut">
              <a:rPr lang="en-IE" smtClean="0"/>
              <a:t>13/11/2013</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E9C809-EF10-48E7-A669-9A35FBFD9F2B}" type="slidenum">
              <a:rPr lang="en-IE" smtClean="0"/>
              <a:t>‹#›</a:t>
            </a:fld>
            <a:endParaRPr lang="en-IE"/>
          </a:p>
        </p:txBody>
      </p:sp>
    </p:spTree>
    <p:extLst>
      <p:ext uri="{BB962C8B-B14F-4D97-AF65-F5344CB8AC3E}">
        <p14:creationId xmlns:p14="http://schemas.microsoft.com/office/powerpoint/2010/main" val="505052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I felt a Funeral, in my Brain</a:t>
            </a:r>
            <a:endParaRPr lang="en-IE" dirty="0"/>
          </a:p>
        </p:txBody>
      </p:sp>
      <p:sp>
        <p:nvSpPr>
          <p:cNvPr id="3" name="Subtitle 2"/>
          <p:cNvSpPr>
            <a:spLocks noGrp="1"/>
          </p:cNvSpPr>
          <p:nvPr>
            <p:ph type="subTitle" idx="1"/>
          </p:nvPr>
        </p:nvSpPr>
        <p:spPr/>
        <p:txBody>
          <a:bodyPr/>
          <a:lstStyle/>
          <a:p>
            <a:r>
              <a:rPr lang="en-IE" dirty="0" smtClean="0"/>
              <a:t>Emily Dickinson</a:t>
            </a:r>
            <a:endParaRPr lang="en-IE" dirty="0"/>
          </a:p>
        </p:txBody>
      </p:sp>
    </p:spTree>
    <p:extLst>
      <p:ext uri="{BB962C8B-B14F-4D97-AF65-F5344CB8AC3E}">
        <p14:creationId xmlns:p14="http://schemas.microsoft.com/office/powerpoint/2010/main" val="3630549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640"/>
            <a:ext cx="9144000" cy="6669360"/>
          </a:xfrm>
        </p:spPr>
        <p:txBody>
          <a:bodyPr>
            <a:normAutofit/>
          </a:bodyPr>
          <a:lstStyle/>
          <a:p>
            <a:r>
              <a:rPr lang="en-IE" dirty="0" smtClean="0"/>
              <a:t>The “silence” of space </a:t>
            </a:r>
            <a:r>
              <a:rPr lang="en-IE" dirty="0" smtClean="0"/>
              <a:t>points </a:t>
            </a:r>
            <a:r>
              <a:rPr lang="en-IE" dirty="0" smtClean="0"/>
              <a:t>to the isolation of the poet who finds herself wrecked and solitary on the other side of existence.</a:t>
            </a:r>
          </a:p>
          <a:p>
            <a:r>
              <a:rPr lang="en-IE" dirty="0" smtClean="0"/>
              <a:t>The poet identifies herself with “some strange race” on the other side of a normal existence.</a:t>
            </a:r>
          </a:p>
          <a:p>
            <a:r>
              <a:rPr lang="en-IE" dirty="0" smtClean="0"/>
              <a:t>What is “here” is what is unknown and unknowable from the perspective of this life.</a:t>
            </a:r>
          </a:p>
          <a:p>
            <a:r>
              <a:rPr lang="en-IE" dirty="0" smtClean="0"/>
              <a:t>Ending the stanza with the word “here” is pointing to a mystery beyond the here and now.</a:t>
            </a:r>
          </a:p>
          <a:p>
            <a:endParaRPr lang="en-IE" dirty="0"/>
          </a:p>
        </p:txBody>
      </p:sp>
    </p:spTree>
    <p:extLst>
      <p:ext uri="{BB962C8B-B14F-4D97-AF65-F5344CB8AC3E}">
        <p14:creationId xmlns:p14="http://schemas.microsoft.com/office/powerpoint/2010/main" val="1421374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Stanza Five</a:t>
            </a:r>
          </a:p>
        </p:txBody>
      </p:sp>
      <p:sp>
        <p:nvSpPr>
          <p:cNvPr id="3" name="Content Placeholder 2"/>
          <p:cNvSpPr>
            <a:spLocks noGrp="1"/>
          </p:cNvSpPr>
          <p:nvPr>
            <p:ph idx="1"/>
          </p:nvPr>
        </p:nvSpPr>
        <p:spPr>
          <a:xfrm>
            <a:off x="0" y="1196752"/>
            <a:ext cx="9144000" cy="5661248"/>
          </a:xfrm>
        </p:spPr>
        <p:txBody>
          <a:bodyPr>
            <a:normAutofit/>
          </a:bodyPr>
          <a:lstStyle/>
          <a:p>
            <a:r>
              <a:rPr lang="en-IE" dirty="0" smtClean="0"/>
              <a:t>The </a:t>
            </a:r>
            <a:r>
              <a:rPr lang="en-IE" dirty="0"/>
              <a:t>plank breaking is like the mind breaking through to some new realm of understanding.</a:t>
            </a:r>
          </a:p>
          <a:p>
            <a:r>
              <a:rPr lang="en-IE" dirty="0"/>
              <a:t>What that understanding might be is purposely placed beyond the scope of the poem.</a:t>
            </a:r>
          </a:p>
          <a:p>
            <a:r>
              <a:rPr lang="en-IE" dirty="0"/>
              <a:t>The repetition, so carefully and cleverly used throughout the poem, is evident in the second line of this stanza.</a:t>
            </a:r>
          </a:p>
          <a:p>
            <a:r>
              <a:rPr lang="en-IE" dirty="0"/>
              <a:t>The dropping down is a dropping through “space</a:t>
            </a:r>
            <a:r>
              <a:rPr lang="en-IE" dirty="0" smtClean="0"/>
              <a:t>”.</a:t>
            </a:r>
            <a:endParaRPr lang="en-IE" dirty="0"/>
          </a:p>
        </p:txBody>
      </p:sp>
    </p:spTree>
    <p:extLst>
      <p:ext uri="{BB962C8B-B14F-4D97-AF65-F5344CB8AC3E}">
        <p14:creationId xmlns:p14="http://schemas.microsoft.com/office/powerpoint/2010/main" val="2265888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669360"/>
          </a:xfrm>
        </p:spPr>
        <p:txBody>
          <a:bodyPr>
            <a:normAutofit/>
          </a:bodyPr>
          <a:lstStyle/>
          <a:p>
            <a:r>
              <a:rPr lang="en-IE" dirty="0"/>
              <a:t>The descent described in this stanza is like a descent   through space in cosmological or biblical terms.</a:t>
            </a:r>
          </a:p>
          <a:p>
            <a:r>
              <a:rPr lang="en-IE" dirty="0"/>
              <a:t>The “world” that is discovered while dropping down is one far beyond the comprehension of the world the poet used to inhabit.</a:t>
            </a:r>
          </a:p>
          <a:p>
            <a:r>
              <a:rPr lang="en-IE" dirty="0"/>
              <a:t>What that world is or might be remains a mystery like the mysteries associated with death.</a:t>
            </a:r>
          </a:p>
          <a:p>
            <a:r>
              <a:rPr lang="en-IE" dirty="0"/>
              <a:t>The poem finishes, as the poet finished, by breaking through to a new “knowledge</a:t>
            </a:r>
            <a:r>
              <a:rPr lang="en-IE" dirty="0" smtClean="0"/>
              <a:t>.”</a:t>
            </a:r>
            <a:endParaRPr lang="en-IE" dirty="0"/>
          </a:p>
        </p:txBody>
      </p:sp>
    </p:spTree>
    <p:extLst>
      <p:ext uri="{BB962C8B-B14F-4D97-AF65-F5344CB8AC3E}">
        <p14:creationId xmlns:p14="http://schemas.microsoft.com/office/powerpoint/2010/main" val="2410310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408712"/>
          </a:xfrm>
        </p:spPr>
        <p:txBody>
          <a:bodyPr/>
          <a:lstStyle/>
          <a:p>
            <a:r>
              <a:rPr lang="en-IE" dirty="0"/>
              <a:t>What that “knowledge” might be is incapable of being revealed.</a:t>
            </a:r>
          </a:p>
          <a:p>
            <a:r>
              <a:rPr lang="en-IE" dirty="0"/>
              <a:t>The concluding word “then” leads into the unknown and into what cannot be revealed.</a:t>
            </a:r>
          </a:p>
          <a:p>
            <a:r>
              <a:rPr lang="en-IE" dirty="0"/>
              <a:t>The poem ends, not with a full stop signifying closure, but with a dash that points onward to an experience beyond the comprehension of this life.</a:t>
            </a:r>
          </a:p>
          <a:p>
            <a:endParaRPr lang="en-IE" dirty="0"/>
          </a:p>
        </p:txBody>
      </p:sp>
    </p:spTree>
    <p:extLst>
      <p:ext uri="{BB962C8B-B14F-4D97-AF65-F5344CB8AC3E}">
        <p14:creationId xmlns:p14="http://schemas.microsoft.com/office/powerpoint/2010/main" val="770793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General Notes</a:t>
            </a:r>
            <a:endParaRPr lang="en-IE" dirty="0"/>
          </a:p>
        </p:txBody>
      </p:sp>
      <p:sp>
        <p:nvSpPr>
          <p:cNvPr id="3" name="Content Placeholder 2"/>
          <p:cNvSpPr>
            <a:spLocks noGrp="1"/>
          </p:cNvSpPr>
          <p:nvPr>
            <p:ph idx="1"/>
          </p:nvPr>
        </p:nvSpPr>
        <p:spPr/>
        <p:txBody>
          <a:bodyPr>
            <a:normAutofit fontScale="92500" lnSpcReduction="10000"/>
          </a:bodyPr>
          <a:lstStyle/>
          <a:p>
            <a:r>
              <a:rPr lang="en-IE" dirty="0"/>
              <a:t>This poem explores the workings of the poet’s mind under stress.</a:t>
            </a:r>
          </a:p>
          <a:p>
            <a:r>
              <a:rPr lang="en-IE" dirty="0"/>
              <a:t>The poem uses a funeral as a metaphor for the stages of a mental disturbance or breakdown.</a:t>
            </a:r>
          </a:p>
          <a:p>
            <a:r>
              <a:rPr lang="en-IE" dirty="0"/>
              <a:t>The progress of the funeral ceremony is from the viewpoint of the person in a coffin.</a:t>
            </a:r>
          </a:p>
          <a:p>
            <a:r>
              <a:rPr lang="en-IE" dirty="0"/>
              <a:t>Some see the poem as being an imagining of the poet’s own death and funeral; others see the poem as a depiction of the dearth of the poet’s sanity.</a:t>
            </a:r>
          </a:p>
          <a:p>
            <a:endParaRPr lang="en-IE" dirty="0"/>
          </a:p>
        </p:txBody>
      </p:sp>
    </p:spTree>
    <p:extLst>
      <p:ext uri="{BB962C8B-B14F-4D97-AF65-F5344CB8AC3E}">
        <p14:creationId xmlns:p14="http://schemas.microsoft.com/office/powerpoint/2010/main" val="2054654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92500" lnSpcReduction="20000"/>
          </a:bodyPr>
          <a:lstStyle/>
          <a:p>
            <a:r>
              <a:rPr lang="en-IE" dirty="0"/>
              <a:t>The rituals of a traditional funeral are used to mark the different stages of a mental collapse.</a:t>
            </a:r>
          </a:p>
          <a:p>
            <a:r>
              <a:rPr lang="en-IE" dirty="0"/>
              <a:t>The “mourners” in the poem are a metaphoric representation of the pain the poet is enduring.</a:t>
            </a:r>
          </a:p>
          <a:p>
            <a:r>
              <a:rPr lang="en-IE" dirty="0"/>
              <a:t>The poet faces a mental disturbance beyond what words can express.</a:t>
            </a:r>
          </a:p>
          <a:p>
            <a:r>
              <a:rPr lang="en-IE" dirty="0"/>
              <a:t>The poet’s “mind” grows numb” until her final comment ends in the middle of a sentence.</a:t>
            </a:r>
          </a:p>
          <a:p>
            <a:r>
              <a:rPr lang="en-IE" dirty="0"/>
              <a:t>There is a merging of physical sensations and mental perceptions throughout the poem.</a:t>
            </a:r>
            <a:endParaRPr lang="en-IE" dirty="0"/>
          </a:p>
        </p:txBody>
      </p:sp>
    </p:spTree>
    <p:extLst>
      <p:ext uri="{BB962C8B-B14F-4D97-AF65-F5344CB8AC3E}">
        <p14:creationId xmlns:p14="http://schemas.microsoft.com/office/powerpoint/2010/main" val="1673054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41368"/>
          </a:xfrm>
        </p:spPr>
        <p:txBody>
          <a:bodyPr>
            <a:normAutofit/>
          </a:bodyPr>
          <a:lstStyle/>
          <a:p>
            <a:r>
              <a:rPr lang="en-IE" dirty="0"/>
              <a:t>The tone of the poem is solemn and serious.</a:t>
            </a:r>
          </a:p>
          <a:p>
            <a:r>
              <a:rPr lang="en-IE" dirty="0"/>
              <a:t>There is a regular rhythm like that of a hymn in each stanza.</a:t>
            </a:r>
          </a:p>
          <a:p>
            <a:r>
              <a:rPr lang="en-IE" dirty="0"/>
              <a:t>The poem uses a </a:t>
            </a:r>
            <a:r>
              <a:rPr lang="en-IE" dirty="0" err="1"/>
              <a:t>abcb</a:t>
            </a:r>
            <a:r>
              <a:rPr lang="en-IE" dirty="0"/>
              <a:t> rhyme scheme, although the rhyme in the last stanza breaks the pattern (just as the plank breaks) as it is a half rhyme.</a:t>
            </a:r>
          </a:p>
          <a:p>
            <a:r>
              <a:rPr lang="en-IE" dirty="0"/>
              <a:t>The poet uses concrete images and clear language to explore abstract ideas. </a:t>
            </a:r>
          </a:p>
          <a:p>
            <a:r>
              <a:rPr lang="en-IE" dirty="0"/>
              <a:t>The narrative continuity of the poem is sustained by the repeated use of the word “and”, particularly at the start of a line. (It begins ten of the twenty lines of this poem</a:t>
            </a:r>
            <a:r>
              <a:rPr lang="en-IE" dirty="0" smtClean="0"/>
              <a:t>.)</a:t>
            </a:r>
            <a:endParaRPr lang="en-IE" dirty="0"/>
          </a:p>
        </p:txBody>
      </p:sp>
    </p:spTree>
    <p:extLst>
      <p:ext uri="{BB962C8B-B14F-4D97-AF65-F5344CB8AC3E}">
        <p14:creationId xmlns:p14="http://schemas.microsoft.com/office/powerpoint/2010/main" val="382444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a:xfrm>
            <a:off x="395536" y="1052736"/>
            <a:ext cx="8568952" cy="5805264"/>
          </a:xfrm>
        </p:spPr>
        <p:txBody>
          <a:bodyPr>
            <a:normAutofit fontScale="92500" lnSpcReduction="20000"/>
          </a:bodyPr>
          <a:lstStyle/>
          <a:p>
            <a:r>
              <a:rPr lang="en-IE" dirty="0"/>
              <a:t>While the poem is commonly interpreted as being about a mental breakdown, it is also open to differing interpretations. </a:t>
            </a:r>
          </a:p>
          <a:p>
            <a:r>
              <a:rPr lang="en-IE" dirty="0"/>
              <a:t>The repetition of the word “threading” suggests the pressure that the poet is enduring.</a:t>
            </a:r>
          </a:p>
          <a:p>
            <a:r>
              <a:rPr lang="en-IE" dirty="0"/>
              <a:t>In the concluding stanza the poet uses the metaphor of standing on a plank to describe the speaker’s descent into madness.</a:t>
            </a:r>
          </a:p>
          <a:p>
            <a:r>
              <a:rPr lang="en-IE" dirty="0"/>
              <a:t>The concluding word of the poem – “then” – does not end the experience but falls into a sense of madness.</a:t>
            </a:r>
          </a:p>
          <a:p>
            <a:r>
              <a:rPr lang="en-IE" dirty="0"/>
              <a:t>What the poet has discovered by the end of the poem, what she “finished knowing” is not revealed to the reader</a:t>
            </a:r>
            <a:r>
              <a:rPr lang="en-IE" dirty="0" smtClean="0"/>
              <a:t>.</a:t>
            </a:r>
            <a:endParaRPr lang="en-IE" dirty="0"/>
          </a:p>
        </p:txBody>
      </p:sp>
    </p:spTree>
    <p:extLst>
      <p:ext uri="{BB962C8B-B14F-4D97-AF65-F5344CB8AC3E}">
        <p14:creationId xmlns:p14="http://schemas.microsoft.com/office/powerpoint/2010/main" val="1539440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Some readers take this poem to be an exploration of the poet’s interior world, with the funeral imagery being suggestive of her mental and emotional collapse and, ultimately, the demise of her sanity.</a:t>
            </a:r>
            <a:endParaRPr lang="en-IE" dirty="0"/>
          </a:p>
        </p:txBody>
      </p:sp>
    </p:spTree>
    <p:extLst>
      <p:ext uri="{BB962C8B-B14F-4D97-AF65-F5344CB8AC3E}">
        <p14:creationId xmlns:p14="http://schemas.microsoft.com/office/powerpoint/2010/main" val="1941179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Stanza One</a:t>
            </a:r>
          </a:p>
        </p:txBody>
      </p:sp>
      <p:sp>
        <p:nvSpPr>
          <p:cNvPr id="3" name="Content Placeholder 2"/>
          <p:cNvSpPr>
            <a:spLocks noGrp="1"/>
          </p:cNvSpPr>
          <p:nvPr>
            <p:ph idx="1"/>
          </p:nvPr>
        </p:nvSpPr>
        <p:spPr/>
        <p:txBody>
          <a:bodyPr>
            <a:normAutofit/>
          </a:bodyPr>
          <a:lstStyle/>
          <a:p>
            <a:r>
              <a:rPr lang="en-IE" dirty="0" smtClean="0"/>
              <a:t>the </a:t>
            </a:r>
            <a:r>
              <a:rPr lang="en-IE" dirty="0"/>
              <a:t>poem begins with one of the most startling lines in English poetry.</a:t>
            </a:r>
          </a:p>
          <a:p>
            <a:r>
              <a:rPr lang="en-IE" dirty="0"/>
              <a:t>Putting the verb “felt” beside the noun “brain” juxtaposes two apparently contradictory states: the emotional and the rational</a:t>
            </a:r>
            <a:r>
              <a:rPr lang="en-IE" dirty="0" smtClean="0"/>
              <a:t>.</a:t>
            </a:r>
            <a:endParaRPr lang="en-IE" dirty="0"/>
          </a:p>
        </p:txBody>
      </p:sp>
    </p:spTree>
    <p:extLst>
      <p:ext uri="{BB962C8B-B14F-4D97-AF65-F5344CB8AC3E}">
        <p14:creationId xmlns:p14="http://schemas.microsoft.com/office/powerpoint/2010/main" val="1387006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a:xfrm>
            <a:off x="0" y="1268760"/>
            <a:ext cx="9144000" cy="5589240"/>
          </a:xfrm>
        </p:spPr>
        <p:txBody>
          <a:bodyPr>
            <a:normAutofit/>
          </a:bodyPr>
          <a:lstStyle/>
          <a:p>
            <a:r>
              <a:rPr lang="en-IE" dirty="0" smtClean="0"/>
              <a:t>Using </a:t>
            </a:r>
            <a:r>
              <a:rPr lang="en-IE" dirty="0" smtClean="0"/>
              <a:t>the word “seemed” suggests the metaphoric intent of the poem.</a:t>
            </a:r>
          </a:p>
          <a:p>
            <a:r>
              <a:rPr lang="en-IE" dirty="0" smtClean="0"/>
              <a:t>The “sense” that the poet is aiming to attain is beyond the realms of normality.</a:t>
            </a:r>
          </a:p>
          <a:p>
            <a:r>
              <a:rPr lang="en-IE" dirty="0" smtClean="0"/>
              <a:t>However, nothing of any “sense” breaks through and the stanza concludes with the intensity of feeling intact but the brain isolated from any ultimate understanding.</a:t>
            </a:r>
          </a:p>
          <a:p>
            <a:endParaRPr lang="en-IE" dirty="0"/>
          </a:p>
        </p:txBody>
      </p:sp>
    </p:spTree>
    <p:extLst>
      <p:ext uri="{BB962C8B-B14F-4D97-AF65-F5344CB8AC3E}">
        <p14:creationId xmlns:p14="http://schemas.microsoft.com/office/powerpoint/2010/main" val="2364756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Stanza Two</a:t>
            </a:r>
          </a:p>
        </p:txBody>
      </p:sp>
      <p:sp>
        <p:nvSpPr>
          <p:cNvPr id="3" name="Content Placeholder 2"/>
          <p:cNvSpPr>
            <a:spLocks noGrp="1"/>
          </p:cNvSpPr>
          <p:nvPr>
            <p:ph idx="1"/>
          </p:nvPr>
        </p:nvSpPr>
        <p:spPr/>
        <p:txBody>
          <a:bodyPr>
            <a:normAutofit/>
          </a:bodyPr>
          <a:lstStyle/>
          <a:p>
            <a:r>
              <a:rPr lang="en-IE" dirty="0"/>
              <a:t>The mourners at the funeral are described as “they” in contrast to the “I” experiencing the intensity of the experience.</a:t>
            </a:r>
          </a:p>
          <a:p>
            <a:r>
              <a:rPr lang="en-IE" smtClean="0"/>
              <a:t>The </a:t>
            </a:r>
            <a:r>
              <a:rPr lang="en-IE" dirty="0"/>
              <a:t>simile “like a drum” </a:t>
            </a:r>
            <a:r>
              <a:rPr lang="en-IE"/>
              <a:t>emphasizes </a:t>
            </a:r>
            <a:r>
              <a:rPr lang="en-IE" smtClean="0"/>
              <a:t>the </a:t>
            </a:r>
            <a:r>
              <a:rPr lang="en-IE" dirty="0"/>
              <a:t>repetitive nature of the emotional trauma the poem is expressing.</a:t>
            </a:r>
          </a:p>
          <a:p>
            <a:endParaRPr lang="en-IE" dirty="0"/>
          </a:p>
        </p:txBody>
      </p:sp>
    </p:spTree>
    <p:extLst>
      <p:ext uri="{BB962C8B-B14F-4D97-AF65-F5344CB8AC3E}">
        <p14:creationId xmlns:p14="http://schemas.microsoft.com/office/powerpoint/2010/main" val="2195952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568952" cy="5976664"/>
          </a:xfrm>
        </p:spPr>
        <p:txBody>
          <a:bodyPr>
            <a:normAutofit/>
          </a:bodyPr>
          <a:lstStyle/>
          <a:p>
            <a:r>
              <a:rPr lang="en-IE" dirty="0" smtClean="0"/>
              <a:t>The </a:t>
            </a:r>
            <a:r>
              <a:rPr lang="en-IE" dirty="0" smtClean="0"/>
              <a:t>repeated “treading” of the first stanza and the repeated “beating” of the second stanza lead to the numbness expressed at the end of this stanza.</a:t>
            </a:r>
          </a:p>
          <a:p>
            <a:r>
              <a:rPr lang="en-IE" dirty="0" smtClean="0"/>
              <a:t>The contrast between “thought” and “going numb” in this stanza is like the contrast between “felt” and “in my brain” in the previous stanza.</a:t>
            </a:r>
          </a:p>
          <a:p>
            <a:r>
              <a:rPr lang="en-IE" dirty="0" smtClean="0"/>
              <a:t>Moving from the “brain” in stanza one to the “mind” in stanza two is moving from the physiological to the psychological.</a:t>
            </a:r>
          </a:p>
        </p:txBody>
      </p:sp>
    </p:spTree>
    <p:extLst>
      <p:ext uri="{BB962C8B-B14F-4D97-AF65-F5344CB8AC3E}">
        <p14:creationId xmlns:p14="http://schemas.microsoft.com/office/powerpoint/2010/main" val="762957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Stanza Three</a:t>
            </a:r>
            <a:endParaRPr lang="en-IE" b="1" dirty="0"/>
          </a:p>
        </p:txBody>
      </p:sp>
      <p:sp>
        <p:nvSpPr>
          <p:cNvPr id="3" name="Content Placeholder 2"/>
          <p:cNvSpPr>
            <a:spLocks noGrp="1"/>
          </p:cNvSpPr>
          <p:nvPr>
            <p:ph idx="1"/>
          </p:nvPr>
        </p:nvSpPr>
        <p:spPr>
          <a:xfrm>
            <a:off x="0" y="1340768"/>
            <a:ext cx="8964488" cy="5517232"/>
          </a:xfrm>
        </p:spPr>
        <p:txBody>
          <a:bodyPr>
            <a:normAutofit fontScale="92500"/>
          </a:bodyPr>
          <a:lstStyle/>
          <a:p>
            <a:r>
              <a:rPr lang="en-IE" dirty="0" smtClean="0"/>
              <a:t>The </a:t>
            </a:r>
            <a:r>
              <a:rPr lang="en-IE" dirty="0"/>
              <a:t>poet, trapped in the experience being described, feels the funeral as the coffin (“a box”) is lifted.</a:t>
            </a:r>
          </a:p>
          <a:p>
            <a:r>
              <a:rPr lang="en-IE" dirty="0"/>
              <a:t>The word “creak” is brilliantly chosen to suggest the perilous </a:t>
            </a:r>
            <a:r>
              <a:rPr lang="en-IE" dirty="0" smtClean="0"/>
              <a:t>(dangerous) nature </a:t>
            </a:r>
            <a:r>
              <a:rPr lang="en-IE" dirty="0"/>
              <a:t>of the experience being depicted.</a:t>
            </a:r>
          </a:p>
          <a:p>
            <a:r>
              <a:rPr lang="en-IE" dirty="0"/>
              <a:t>Referring to the “soul” introduces a religious and a spiritual dimension to what was, up until then, a physiological and a psychological experience.</a:t>
            </a:r>
          </a:p>
          <a:p>
            <a:r>
              <a:rPr lang="en-IE" dirty="0"/>
              <a:t>The “boots of lead” in the third line carries on the oppressive intensity of the previous two third lines</a:t>
            </a:r>
            <a:r>
              <a:rPr lang="en-IE" dirty="0" smtClean="0"/>
              <a:t>.</a:t>
            </a:r>
            <a:endParaRPr lang="en-IE" dirty="0"/>
          </a:p>
        </p:txBody>
      </p:sp>
    </p:spTree>
    <p:extLst>
      <p:ext uri="{BB962C8B-B14F-4D97-AF65-F5344CB8AC3E}">
        <p14:creationId xmlns:p14="http://schemas.microsoft.com/office/powerpoint/2010/main" val="2249910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dirty="0" smtClean="0"/>
              <a:t>The repetitive mind-numbing nature of the experience is continued in this stanza.</a:t>
            </a:r>
          </a:p>
          <a:p>
            <a:endParaRPr lang="en-IE" dirty="0" smtClean="0"/>
          </a:p>
          <a:p>
            <a:r>
              <a:rPr lang="en-IE" dirty="0" smtClean="0"/>
              <a:t>  What is tolling is not just the funeral bell at the service, but the sense of a vast “space” – another world beyond this world – which, like the “sense” of the first stanza, is beyond the limitations of human comprehension.</a:t>
            </a:r>
          </a:p>
          <a:p>
            <a:endParaRPr lang="en-IE" dirty="0" smtClean="0"/>
          </a:p>
          <a:p>
            <a:endParaRPr lang="en-IE" dirty="0"/>
          </a:p>
        </p:txBody>
      </p:sp>
    </p:spTree>
    <p:extLst>
      <p:ext uri="{BB962C8B-B14F-4D97-AF65-F5344CB8AC3E}">
        <p14:creationId xmlns:p14="http://schemas.microsoft.com/office/powerpoint/2010/main" val="459872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Stanza Four</a:t>
            </a:r>
          </a:p>
        </p:txBody>
      </p:sp>
      <p:sp>
        <p:nvSpPr>
          <p:cNvPr id="3" name="Content Placeholder 2"/>
          <p:cNvSpPr>
            <a:spLocks noGrp="1"/>
          </p:cNvSpPr>
          <p:nvPr>
            <p:ph idx="1"/>
          </p:nvPr>
        </p:nvSpPr>
        <p:spPr>
          <a:xfrm>
            <a:off x="0" y="1196752"/>
            <a:ext cx="9252520" cy="5661248"/>
          </a:xfrm>
        </p:spPr>
        <p:txBody>
          <a:bodyPr>
            <a:normAutofit/>
          </a:bodyPr>
          <a:lstStyle/>
          <a:p>
            <a:r>
              <a:rPr lang="en-IE" dirty="0" smtClean="0"/>
              <a:t>At the beginning of this stanza, all the senses are reduced to the intensity of the sense of hearing.</a:t>
            </a:r>
          </a:p>
          <a:p>
            <a:r>
              <a:rPr lang="en-IE" dirty="0" smtClean="0"/>
              <a:t>The word “Heavens” shows how the poem continues to explore the spiritual dimension of the previous stanza.</a:t>
            </a:r>
          </a:p>
          <a:p>
            <a:r>
              <a:rPr lang="en-IE" dirty="0" smtClean="0"/>
              <a:t>Space is compared to a bell and being is compared to an ear.</a:t>
            </a:r>
          </a:p>
          <a:p>
            <a:r>
              <a:rPr lang="en-IE" dirty="0" smtClean="0"/>
              <a:t>Existence is, in these two lines at the start of the stanza, reduced totally to the sense of hearing.</a:t>
            </a:r>
          </a:p>
          <a:p>
            <a:endParaRPr lang="en-IE" dirty="0"/>
          </a:p>
        </p:txBody>
      </p:sp>
    </p:spTree>
    <p:extLst>
      <p:ext uri="{BB962C8B-B14F-4D97-AF65-F5344CB8AC3E}">
        <p14:creationId xmlns:p14="http://schemas.microsoft.com/office/powerpoint/2010/main" val="2422222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1714</TotalTime>
  <Words>944</Words>
  <Application>Microsoft Office PowerPoint</Application>
  <PresentationFormat>On-screen Show (4:3)</PresentationFormat>
  <Paragraphs>64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 felt a Funeral, in my Brain</vt:lpstr>
      <vt:lpstr>PowerPoint Presentation</vt:lpstr>
      <vt:lpstr>Stanza One</vt:lpstr>
      <vt:lpstr>PowerPoint Presentation</vt:lpstr>
      <vt:lpstr>Stanza Two</vt:lpstr>
      <vt:lpstr>PowerPoint Presentation</vt:lpstr>
      <vt:lpstr>Stanza Three</vt:lpstr>
      <vt:lpstr>PowerPoint Presentation</vt:lpstr>
      <vt:lpstr>Stanza Four</vt:lpstr>
      <vt:lpstr>PowerPoint Presentation</vt:lpstr>
      <vt:lpstr>Stanza Five</vt:lpstr>
      <vt:lpstr>PowerPoint Presentation</vt:lpstr>
      <vt:lpstr>PowerPoint Presentation</vt:lpstr>
      <vt:lpstr>General Notes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felt a Funeral, in my Brain</dc:title>
  <dc:creator>Ciara</dc:creator>
  <cp:lastModifiedBy>Ciara</cp:lastModifiedBy>
  <cp:revision>12</cp:revision>
  <dcterms:created xsi:type="dcterms:W3CDTF">2013-11-11T08:55:59Z</dcterms:created>
  <dcterms:modified xsi:type="dcterms:W3CDTF">2013-11-14T15:15:25Z</dcterms:modified>
</cp:coreProperties>
</file>